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handoutMasterIdLst>
    <p:handoutMasterId r:id="rId43"/>
  </p:handoutMasterIdLst>
  <p:sldIdLst>
    <p:sldId id="256" r:id="rId2"/>
    <p:sldId id="259" r:id="rId3"/>
    <p:sldId id="260" r:id="rId4"/>
    <p:sldId id="261" r:id="rId5"/>
    <p:sldId id="257" r:id="rId6"/>
    <p:sldId id="258" r:id="rId7"/>
    <p:sldId id="281" r:id="rId8"/>
    <p:sldId id="282" r:id="rId9"/>
    <p:sldId id="283" r:id="rId10"/>
    <p:sldId id="284" r:id="rId11"/>
    <p:sldId id="285" r:id="rId12"/>
    <p:sldId id="288" r:id="rId13"/>
    <p:sldId id="268" r:id="rId14"/>
    <p:sldId id="269" r:id="rId15"/>
    <p:sldId id="295" r:id="rId16"/>
    <p:sldId id="296" r:id="rId17"/>
    <p:sldId id="297" r:id="rId18"/>
    <p:sldId id="299" r:id="rId19"/>
    <p:sldId id="300" r:id="rId20"/>
    <p:sldId id="271" r:id="rId21"/>
    <p:sldId id="272" r:id="rId22"/>
    <p:sldId id="290" r:id="rId23"/>
    <p:sldId id="291" r:id="rId24"/>
    <p:sldId id="292" r:id="rId25"/>
    <p:sldId id="302" r:id="rId26"/>
    <p:sldId id="275" r:id="rId27"/>
    <p:sldId id="293" r:id="rId28"/>
    <p:sldId id="286" r:id="rId29"/>
    <p:sldId id="277" r:id="rId30"/>
    <p:sldId id="278" r:id="rId31"/>
    <p:sldId id="294" r:id="rId32"/>
    <p:sldId id="304" r:id="rId33"/>
    <p:sldId id="305" r:id="rId34"/>
    <p:sldId id="273" r:id="rId35"/>
    <p:sldId id="303" r:id="rId36"/>
    <p:sldId id="274" r:id="rId37"/>
    <p:sldId id="276" r:id="rId38"/>
    <p:sldId id="279" r:id="rId39"/>
    <p:sldId id="266" r:id="rId40"/>
    <p:sldId id="26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Busso" initials="MB" lastIdx="4" clrIdx="0">
    <p:extLst>
      <p:ext uri="{19B8F6BF-5375-455C-9EA6-DF929625EA0E}">
        <p15:presenceInfo xmlns:p15="http://schemas.microsoft.com/office/powerpoint/2012/main" xmlns="" userId="78c46a5c2cc66a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A35"/>
    <a:srgbClr val="4027F9"/>
    <a:srgbClr val="3460EC"/>
    <a:srgbClr val="2156FF"/>
    <a:srgbClr val="606FFC"/>
    <a:srgbClr val="31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p:scale>
          <a:sx n="94" d="100"/>
          <a:sy n="94" d="100"/>
        </p:scale>
        <p:origin x="-414" y="19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10"/>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0T13:22:00.943" idx="3">
    <p:pos x="10" y="10"/>
    <p:text/>
    <p:extLst>
      <p:ext uri="{C676402C-5697-4E1C-873F-D02D1690AC5C}">
        <p15:threadingInfo xmlns:p15="http://schemas.microsoft.com/office/powerpoint/2012/main" xmlns="" timeZoneBias="-60"/>
      </p:ext>
    </p:extLst>
  </p:cm>
  <p:cm authorId="1" dt="2020-12-10T13:22:02.591" idx="4">
    <p:pos x="146" y="146"/>
    <p:text/>
    <p:extLst>
      <p:ext uri="{C676402C-5697-4E1C-873F-D02D1690AC5C}">
        <p15:threadingInfo xmlns:p15="http://schemas.microsoft.com/office/powerpoint/2012/main" xmlns=""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5BE562-979D-4F3A-A694-7AB556CD9D56}" type="datetimeFigureOut">
              <a:rPr lang="it-IT" smtClean="0"/>
              <a:t>07/05/2021</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A5613C-1B37-437E-8AD5-704920041632}" type="slidenum">
              <a:rPr lang="it-IT" smtClean="0"/>
              <a:t>‹N›</a:t>
            </a:fld>
            <a:endParaRPr lang="it-IT" dirty="0"/>
          </a:p>
        </p:txBody>
      </p:sp>
    </p:spTree>
    <p:extLst>
      <p:ext uri="{BB962C8B-B14F-4D97-AF65-F5344CB8AC3E}">
        <p14:creationId xmlns:p14="http://schemas.microsoft.com/office/powerpoint/2010/main" val="2332283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A4F29-0A2C-44FE-816C-B3F01171AE56}" type="datetimeFigureOut">
              <a:rPr lang="it-IT" smtClean="0"/>
              <a:t>07/05/2021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A2BEE-1AEA-45E8-8662-6FCF939A4784}" type="slidenum">
              <a:rPr lang="it-IT" smtClean="0"/>
              <a:t>‹N›</a:t>
            </a:fld>
            <a:endParaRPr lang="it-IT" dirty="0"/>
          </a:p>
        </p:txBody>
      </p:sp>
    </p:spTree>
    <p:extLst>
      <p:ext uri="{BB962C8B-B14F-4D97-AF65-F5344CB8AC3E}">
        <p14:creationId xmlns:p14="http://schemas.microsoft.com/office/powerpoint/2010/main" val="26437047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53A2BEE-1AEA-45E8-8662-6FCF939A4784}" type="slidenum">
              <a:rPr lang="it-IT" smtClean="0"/>
              <a:t>1</a:t>
            </a:fld>
            <a:endParaRPr lang="it-IT" dirty="0"/>
          </a:p>
        </p:txBody>
      </p:sp>
    </p:spTree>
    <p:extLst>
      <p:ext uri="{BB962C8B-B14F-4D97-AF65-F5344CB8AC3E}">
        <p14:creationId xmlns:p14="http://schemas.microsoft.com/office/powerpoint/2010/main" val="265176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FRAUDOLENTO: atto volontario volto a sottrarsi alle nome previste dal MOGC ed alla vigilanza del OdV, utilizzo di raggiri ed artifizi. Si presuppone che il soggetto conosce il MOGC e i reati presupposto.</a:t>
            </a:r>
          </a:p>
        </p:txBody>
      </p:sp>
      <p:sp>
        <p:nvSpPr>
          <p:cNvPr id="4" name="Segnaposto numero diapositiva 3"/>
          <p:cNvSpPr>
            <a:spLocks noGrp="1"/>
          </p:cNvSpPr>
          <p:nvPr>
            <p:ph type="sldNum" sz="quarter" idx="5"/>
          </p:nvPr>
        </p:nvSpPr>
        <p:spPr/>
        <p:txBody>
          <a:bodyPr/>
          <a:lstStyle/>
          <a:p>
            <a:fld id="{653A2BEE-1AEA-45E8-8662-6FCF939A4784}" type="slidenum">
              <a:rPr lang="it-IT" smtClean="0"/>
              <a:t>4</a:t>
            </a:fld>
            <a:endParaRPr lang="it-IT" dirty="0"/>
          </a:p>
        </p:txBody>
      </p:sp>
    </p:spTree>
    <p:extLst>
      <p:ext uri="{BB962C8B-B14F-4D97-AF65-F5344CB8AC3E}">
        <p14:creationId xmlns:p14="http://schemas.microsoft.com/office/powerpoint/2010/main" val="406315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D . Lgs 74/2000 è stato più volte modificato nel corso degli anni, l’ultima modifica risale al 2015 (D. Lgs 158/2015). </a:t>
            </a:r>
          </a:p>
        </p:txBody>
      </p:sp>
      <p:sp>
        <p:nvSpPr>
          <p:cNvPr id="4" name="Segnaposto numero diapositiva 3"/>
          <p:cNvSpPr>
            <a:spLocks noGrp="1"/>
          </p:cNvSpPr>
          <p:nvPr>
            <p:ph type="sldNum" sz="quarter" idx="5"/>
          </p:nvPr>
        </p:nvSpPr>
        <p:spPr/>
        <p:txBody>
          <a:bodyPr/>
          <a:lstStyle/>
          <a:p>
            <a:fld id="{653A2BEE-1AEA-45E8-8662-6FCF939A4784}" type="slidenum">
              <a:rPr lang="it-IT" smtClean="0"/>
              <a:t>6</a:t>
            </a:fld>
            <a:endParaRPr lang="it-IT" dirty="0"/>
          </a:p>
        </p:txBody>
      </p:sp>
    </p:spTree>
    <p:extLst>
      <p:ext uri="{BB962C8B-B14F-4D97-AF65-F5344CB8AC3E}">
        <p14:creationId xmlns:p14="http://schemas.microsoft.com/office/powerpoint/2010/main" val="114855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Esempi di elusione fiscale: in un gruppo bancario la capogruppo denominata A concede un finanziamento a titolo oneroso alla soc B del gruppo, la quale conferisce capitale di rischio alla soc C del gruppo (soc B ha base imponibile ampia e può dedursi gli int passivi, quindi ha vantaggio fiscale, se A avesse dato a C direttamente i soldi per la capitalizzazione, B non varrebbe avuto vantaggio fiscale). Infatti, l’innalzamento delle pene è stato pensato anche al fine di permettere le seguenti</a:t>
            </a:r>
          </a:p>
          <a:p>
            <a:r>
              <a:rPr lang="it-IT" dirty="0"/>
              <a:t>ricadute:</a:t>
            </a:r>
          </a:p>
          <a:p>
            <a:r>
              <a:rPr lang="it-IT" dirty="0"/>
              <a:t>possibile applicazione della misura cautelare in carcere;</a:t>
            </a:r>
          </a:p>
          <a:p>
            <a:r>
              <a:rPr lang="it-IT" dirty="0"/>
              <a:t>preclusione all’applicazione dell’istituto della “particolare tenuità del fatto”;</a:t>
            </a:r>
          </a:p>
          <a:p>
            <a:r>
              <a:rPr lang="it-IT" dirty="0"/>
              <a:t>possibile utilizzo delle intercettazioni telefoniche</a:t>
            </a:r>
          </a:p>
        </p:txBody>
      </p:sp>
      <p:sp>
        <p:nvSpPr>
          <p:cNvPr id="4" name="Segnaposto numero diapositiva 3"/>
          <p:cNvSpPr>
            <a:spLocks noGrp="1"/>
          </p:cNvSpPr>
          <p:nvPr>
            <p:ph type="sldNum" sz="quarter" idx="5"/>
          </p:nvPr>
        </p:nvSpPr>
        <p:spPr/>
        <p:txBody>
          <a:bodyPr/>
          <a:lstStyle/>
          <a:p>
            <a:fld id="{653A2BEE-1AEA-45E8-8662-6FCF939A4784}" type="slidenum">
              <a:rPr lang="it-IT" smtClean="0"/>
              <a:t>14</a:t>
            </a:fld>
            <a:endParaRPr lang="it-IT" dirty="0"/>
          </a:p>
        </p:txBody>
      </p:sp>
    </p:spTree>
    <p:extLst>
      <p:ext uri="{BB962C8B-B14F-4D97-AF65-F5344CB8AC3E}">
        <p14:creationId xmlns:p14="http://schemas.microsoft.com/office/powerpoint/2010/main" val="427946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D Lgs 74/200 è stato oggetto di un duplice intervento legislativo: quello del cosiddetto “decreto fiscale” di fine 2019 – decreto-legge 26.10.2019, n. 124 convertito dalla legge 19.12.2019, n. 157 – e, più di recente, quello di cui al D. Lgs. 14.7.2020, n. 75 – di recepimento della direttiva (UE) 2017/1371 relativa alla lotta contro le frodi che ledono gli interessi finanziari dell’Unione mediante il diritto penale (cosiddetta “Direttiva PIF”).</a:t>
            </a:r>
          </a:p>
        </p:txBody>
      </p:sp>
      <p:sp>
        <p:nvSpPr>
          <p:cNvPr id="4" name="Segnaposto numero diapositiva 3"/>
          <p:cNvSpPr>
            <a:spLocks noGrp="1"/>
          </p:cNvSpPr>
          <p:nvPr>
            <p:ph type="sldNum" sz="quarter" idx="5"/>
          </p:nvPr>
        </p:nvSpPr>
        <p:spPr/>
        <p:txBody>
          <a:bodyPr/>
          <a:lstStyle/>
          <a:p>
            <a:fld id="{653A2BEE-1AEA-45E8-8662-6FCF939A4784}" type="slidenum">
              <a:rPr lang="it-IT" smtClean="0"/>
              <a:t>20</a:t>
            </a:fld>
            <a:endParaRPr lang="it-IT" dirty="0"/>
          </a:p>
        </p:txBody>
      </p:sp>
    </p:spTree>
    <p:extLst>
      <p:ext uri="{BB962C8B-B14F-4D97-AF65-F5344CB8AC3E}">
        <p14:creationId xmlns:p14="http://schemas.microsoft.com/office/powerpoint/2010/main" val="10018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10-bis: omesso versamento delle ritenute di importo superiore a €250k per ciascun periodo di imposta, il versamento va effettuato entro il termine previsto per la presentazione del 770, le ritenute omesse risultano nel 770 o nella certificazione</a:t>
            </a:r>
          </a:p>
          <a:p>
            <a:r>
              <a:rPr lang="it-IT" dirty="0"/>
              <a:t> 10-ter: omesso versamento dell’iva per importo superiore a 250k eu per ciascun periodo d’imposta, come risultante dalla dichiarazione annuale. Il versamento va effettuato entro il teine di versamento dell’acconto iva elativo al periodo successivo.</a:t>
            </a:r>
          </a:p>
        </p:txBody>
      </p:sp>
      <p:sp>
        <p:nvSpPr>
          <p:cNvPr id="4" name="Segnaposto numero diapositiva 3"/>
          <p:cNvSpPr>
            <a:spLocks noGrp="1"/>
          </p:cNvSpPr>
          <p:nvPr>
            <p:ph type="sldNum" sz="quarter" idx="5"/>
          </p:nvPr>
        </p:nvSpPr>
        <p:spPr/>
        <p:txBody>
          <a:bodyPr/>
          <a:lstStyle/>
          <a:p>
            <a:fld id="{653A2BEE-1AEA-45E8-8662-6FCF939A4784}" type="slidenum">
              <a:rPr lang="it-IT" smtClean="0"/>
              <a:t>38</a:t>
            </a:fld>
            <a:endParaRPr lang="it-IT" dirty="0"/>
          </a:p>
        </p:txBody>
      </p:sp>
    </p:spTree>
    <p:extLst>
      <p:ext uri="{BB962C8B-B14F-4D97-AF65-F5344CB8AC3E}">
        <p14:creationId xmlns:p14="http://schemas.microsoft.com/office/powerpoint/2010/main" val="855214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r>
              <a:rPr lang="it-IT" dirty="0"/>
              <a:t>02/10/2017</a:t>
            </a:r>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dirty="0"/>
              <a:t>monica.busso@revisori.it</a:t>
            </a: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r>
              <a:rPr lang="it-IT" dirty="0"/>
              <a:t>02/10/2017</a:t>
            </a:r>
            <a:endParaRPr lang="en-US" dirty="0"/>
          </a:p>
        </p:txBody>
      </p:sp>
      <p:sp>
        <p:nvSpPr>
          <p:cNvPr id="6" name="Footer Placeholder 5"/>
          <p:cNvSpPr>
            <a:spLocks noGrp="1"/>
          </p:cNvSpPr>
          <p:nvPr>
            <p:ph type="ftr" sz="quarter" idx="11"/>
          </p:nvPr>
        </p:nvSpPr>
        <p:spPr/>
        <p:txBody>
          <a:bodyPr/>
          <a:lstStyle/>
          <a:p>
            <a:r>
              <a:rPr lang="en-US" dirty="0"/>
              <a:t>monica.busso@revisori.it</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r>
              <a:rPr lang="it-IT" dirty="0"/>
              <a:t>02/10/2017</a:t>
            </a:r>
            <a:endParaRPr lang="en-US" dirty="0"/>
          </a:p>
        </p:txBody>
      </p:sp>
      <p:sp>
        <p:nvSpPr>
          <p:cNvPr id="5" name="Footer Placeholder 4"/>
          <p:cNvSpPr>
            <a:spLocks noGrp="1"/>
          </p:cNvSpPr>
          <p:nvPr>
            <p:ph type="ftr" sz="quarter" idx="11"/>
          </p:nvPr>
        </p:nvSpPr>
        <p:spPr/>
        <p:txBody>
          <a:bodyPr/>
          <a:lstStyle/>
          <a:p>
            <a:r>
              <a:rPr lang="en-US" dirty="0"/>
              <a:t>monica.busso@revisori.it</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r>
              <a:rPr lang="it-IT" dirty="0"/>
              <a:t>02/10/2017</a:t>
            </a:r>
            <a:endParaRPr lang="en-US" dirty="0"/>
          </a:p>
        </p:txBody>
      </p:sp>
      <p:sp>
        <p:nvSpPr>
          <p:cNvPr id="5" name="Footer Placeholder 4"/>
          <p:cNvSpPr>
            <a:spLocks noGrp="1"/>
          </p:cNvSpPr>
          <p:nvPr>
            <p:ph type="ftr" sz="quarter" idx="11"/>
          </p:nvPr>
        </p:nvSpPr>
        <p:spPr/>
        <p:txBody>
          <a:bodyPr/>
          <a:lstStyle/>
          <a:p>
            <a:r>
              <a:rPr lang="en-US" dirty="0"/>
              <a:t>monica.busso@revisori.it</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r>
              <a:rPr lang="it-IT" dirty="0"/>
              <a:t>02/10/2017</a:t>
            </a:r>
            <a:endParaRPr lang="en-US" dirty="0"/>
          </a:p>
        </p:txBody>
      </p:sp>
      <p:sp>
        <p:nvSpPr>
          <p:cNvPr id="5" name="Footer Placeholder 4"/>
          <p:cNvSpPr>
            <a:spLocks noGrp="1"/>
          </p:cNvSpPr>
          <p:nvPr>
            <p:ph type="ftr" sz="quarter" idx="11"/>
          </p:nvPr>
        </p:nvSpPr>
        <p:spPr/>
        <p:txBody>
          <a:bodyPr/>
          <a:lstStyle/>
          <a:p>
            <a:r>
              <a:rPr lang="en-US" dirty="0"/>
              <a:t>monica.busso@revisori.it</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r>
              <a:rPr lang="it-IT" dirty="0"/>
              <a:t>02/10/2017</a:t>
            </a:r>
            <a:endParaRPr lang="en-US" dirty="0"/>
          </a:p>
        </p:txBody>
      </p:sp>
      <p:sp>
        <p:nvSpPr>
          <p:cNvPr id="5" name="Footer Placeholder 4"/>
          <p:cNvSpPr>
            <a:spLocks noGrp="1"/>
          </p:cNvSpPr>
          <p:nvPr>
            <p:ph type="ftr" sz="quarter" idx="11"/>
          </p:nvPr>
        </p:nvSpPr>
        <p:spPr/>
        <p:txBody>
          <a:bodyPr/>
          <a:lstStyle/>
          <a:p>
            <a:r>
              <a:rPr lang="en-US" dirty="0"/>
              <a:t>monica.busso@revisori.it</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r>
              <a:rPr lang="it-IT" dirty="0"/>
              <a:t>02/10/2017</a:t>
            </a:r>
            <a:endParaRPr lang="en-US" dirty="0"/>
          </a:p>
        </p:txBody>
      </p:sp>
      <p:sp>
        <p:nvSpPr>
          <p:cNvPr id="5" name="Footer Placeholder 4"/>
          <p:cNvSpPr>
            <a:spLocks noGrp="1"/>
          </p:cNvSpPr>
          <p:nvPr>
            <p:ph type="ftr" sz="quarter" idx="11"/>
          </p:nvPr>
        </p:nvSpPr>
        <p:spPr/>
        <p:txBody>
          <a:bodyPr/>
          <a:lstStyle/>
          <a:p>
            <a:r>
              <a:rPr lang="en-US" dirty="0"/>
              <a:t>monica.busso@revisori.it</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dirty="0"/>
              <a:t>02/10/2017</a:t>
            </a:r>
            <a:endParaRPr lang="en-US" dirty="0"/>
          </a:p>
        </p:txBody>
      </p:sp>
      <p:sp>
        <p:nvSpPr>
          <p:cNvPr id="5" name="Footer Placeholder 4"/>
          <p:cNvSpPr>
            <a:spLocks noGrp="1"/>
          </p:cNvSpPr>
          <p:nvPr>
            <p:ph type="ftr" sz="quarter" idx="11"/>
          </p:nvPr>
        </p:nvSpPr>
        <p:spPr/>
        <p:txBody>
          <a:bodyPr/>
          <a:lstStyle/>
          <a:p>
            <a:r>
              <a:rPr lang="en-US" dirty="0"/>
              <a:t>monica.busso@revisori.it</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dirty="0"/>
              <a:t>02/10/2017</a:t>
            </a:r>
            <a:endParaRPr lang="en-US" dirty="0"/>
          </a:p>
        </p:txBody>
      </p:sp>
      <p:sp>
        <p:nvSpPr>
          <p:cNvPr id="5" name="Footer Placeholder 4"/>
          <p:cNvSpPr>
            <a:spLocks noGrp="1"/>
          </p:cNvSpPr>
          <p:nvPr>
            <p:ph type="ftr" sz="quarter" idx="11"/>
          </p:nvPr>
        </p:nvSpPr>
        <p:spPr/>
        <p:txBody>
          <a:bodyPr/>
          <a:lstStyle/>
          <a:p>
            <a:r>
              <a:rPr lang="en-US" dirty="0"/>
              <a:t>monica.busso@revisori.it</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dirty="0"/>
              <a:t>02/10/2017</a:t>
            </a:r>
            <a:endParaRPr lang="en-US" dirty="0"/>
          </a:p>
        </p:txBody>
      </p:sp>
      <p:sp>
        <p:nvSpPr>
          <p:cNvPr id="5" name="Footer Placeholder 4"/>
          <p:cNvSpPr>
            <a:spLocks noGrp="1"/>
          </p:cNvSpPr>
          <p:nvPr>
            <p:ph type="ftr" sz="quarter" idx="11"/>
          </p:nvPr>
        </p:nvSpPr>
        <p:spPr/>
        <p:txBody>
          <a:bodyPr/>
          <a:lstStyle/>
          <a:p>
            <a:r>
              <a:rPr lang="en-US" dirty="0"/>
              <a:t>monica.busso@revisori.it</a:t>
            </a:r>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r>
              <a:rPr lang="it-IT" dirty="0"/>
              <a:t>02/10/2017</a:t>
            </a:r>
            <a:endParaRPr lang="en-US" dirty="0"/>
          </a:p>
        </p:txBody>
      </p:sp>
      <p:sp>
        <p:nvSpPr>
          <p:cNvPr id="5" name="Footer Placeholder 4"/>
          <p:cNvSpPr>
            <a:spLocks noGrp="1"/>
          </p:cNvSpPr>
          <p:nvPr>
            <p:ph type="ftr" sz="quarter" idx="11"/>
          </p:nvPr>
        </p:nvSpPr>
        <p:spPr/>
        <p:txBody>
          <a:bodyPr/>
          <a:lstStyle/>
          <a:p>
            <a:r>
              <a:rPr lang="en-US" dirty="0"/>
              <a:t>monica.busso@revisori.it</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r>
              <a:rPr lang="it-IT" dirty="0"/>
              <a:t>02/10/2017</a:t>
            </a:r>
            <a:endParaRPr lang="en-US" dirty="0"/>
          </a:p>
        </p:txBody>
      </p:sp>
      <p:sp>
        <p:nvSpPr>
          <p:cNvPr id="6" name="Footer Placeholder 5"/>
          <p:cNvSpPr>
            <a:spLocks noGrp="1"/>
          </p:cNvSpPr>
          <p:nvPr>
            <p:ph type="ftr" sz="quarter" idx="11"/>
          </p:nvPr>
        </p:nvSpPr>
        <p:spPr/>
        <p:txBody>
          <a:bodyPr/>
          <a:lstStyle/>
          <a:p>
            <a:r>
              <a:rPr lang="en-US" dirty="0"/>
              <a:t>monica.busso@revisori.it</a:t>
            </a:r>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r>
              <a:rPr lang="it-IT" dirty="0"/>
              <a:t>02/10/2017</a:t>
            </a:r>
            <a:endParaRPr lang="en-US" dirty="0"/>
          </a:p>
        </p:txBody>
      </p:sp>
      <p:sp>
        <p:nvSpPr>
          <p:cNvPr id="8" name="Footer Placeholder 7"/>
          <p:cNvSpPr>
            <a:spLocks noGrp="1"/>
          </p:cNvSpPr>
          <p:nvPr>
            <p:ph type="ftr" sz="quarter" idx="11"/>
          </p:nvPr>
        </p:nvSpPr>
        <p:spPr/>
        <p:txBody>
          <a:bodyPr/>
          <a:lstStyle/>
          <a:p>
            <a:r>
              <a:rPr lang="en-US" dirty="0"/>
              <a:t>monica.busso@revisori.it</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r>
              <a:rPr lang="it-IT" dirty="0"/>
              <a:t>02/10/2017</a:t>
            </a:r>
            <a:endParaRPr lang="en-US" dirty="0"/>
          </a:p>
        </p:txBody>
      </p:sp>
      <p:sp>
        <p:nvSpPr>
          <p:cNvPr id="4" name="Footer Placeholder 3"/>
          <p:cNvSpPr>
            <a:spLocks noGrp="1"/>
          </p:cNvSpPr>
          <p:nvPr>
            <p:ph type="ftr" sz="quarter" idx="11"/>
          </p:nvPr>
        </p:nvSpPr>
        <p:spPr/>
        <p:txBody>
          <a:bodyPr/>
          <a:lstStyle/>
          <a:p>
            <a:r>
              <a:rPr lang="en-US" dirty="0"/>
              <a:t>monica.busso@revisori.it</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dirty="0"/>
              <a:t>02/10/2017</a:t>
            </a:r>
            <a:endParaRPr lang="en-US" dirty="0"/>
          </a:p>
        </p:txBody>
      </p:sp>
      <p:sp>
        <p:nvSpPr>
          <p:cNvPr id="3" name="Footer Placeholder 2"/>
          <p:cNvSpPr>
            <a:spLocks noGrp="1"/>
          </p:cNvSpPr>
          <p:nvPr>
            <p:ph type="ftr" sz="quarter" idx="11"/>
          </p:nvPr>
        </p:nvSpPr>
        <p:spPr/>
        <p:txBody>
          <a:bodyPr/>
          <a:lstStyle/>
          <a:p>
            <a:r>
              <a:rPr lang="en-US" dirty="0"/>
              <a:t>monica.busso@revisori.it</a:t>
            </a:r>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r>
              <a:rPr lang="it-IT" dirty="0"/>
              <a:t>02/10/2017</a:t>
            </a:r>
            <a:endParaRPr lang="en-US" dirty="0"/>
          </a:p>
        </p:txBody>
      </p:sp>
      <p:sp>
        <p:nvSpPr>
          <p:cNvPr id="6" name="Footer Placeholder 5"/>
          <p:cNvSpPr>
            <a:spLocks noGrp="1"/>
          </p:cNvSpPr>
          <p:nvPr>
            <p:ph type="ftr" sz="quarter" idx="11"/>
          </p:nvPr>
        </p:nvSpPr>
        <p:spPr/>
        <p:txBody>
          <a:bodyPr/>
          <a:lstStyle/>
          <a:p>
            <a:r>
              <a:rPr lang="en-US" dirty="0"/>
              <a:t>monica.busso@revisori.it</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r>
              <a:rPr lang="it-IT" dirty="0"/>
              <a:t>02/10/2017</a:t>
            </a:r>
            <a:endParaRPr lang="en-US" dirty="0"/>
          </a:p>
        </p:txBody>
      </p:sp>
      <p:sp>
        <p:nvSpPr>
          <p:cNvPr id="6" name="Footer Placeholder 5"/>
          <p:cNvSpPr>
            <a:spLocks noGrp="1"/>
          </p:cNvSpPr>
          <p:nvPr>
            <p:ph type="ftr" sz="quarter" idx="11"/>
          </p:nvPr>
        </p:nvSpPr>
        <p:spPr/>
        <p:txBody>
          <a:bodyPr/>
          <a:lstStyle/>
          <a:p>
            <a:r>
              <a:rPr lang="en-US" dirty="0"/>
              <a:t>monica.busso@revisori.it</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it-IT" dirty="0"/>
              <a:t>02/10/2017</a:t>
            </a:r>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a:t>monica.busso@revisori.it</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Amministrazione_aziendale" TargetMode="External"/><Relationship Id="rId2" Type="http://schemas.openxmlformats.org/officeDocument/2006/relationships/hyperlink" Target="https://it.wikipedia.org/wiki/Rappresentanza"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ef.finanze.it/DocTribFrontend/callRicAvanzataNormativa.do"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D.Lgs.231/2001</a:t>
            </a:r>
          </a:p>
        </p:txBody>
      </p:sp>
      <p:sp>
        <p:nvSpPr>
          <p:cNvPr id="3" name="Sottotitolo 2"/>
          <p:cNvSpPr>
            <a:spLocks noGrp="1"/>
          </p:cNvSpPr>
          <p:nvPr>
            <p:ph type="subTitle" idx="1"/>
          </p:nvPr>
        </p:nvSpPr>
        <p:spPr/>
        <p:txBody>
          <a:bodyPr>
            <a:normAutofit/>
          </a:bodyPr>
          <a:lstStyle/>
          <a:p>
            <a:r>
              <a:rPr lang="it-IT" b="1" dirty="0"/>
              <a:t>I reati tributari</a:t>
            </a:r>
            <a:endParaRPr lang="it-IT" dirty="0"/>
          </a:p>
        </p:txBody>
      </p:sp>
      <p:sp>
        <p:nvSpPr>
          <p:cNvPr id="6" name="Segnaposto piè di pagina 5"/>
          <p:cNvSpPr>
            <a:spLocks noGrp="1"/>
          </p:cNvSpPr>
          <p:nvPr>
            <p:ph type="ftr" sz="quarter" idx="11"/>
          </p:nvPr>
        </p:nvSpPr>
        <p:spPr/>
        <p:txBody>
          <a:bodyPr/>
          <a:lstStyle/>
          <a:p>
            <a:r>
              <a:rPr lang="en-US" dirty="0"/>
              <a:t>monica.busso@revisori.it</a:t>
            </a:r>
          </a:p>
        </p:txBody>
      </p:sp>
      <p:sp>
        <p:nvSpPr>
          <p:cNvPr id="5" name="Segnaposto data 4"/>
          <p:cNvSpPr>
            <a:spLocks noGrp="1"/>
          </p:cNvSpPr>
          <p:nvPr>
            <p:ph type="dt" sz="half" idx="10"/>
          </p:nvPr>
        </p:nvSpPr>
        <p:spPr/>
        <p:txBody>
          <a:bodyPr/>
          <a:lstStyle/>
          <a:p>
            <a:r>
              <a:rPr lang="it-IT" dirty="0"/>
              <a:t>18/12/2020</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994" y="1518938"/>
            <a:ext cx="849885" cy="848343"/>
          </a:xfrm>
          <a:prstGeom prst="rect">
            <a:avLst/>
          </a:prstGeom>
        </p:spPr>
      </p:pic>
    </p:spTree>
    <p:extLst>
      <p:ext uri="{BB962C8B-B14F-4D97-AF65-F5344CB8AC3E}">
        <p14:creationId xmlns:p14="http://schemas.microsoft.com/office/powerpoint/2010/main" val="183382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92882A-8968-4C24-AF23-A402B873FAA1}"/>
              </a:ext>
            </a:extLst>
          </p:cNvPr>
          <p:cNvSpPr>
            <a:spLocks noGrp="1"/>
          </p:cNvSpPr>
          <p:nvPr>
            <p:ph type="title"/>
          </p:nvPr>
        </p:nvSpPr>
        <p:spPr/>
        <p:txBody>
          <a:bodyPr>
            <a:normAutofit fontScale="90000"/>
          </a:bodyPr>
          <a:lstStyle/>
          <a:p>
            <a:r>
              <a:rPr lang="it-IT" b="1" dirty="0"/>
              <a:t>D. Lgs. 231/2001</a:t>
            </a:r>
            <a:r>
              <a:rPr lang="it-IT" dirty="0"/>
              <a:t/>
            </a:r>
            <a:br>
              <a:rPr lang="it-IT" dirty="0"/>
            </a:br>
            <a:r>
              <a:rPr lang="it-IT" dirty="0"/>
              <a:t>Art. 25 quinquiesdecies</a:t>
            </a:r>
          </a:p>
        </p:txBody>
      </p:sp>
      <p:sp>
        <p:nvSpPr>
          <p:cNvPr id="3" name="Segnaposto contenuto 2">
            <a:extLst>
              <a:ext uri="{FF2B5EF4-FFF2-40B4-BE49-F238E27FC236}">
                <a16:creationId xmlns:a16="http://schemas.microsoft.com/office/drawing/2014/main" xmlns="" id="{E29DD43A-6706-4F77-BE69-6CE5A55B1D0E}"/>
              </a:ext>
            </a:extLst>
          </p:cNvPr>
          <p:cNvSpPr>
            <a:spLocks noGrp="1"/>
          </p:cNvSpPr>
          <p:nvPr>
            <p:ph idx="1"/>
          </p:nvPr>
        </p:nvSpPr>
        <p:spPr/>
        <p:txBody>
          <a:bodyPr>
            <a:normAutofit fontScale="92500" lnSpcReduction="10000"/>
          </a:bodyPr>
          <a:lstStyle/>
          <a:p>
            <a:pPr marL="0" indent="0">
              <a:buNone/>
            </a:pPr>
            <a:r>
              <a:rPr lang="it-IT" dirty="0"/>
              <a:t>f) per il delitto di occultamento o distruzione di documenti contabili, previsto dall'articolo 10, la sanzione pecuniaria fino a quattrocento quote;</a:t>
            </a:r>
          </a:p>
          <a:p>
            <a:pPr marL="0" indent="0">
              <a:buNone/>
            </a:pPr>
            <a:r>
              <a:rPr lang="it-IT" dirty="0"/>
              <a:t>g) per il delitto di sottrazione fraudolenta al pagamento di imposte, previsto dall'articolo 11, la sanzione pecuniaria fino a quattrocento quote.</a:t>
            </a:r>
          </a:p>
          <a:p>
            <a:pPr marL="0" indent="0">
              <a:buNone/>
            </a:pPr>
            <a:r>
              <a:rPr lang="it-IT" dirty="0"/>
              <a:t>1-bis. In relazione alla </a:t>
            </a:r>
            <a:r>
              <a:rPr lang="it-IT" b="1" dirty="0"/>
              <a:t>commissione dei delitti previsti dal decreto legislativo 10 marzo 2000, n. 74, se commessi nell'ambito di sistemi fraudolenti transfrontalieri e al fine di evadere l'imposta sul valore aggiunto per un importo complessivo non inferiore a dieci milioni di euro,</a:t>
            </a:r>
            <a:r>
              <a:rPr lang="it-IT" dirty="0"/>
              <a:t> si applicano all'ente le seguenti sanzioni pecuniarie:</a:t>
            </a:r>
          </a:p>
        </p:txBody>
      </p:sp>
      <p:sp>
        <p:nvSpPr>
          <p:cNvPr id="4" name="Segnaposto piè di pagina 3">
            <a:extLst>
              <a:ext uri="{FF2B5EF4-FFF2-40B4-BE49-F238E27FC236}">
                <a16:creationId xmlns:a16="http://schemas.microsoft.com/office/drawing/2014/main" xmlns="" id="{55FFD848-9D6A-424D-95E8-CA99462BB84B}"/>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E6226C7E-699F-4D74-8D15-33D026D58B41}"/>
              </a:ext>
            </a:extLst>
          </p:cNvPr>
          <p:cNvSpPr>
            <a:spLocks noGrp="1"/>
          </p:cNvSpPr>
          <p:nvPr>
            <p:ph type="sldNum" sz="quarter" idx="12"/>
          </p:nvPr>
        </p:nvSpPr>
        <p:spPr/>
        <p:txBody>
          <a:bodyPr/>
          <a:lstStyle/>
          <a:p>
            <a:fld id="{5D84065D-F351-4B03-BD91-D8A6B8D4B362}" type="slidenum">
              <a:rPr lang="en-US" smtClean="0"/>
              <a:t>10</a:t>
            </a:fld>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19595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CB388EA-F014-4842-BED1-095E10993632}"/>
              </a:ext>
            </a:extLst>
          </p:cNvPr>
          <p:cNvSpPr>
            <a:spLocks noGrp="1"/>
          </p:cNvSpPr>
          <p:nvPr>
            <p:ph type="title"/>
          </p:nvPr>
        </p:nvSpPr>
        <p:spPr/>
        <p:txBody>
          <a:bodyPr>
            <a:normAutofit fontScale="90000"/>
          </a:bodyPr>
          <a:lstStyle/>
          <a:p>
            <a:r>
              <a:rPr lang="it-IT" b="1" dirty="0"/>
              <a:t>D. Lgs. 231/2001</a:t>
            </a:r>
            <a:r>
              <a:rPr lang="it-IT" dirty="0"/>
              <a:t/>
            </a:r>
            <a:br>
              <a:rPr lang="it-IT" dirty="0"/>
            </a:br>
            <a:r>
              <a:rPr lang="it-IT" dirty="0"/>
              <a:t>Art. 25 quinquiesdecies</a:t>
            </a:r>
          </a:p>
        </p:txBody>
      </p:sp>
      <p:sp>
        <p:nvSpPr>
          <p:cNvPr id="3" name="Segnaposto contenuto 2">
            <a:extLst>
              <a:ext uri="{FF2B5EF4-FFF2-40B4-BE49-F238E27FC236}">
                <a16:creationId xmlns:a16="http://schemas.microsoft.com/office/drawing/2014/main" xmlns="" id="{6ADF8042-42EF-42A5-9B76-DC3CBA5D41B4}"/>
              </a:ext>
            </a:extLst>
          </p:cNvPr>
          <p:cNvSpPr>
            <a:spLocks noGrp="1"/>
          </p:cNvSpPr>
          <p:nvPr>
            <p:ph idx="1"/>
          </p:nvPr>
        </p:nvSpPr>
        <p:spPr/>
        <p:txBody>
          <a:bodyPr>
            <a:normAutofit fontScale="85000" lnSpcReduction="10000"/>
          </a:bodyPr>
          <a:lstStyle/>
          <a:p>
            <a:pPr marL="457200" lvl="1" indent="0">
              <a:buNone/>
            </a:pPr>
            <a:r>
              <a:rPr lang="it-IT" dirty="0"/>
              <a:t>a) per il delitto di dichiarazione infedele previsto dall'articolo 4, la sanzione pecuniaria fino a trecento quote;</a:t>
            </a:r>
          </a:p>
          <a:p>
            <a:pPr marL="457200" lvl="1" indent="0">
              <a:buNone/>
            </a:pPr>
            <a:r>
              <a:rPr lang="it-IT" dirty="0"/>
              <a:t>b) per il delitto di omessa dichiarazione previsto dall'articolo 5, la sanzione pecuniaria fino a quattrocento quote;</a:t>
            </a:r>
          </a:p>
          <a:p>
            <a:pPr marL="457200" lvl="1" indent="0">
              <a:buNone/>
            </a:pPr>
            <a:r>
              <a:rPr lang="it-IT" dirty="0"/>
              <a:t>c) per il delitto di indebita compensazione previsto dall'articolo 10-quater, la sanzione pecuniaria fino a quattrocento quote.</a:t>
            </a:r>
          </a:p>
          <a:p>
            <a:pPr marL="0" indent="0">
              <a:buNone/>
            </a:pPr>
            <a:r>
              <a:rPr lang="it-IT" dirty="0"/>
              <a:t>2. Se, in seguito alla commissione dei delitti indicati ai commi 1 e 1-bis, l'ente ha conseguito un profitto di rilevante entità, la sanzione pecuniaria è aumentata di un terzo.</a:t>
            </a:r>
          </a:p>
          <a:p>
            <a:pPr marL="0" indent="0">
              <a:buNone/>
            </a:pPr>
            <a:r>
              <a:rPr lang="it-IT" dirty="0"/>
              <a:t>3. Nei casi previsti dai commi 1, 1-bis e 2, si applicano le sanzioni interdittive di cui all'articolo 9, comma 2, lettere c), d) ed e) .</a:t>
            </a:r>
          </a:p>
        </p:txBody>
      </p:sp>
      <p:sp>
        <p:nvSpPr>
          <p:cNvPr id="4" name="Segnaposto piè di pagina 3">
            <a:extLst>
              <a:ext uri="{FF2B5EF4-FFF2-40B4-BE49-F238E27FC236}">
                <a16:creationId xmlns:a16="http://schemas.microsoft.com/office/drawing/2014/main" xmlns="" id="{7AD23C1E-8A6A-4049-8948-24693F0D5898}"/>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3F2FF147-53BE-4CC0-A319-4E6BC2C14123}"/>
              </a:ext>
            </a:extLst>
          </p:cNvPr>
          <p:cNvSpPr>
            <a:spLocks noGrp="1"/>
          </p:cNvSpPr>
          <p:nvPr>
            <p:ph type="sldNum" sz="quarter" idx="12"/>
          </p:nvPr>
        </p:nvSpPr>
        <p:spPr/>
        <p:txBody>
          <a:bodyPr/>
          <a:lstStyle/>
          <a:p>
            <a:fld id="{5D84065D-F351-4B03-BD91-D8A6B8D4B362}" type="slidenum">
              <a:rPr lang="en-US" smtClean="0"/>
              <a:t>11</a:t>
            </a:fld>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418140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9F55D60-AD9A-4530-A8C5-5C5598F00485}"/>
              </a:ext>
            </a:extLst>
          </p:cNvPr>
          <p:cNvSpPr>
            <a:spLocks noGrp="1"/>
          </p:cNvSpPr>
          <p:nvPr>
            <p:ph type="title"/>
          </p:nvPr>
        </p:nvSpPr>
        <p:spPr/>
        <p:txBody>
          <a:bodyPr/>
          <a:lstStyle/>
          <a:p>
            <a:r>
              <a:rPr lang="it-IT" dirty="0"/>
              <a:t> </a:t>
            </a:r>
          </a:p>
        </p:txBody>
      </p:sp>
      <p:sp>
        <p:nvSpPr>
          <p:cNvPr id="3" name="Segnaposto piè di pagina 2">
            <a:extLst>
              <a:ext uri="{FF2B5EF4-FFF2-40B4-BE49-F238E27FC236}">
                <a16:creationId xmlns:a16="http://schemas.microsoft.com/office/drawing/2014/main" xmlns="" id="{CB1EF7B5-53D2-4A3E-8299-527FB6AADA67}"/>
              </a:ext>
            </a:extLst>
          </p:cNvPr>
          <p:cNvSpPr>
            <a:spLocks noGrp="1"/>
          </p:cNvSpPr>
          <p:nvPr>
            <p:ph type="ftr" sz="quarter" idx="11"/>
          </p:nvPr>
        </p:nvSpPr>
        <p:spPr/>
        <p:txBody>
          <a:bodyPr/>
          <a:lstStyle/>
          <a:p>
            <a:r>
              <a:rPr lang="en-US" dirty="0"/>
              <a:t>monica.busso@revisori.it</a:t>
            </a:r>
          </a:p>
        </p:txBody>
      </p:sp>
      <p:sp>
        <p:nvSpPr>
          <p:cNvPr id="4" name="Segnaposto numero diapositiva 3">
            <a:extLst>
              <a:ext uri="{FF2B5EF4-FFF2-40B4-BE49-F238E27FC236}">
                <a16:creationId xmlns:a16="http://schemas.microsoft.com/office/drawing/2014/main" xmlns="" id="{3DF0DBC7-0602-4586-AECB-CC6300B5ABB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CasellaDiTesto 4">
            <a:extLst>
              <a:ext uri="{FF2B5EF4-FFF2-40B4-BE49-F238E27FC236}">
                <a16:creationId xmlns:a16="http://schemas.microsoft.com/office/drawing/2014/main" xmlns="" id="{E746A8B6-A7D5-4C5C-93A6-F6B95D0DD526}"/>
              </a:ext>
            </a:extLst>
          </p:cNvPr>
          <p:cNvSpPr txBox="1"/>
          <p:nvPr/>
        </p:nvSpPr>
        <p:spPr>
          <a:xfrm>
            <a:off x="1155899" y="2590799"/>
            <a:ext cx="9601196" cy="2862322"/>
          </a:xfrm>
          <a:prstGeom prst="rect">
            <a:avLst/>
          </a:prstGeom>
          <a:noFill/>
        </p:spPr>
        <p:txBody>
          <a:bodyPr wrap="square" rtlCol="0">
            <a:spAutoFit/>
          </a:bodyPr>
          <a:lstStyle/>
          <a:p>
            <a:r>
              <a:rPr lang="it-IT" sz="2000" b="1" dirty="0"/>
              <a:t>Sanzioni interdittive di cui all'articolo 9, comma 2, lettere c), d) ed e) D. Lgs 231/2001</a:t>
            </a:r>
          </a:p>
          <a:p>
            <a:endParaRPr lang="it-IT" sz="2000" dirty="0"/>
          </a:p>
          <a:p>
            <a:pPr marL="285750" indent="-285750">
              <a:buFont typeface="Arial" panose="020B0604020202020204" pitchFamily="34" charset="0"/>
              <a:buChar char="•"/>
            </a:pPr>
            <a:r>
              <a:rPr lang="it-IT" sz="2000" dirty="0"/>
              <a:t>divieto di contrattare con la pubblica amministrazione, salvo che per ottenere le prestazioni di un pubblico servizio;</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l’esclusione da agevolazioni, finanziamenti, contributi o sussidi e l’eventuale revoca di quelli già concessi; </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il divieto di pubblicizzare beni o servizi.</a:t>
            </a:r>
          </a:p>
        </p:txBody>
      </p:sp>
      <p:sp>
        <p:nvSpPr>
          <p:cNvPr id="8" name="Titolo 1">
            <a:extLst>
              <a:ext uri="{FF2B5EF4-FFF2-40B4-BE49-F238E27FC236}">
                <a16:creationId xmlns:a16="http://schemas.microsoft.com/office/drawing/2014/main" xmlns="" id="{C311C428-1BFD-47F5-A60B-A3DD4D627365}"/>
              </a:ext>
            </a:extLst>
          </p:cNvPr>
          <p:cNvSpPr txBox="1">
            <a:spLocks/>
          </p:cNvSpPr>
          <p:nvPr/>
        </p:nvSpPr>
        <p:spPr>
          <a:xfrm>
            <a:off x="1447802" y="1134532"/>
            <a:ext cx="9601196" cy="1303867"/>
          </a:xfrm>
          <a:prstGeom prst="rect">
            <a:avLst/>
          </a:prstGeom>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a:t>D. Lgs. 231/2001</a:t>
            </a:r>
          </a:p>
          <a:p>
            <a:r>
              <a:rPr lang="it-IT" dirty="0"/>
              <a:t>Sanzioni interdittive</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292822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4C2FE1D-6021-4EF6-957F-5908E0B47347}"/>
              </a:ext>
            </a:extLst>
          </p:cNvPr>
          <p:cNvSpPr>
            <a:spLocks noGrp="1"/>
          </p:cNvSpPr>
          <p:nvPr>
            <p:ph type="title"/>
          </p:nvPr>
        </p:nvSpPr>
        <p:spPr>
          <a:xfrm>
            <a:off x="1295402" y="982133"/>
            <a:ext cx="9601196" cy="1123394"/>
          </a:xfrm>
        </p:spPr>
        <p:txBody>
          <a:bodyPr>
            <a:normAutofit fontScale="90000"/>
          </a:bodyPr>
          <a:lstStyle/>
          <a:p>
            <a:r>
              <a:rPr lang="it-IT" dirty="0"/>
              <a:t>D. Lgs. 74/2000</a:t>
            </a:r>
            <a:br>
              <a:rPr lang="it-IT" dirty="0"/>
            </a:br>
            <a:r>
              <a:rPr lang="it-IT" dirty="0"/>
              <a:t>Definizioni</a:t>
            </a:r>
          </a:p>
        </p:txBody>
      </p:sp>
      <p:sp>
        <p:nvSpPr>
          <p:cNvPr id="3" name="Segnaposto piè di pagina 2">
            <a:extLst>
              <a:ext uri="{FF2B5EF4-FFF2-40B4-BE49-F238E27FC236}">
                <a16:creationId xmlns:a16="http://schemas.microsoft.com/office/drawing/2014/main" xmlns="" id="{EA1010B1-2950-4D87-8333-3E20ED55B7A1}"/>
              </a:ext>
            </a:extLst>
          </p:cNvPr>
          <p:cNvSpPr>
            <a:spLocks noGrp="1"/>
          </p:cNvSpPr>
          <p:nvPr>
            <p:ph type="ftr" sz="quarter" idx="11"/>
          </p:nvPr>
        </p:nvSpPr>
        <p:spPr/>
        <p:txBody>
          <a:bodyPr/>
          <a:lstStyle/>
          <a:p>
            <a:r>
              <a:rPr lang="en-US" dirty="0"/>
              <a:t>monica.busso@revisori.it</a:t>
            </a:r>
          </a:p>
        </p:txBody>
      </p:sp>
      <p:sp>
        <p:nvSpPr>
          <p:cNvPr id="4" name="Segnaposto numero diapositiva 3">
            <a:extLst>
              <a:ext uri="{FF2B5EF4-FFF2-40B4-BE49-F238E27FC236}">
                <a16:creationId xmlns:a16="http://schemas.microsoft.com/office/drawing/2014/main" xmlns="" id="{7F0E048E-0150-446C-9786-478E227163B2}"/>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CasellaDiTesto 4">
            <a:extLst>
              <a:ext uri="{FF2B5EF4-FFF2-40B4-BE49-F238E27FC236}">
                <a16:creationId xmlns:a16="http://schemas.microsoft.com/office/drawing/2014/main" xmlns="" id="{6602CEBB-717A-47B2-91B6-07429680E531}"/>
              </a:ext>
            </a:extLst>
          </p:cNvPr>
          <p:cNvSpPr txBox="1"/>
          <p:nvPr/>
        </p:nvSpPr>
        <p:spPr>
          <a:xfrm>
            <a:off x="1339517" y="2454442"/>
            <a:ext cx="9512966" cy="2862322"/>
          </a:xfrm>
          <a:prstGeom prst="rect">
            <a:avLst/>
          </a:prstGeom>
          <a:noFill/>
        </p:spPr>
        <p:txBody>
          <a:bodyPr wrap="square" rtlCol="0">
            <a:spAutoFit/>
          </a:bodyPr>
          <a:lstStyle/>
          <a:p>
            <a:r>
              <a:rPr lang="it-IT" dirty="0"/>
              <a:t>L’Art. 1 D. Lgs 74/2000 fornisce le definizioni:</a:t>
            </a:r>
          </a:p>
          <a:p>
            <a:pPr marL="342900" indent="-342900">
              <a:buAutoNum type="alphaLcParenR"/>
            </a:pPr>
            <a:r>
              <a:rPr lang="it-IT" dirty="0"/>
              <a:t>per "</a:t>
            </a:r>
            <a:r>
              <a:rPr lang="it-IT" b="1" dirty="0"/>
              <a:t>fatture o altri documenti per operazioni inesistenti</a:t>
            </a:r>
            <a:r>
              <a:rPr lang="it-IT" dirty="0"/>
              <a:t>" si intendono le fatture o gli altri documenti aventi rilievo probatorio analogo in base alle norme tributarie, emessi a fronte di operazioni </a:t>
            </a:r>
            <a:r>
              <a:rPr lang="it-IT" u="sng" dirty="0"/>
              <a:t>non realmente effettuate in tutto o in parte </a:t>
            </a:r>
            <a:r>
              <a:rPr lang="it-IT" dirty="0"/>
              <a:t>o che indicano i </a:t>
            </a:r>
            <a:r>
              <a:rPr lang="it-IT" u="sng" dirty="0"/>
              <a:t>corrispettivi o l'imposta sul valore aggiunto in misura superiore a quella reale</a:t>
            </a:r>
            <a:r>
              <a:rPr lang="it-IT" dirty="0"/>
              <a:t>, ovvero che </a:t>
            </a:r>
            <a:r>
              <a:rPr lang="it-IT" u="sng" dirty="0"/>
              <a:t>riferiscono l'operazione a soggetti diversi</a:t>
            </a:r>
            <a:r>
              <a:rPr lang="it-IT" dirty="0"/>
              <a:t> da quelli effettivi;</a:t>
            </a:r>
          </a:p>
          <a:p>
            <a:endParaRPr lang="it-IT" dirty="0"/>
          </a:p>
          <a:p>
            <a:r>
              <a:rPr lang="it-IT" dirty="0"/>
              <a:t>d) il "</a:t>
            </a:r>
            <a:r>
              <a:rPr lang="it-IT" b="1" dirty="0"/>
              <a:t>fine di evadere le imposte</a:t>
            </a:r>
            <a:r>
              <a:rPr lang="it-IT" dirty="0"/>
              <a:t>" e il "</a:t>
            </a:r>
            <a:r>
              <a:rPr lang="it-IT" b="1" dirty="0"/>
              <a:t>fine di consentire a terzi l'evasione</a:t>
            </a:r>
            <a:r>
              <a:rPr lang="it-IT" dirty="0"/>
              <a:t>" si intendono comprensivi, rispettivamente, anche del fine di conseguire un indebito rimborso o il riconoscimento di un inesistente credito d'imposta, e del fine di consentirli a terzi;</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244560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A2F470-0FD6-4EFF-B10D-35C2551EDD84}"/>
              </a:ext>
            </a:extLst>
          </p:cNvPr>
          <p:cNvSpPr>
            <a:spLocks noGrp="1"/>
          </p:cNvSpPr>
          <p:nvPr>
            <p:ph type="title"/>
          </p:nvPr>
        </p:nvSpPr>
        <p:spPr/>
        <p:txBody>
          <a:bodyPr>
            <a:normAutofit fontScale="90000"/>
          </a:bodyPr>
          <a:lstStyle/>
          <a:p>
            <a:r>
              <a:rPr lang="it-IT" dirty="0"/>
              <a:t>D. Lgs. 74/2000</a:t>
            </a:r>
            <a:br>
              <a:rPr lang="it-IT" dirty="0"/>
            </a:br>
            <a:r>
              <a:rPr lang="it-IT" dirty="0"/>
              <a:t>Definizioni</a:t>
            </a:r>
          </a:p>
        </p:txBody>
      </p:sp>
      <p:sp>
        <p:nvSpPr>
          <p:cNvPr id="3" name="Segnaposto contenuto 2">
            <a:extLst>
              <a:ext uri="{FF2B5EF4-FFF2-40B4-BE49-F238E27FC236}">
                <a16:creationId xmlns:a16="http://schemas.microsoft.com/office/drawing/2014/main" xmlns="" id="{D8CC114E-6332-4635-814A-CBC1AD27C1DD}"/>
              </a:ext>
            </a:extLst>
          </p:cNvPr>
          <p:cNvSpPr>
            <a:spLocks noGrp="1"/>
          </p:cNvSpPr>
          <p:nvPr>
            <p:ph idx="1"/>
          </p:nvPr>
        </p:nvSpPr>
        <p:spPr/>
        <p:txBody>
          <a:bodyPr>
            <a:normAutofit lnSpcReduction="10000"/>
          </a:bodyPr>
          <a:lstStyle/>
          <a:p>
            <a:r>
              <a:rPr lang="it-IT" dirty="0"/>
              <a:t>g-bis) per "</a:t>
            </a:r>
            <a:r>
              <a:rPr lang="it-IT" b="1" dirty="0"/>
              <a:t>operazioni simulate oggettivamente o soggettivamente</a:t>
            </a:r>
            <a:r>
              <a:rPr lang="it-IT" dirty="0"/>
              <a:t>" si intendono le operazioni apparenti, diverse da quelle disciplinate dall'articolo 10-bis della legge 27 luglio 2000, n. 212 (STATUTO DIRITTI DEL CONTRIBUENTE - abuso di diritto o elusione fiscale), poste in essere con la volontà di non realizzarle in tutto o in parte ovvero le operazioni riferite a soggetti fittiziamente interposti;</a:t>
            </a:r>
          </a:p>
          <a:p>
            <a:r>
              <a:rPr lang="it-IT" dirty="0"/>
              <a:t>g-ter) per "</a:t>
            </a:r>
            <a:r>
              <a:rPr lang="it-IT" b="1" dirty="0"/>
              <a:t>mezzi fraudolenti</a:t>
            </a:r>
            <a:r>
              <a:rPr lang="it-IT" dirty="0"/>
              <a:t>" si intendono condotte artificiose </a:t>
            </a:r>
            <a:r>
              <a:rPr lang="it-IT" u="sng" dirty="0"/>
              <a:t>attive</a:t>
            </a:r>
            <a:r>
              <a:rPr lang="it-IT" dirty="0"/>
              <a:t> nonché quelle </a:t>
            </a:r>
            <a:r>
              <a:rPr lang="it-IT" u="sng" dirty="0"/>
              <a:t>omissive</a:t>
            </a:r>
            <a:r>
              <a:rPr lang="it-IT" dirty="0"/>
              <a:t> realizzate in violazione di uno specifico obbligo giuridico, che determinano una falsa rappresentazione della realtà.</a:t>
            </a:r>
          </a:p>
          <a:p>
            <a:pPr marL="0" indent="0">
              <a:buNone/>
            </a:pPr>
            <a:endParaRPr lang="it-IT" dirty="0"/>
          </a:p>
        </p:txBody>
      </p:sp>
      <p:sp>
        <p:nvSpPr>
          <p:cNvPr id="4" name="Segnaposto piè di pagina 3">
            <a:extLst>
              <a:ext uri="{FF2B5EF4-FFF2-40B4-BE49-F238E27FC236}">
                <a16:creationId xmlns:a16="http://schemas.microsoft.com/office/drawing/2014/main" xmlns="" id="{7F865B73-51A9-4459-98A8-2687EE28316C}"/>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E17CE969-F396-4976-B815-26DC7AD49BE6}"/>
              </a:ext>
            </a:extLst>
          </p:cNvPr>
          <p:cNvSpPr>
            <a:spLocks noGrp="1"/>
          </p:cNvSpPr>
          <p:nvPr>
            <p:ph type="sldNum" sz="quarter" idx="12"/>
          </p:nvPr>
        </p:nvSpPr>
        <p:spPr/>
        <p:txBody>
          <a:bodyPr/>
          <a:lstStyle/>
          <a:p>
            <a:fld id="{5D84065D-F351-4B03-BD91-D8A6B8D4B362}" type="slidenum">
              <a:rPr lang="en-US" smtClean="0"/>
              <a:t>14</a:t>
            </a:fld>
            <a:endParaRPr lang="en-US"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54245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679F1A7-7F31-4F7A-87F4-9621F7E63C5B}"/>
              </a:ext>
            </a:extLst>
          </p:cNvPr>
          <p:cNvSpPr>
            <a:spLocks noGrp="1"/>
          </p:cNvSpPr>
          <p:nvPr>
            <p:ph type="title"/>
          </p:nvPr>
        </p:nvSpPr>
        <p:spPr/>
        <p:txBody>
          <a:bodyPr/>
          <a:lstStyle/>
          <a:p>
            <a:r>
              <a:rPr lang="it-IT" dirty="0"/>
              <a:t>Esempi</a:t>
            </a:r>
          </a:p>
        </p:txBody>
      </p:sp>
      <p:sp>
        <p:nvSpPr>
          <p:cNvPr id="3" name="Segnaposto contenuto 2">
            <a:extLst>
              <a:ext uri="{FF2B5EF4-FFF2-40B4-BE49-F238E27FC236}">
                <a16:creationId xmlns:a16="http://schemas.microsoft.com/office/drawing/2014/main" xmlns="" id="{B9F5AC98-5417-481A-A2D5-8E593B54BAE6}"/>
              </a:ext>
            </a:extLst>
          </p:cNvPr>
          <p:cNvSpPr>
            <a:spLocks noGrp="1"/>
          </p:cNvSpPr>
          <p:nvPr>
            <p:ph idx="1"/>
          </p:nvPr>
        </p:nvSpPr>
        <p:spPr/>
        <p:txBody>
          <a:bodyPr>
            <a:normAutofit/>
          </a:bodyPr>
          <a:lstStyle/>
          <a:p>
            <a:r>
              <a:rPr lang="it-IT" dirty="0"/>
              <a:t>Consulente emette fattura per una consulenza mai effettuata, al fine di consentire alla Società Alfa di accrescere i costi e pagare meno imposte</a:t>
            </a:r>
          </a:p>
          <a:p>
            <a:pPr marL="0" indent="0">
              <a:buNone/>
            </a:pPr>
            <a:r>
              <a:rPr lang="it-IT" sz="1800" dirty="0"/>
              <a:t>Società Alfa  </a:t>
            </a:r>
            <a:r>
              <a:rPr lang="it-IT" sz="1800" dirty="0">
                <a:sym typeface="Wingdings" panose="05000000000000000000" pitchFamily="2" charset="2"/>
              </a:rPr>
              <a:t> </a:t>
            </a:r>
            <a:r>
              <a:rPr lang="it-IT" sz="1800" dirty="0"/>
              <a:t>Art.2 D.Lgs 74/2000 operazione oggettivamente inesistente (reato tributario senza soglia, possibile ravvedimento, reato presupposto D.Lgs 231/2001). Il costo non è detraibile e l’iva non è deducibile, perché l’operazione non esiste.</a:t>
            </a:r>
          </a:p>
          <a:p>
            <a:pPr marL="0" indent="0">
              <a:buNone/>
            </a:pPr>
            <a:r>
              <a:rPr lang="it-IT" sz="1800" dirty="0"/>
              <a:t>Consulente </a:t>
            </a:r>
            <a:r>
              <a:rPr lang="it-IT" sz="1800" dirty="0">
                <a:sym typeface="Wingdings" panose="05000000000000000000" pitchFamily="2" charset="2"/>
              </a:rPr>
              <a:t> Art.8 </a:t>
            </a:r>
            <a:r>
              <a:rPr lang="it-IT" sz="1800" dirty="0"/>
              <a:t>D.Lgs 74/2000 ha emesso fattura per operazione oggettivamente insistente per consentire a terzi l’evasione</a:t>
            </a:r>
          </a:p>
          <a:p>
            <a:pPr marL="0" indent="0">
              <a:buNone/>
            </a:pPr>
            <a:endParaRPr lang="it-IT" sz="1800" dirty="0"/>
          </a:p>
          <a:p>
            <a:endParaRPr lang="it-IT" dirty="0"/>
          </a:p>
        </p:txBody>
      </p:sp>
      <p:sp>
        <p:nvSpPr>
          <p:cNvPr id="4" name="Segnaposto piè di pagina 3">
            <a:extLst>
              <a:ext uri="{FF2B5EF4-FFF2-40B4-BE49-F238E27FC236}">
                <a16:creationId xmlns:a16="http://schemas.microsoft.com/office/drawing/2014/main" xmlns="" id="{0569E6BF-2B95-4433-9795-51AD5A38DB76}"/>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6FABB085-D38C-49EB-B8C5-C6CFC0D0FFCF}"/>
              </a:ext>
            </a:extLst>
          </p:cNvPr>
          <p:cNvSpPr>
            <a:spLocks noGrp="1"/>
          </p:cNvSpPr>
          <p:nvPr>
            <p:ph type="sldNum" sz="quarter" idx="12"/>
          </p:nvPr>
        </p:nvSpPr>
        <p:spPr/>
        <p:txBody>
          <a:bodyPr/>
          <a:lstStyle/>
          <a:p>
            <a:fld id="{5D84065D-F351-4B03-BD91-D8A6B8D4B362}" type="slidenum">
              <a:rPr lang="en-US" smtClean="0"/>
              <a:t>15</a:t>
            </a:fld>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395160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821267C-E327-4448-AFFB-3C27008197E9}"/>
              </a:ext>
            </a:extLst>
          </p:cNvPr>
          <p:cNvSpPr>
            <a:spLocks noGrp="1"/>
          </p:cNvSpPr>
          <p:nvPr>
            <p:ph type="title"/>
          </p:nvPr>
        </p:nvSpPr>
        <p:spPr/>
        <p:txBody>
          <a:bodyPr/>
          <a:lstStyle/>
          <a:p>
            <a:r>
              <a:rPr lang="it-IT" dirty="0"/>
              <a:t>Esempi</a:t>
            </a:r>
          </a:p>
        </p:txBody>
      </p:sp>
      <p:sp>
        <p:nvSpPr>
          <p:cNvPr id="3" name="Segnaposto contenuto 2">
            <a:extLst>
              <a:ext uri="{FF2B5EF4-FFF2-40B4-BE49-F238E27FC236}">
                <a16:creationId xmlns:a16="http://schemas.microsoft.com/office/drawing/2014/main" xmlns="" id="{64757AF9-B57D-4728-A363-B9A266A3A147}"/>
              </a:ext>
            </a:extLst>
          </p:cNvPr>
          <p:cNvSpPr>
            <a:spLocks noGrp="1"/>
          </p:cNvSpPr>
          <p:nvPr>
            <p:ph idx="1"/>
          </p:nvPr>
        </p:nvSpPr>
        <p:spPr/>
        <p:txBody>
          <a:bodyPr>
            <a:normAutofit fontScale="85000" lnSpcReduction="20000"/>
          </a:bodyPr>
          <a:lstStyle/>
          <a:p>
            <a:r>
              <a:rPr lang="it-IT" sz="4000" dirty="0"/>
              <a:t>Consulente eroga consulenza a Società Alfa, ma emette fattura intestata alla Società Beta</a:t>
            </a:r>
          </a:p>
          <a:p>
            <a:pPr marL="0" indent="0">
              <a:buNone/>
            </a:pPr>
            <a:r>
              <a:rPr lang="it-IT" sz="2900" dirty="0"/>
              <a:t>Società Beta  </a:t>
            </a:r>
            <a:r>
              <a:rPr lang="it-IT" sz="2900" dirty="0">
                <a:sym typeface="Wingdings" panose="05000000000000000000" pitchFamily="2" charset="2"/>
              </a:rPr>
              <a:t> </a:t>
            </a:r>
            <a:r>
              <a:rPr lang="it-IT" sz="2900" dirty="0"/>
              <a:t>Art.2 D.Lgs 74/2000 operazione soggettivamente inesistente (reato tributario senza soglia ma possibile ravvedimento, reato presupposto D.Lgs 231/2001). Il costo è indeducibile e l’iva è indetraibile.</a:t>
            </a:r>
          </a:p>
          <a:p>
            <a:pPr marL="0" indent="0">
              <a:buNone/>
            </a:pPr>
            <a:r>
              <a:rPr lang="it-IT" sz="2900" dirty="0"/>
              <a:t>Consulente </a:t>
            </a:r>
            <a:r>
              <a:rPr lang="it-IT" sz="2900" dirty="0">
                <a:sym typeface="Wingdings" panose="05000000000000000000" pitchFamily="2" charset="2"/>
              </a:rPr>
              <a:t> Art.8 </a:t>
            </a:r>
            <a:r>
              <a:rPr lang="it-IT" sz="2900" dirty="0"/>
              <a:t>D.Lgs 74/2000 ha emesso fattura per operazione soggettivamente insistente per consentire a terzi l’evasione, non possibile ravvedimento</a:t>
            </a:r>
            <a:endParaRPr lang="it-IT" dirty="0"/>
          </a:p>
          <a:p>
            <a:pPr marL="0" indent="0">
              <a:buNone/>
            </a:pPr>
            <a:endParaRPr lang="it-IT" sz="2900" dirty="0"/>
          </a:p>
        </p:txBody>
      </p:sp>
      <p:sp>
        <p:nvSpPr>
          <p:cNvPr id="4" name="Segnaposto piè di pagina 3">
            <a:extLst>
              <a:ext uri="{FF2B5EF4-FFF2-40B4-BE49-F238E27FC236}">
                <a16:creationId xmlns:a16="http://schemas.microsoft.com/office/drawing/2014/main" xmlns="" id="{122F1A58-C96F-4D52-ABD2-A138B714DF08}"/>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196FA7AD-125C-40E2-800B-E7F66C1D34B1}"/>
              </a:ext>
            </a:extLst>
          </p:cNvPr>
          <p:cNvSpPr>
            <a:spLocks noGrp="1"/>
          </p:cNvSpPr>
          <p:nvPr>
            <p:ph type="sldNum" sz="quarter" idx="12"/>
          </p:nvPr>
        </p:nvSpPr>
        <p:spPr/>
        <p:txBody>
          <a:bodyPr/>
          <a:lstStyle/>
          <a:p>
            <a:fld id="{5D84065D-F351-4B03-BD91-D8A6B8D4B362}" type="slidenum">
              <a:rPr lang="en-US" smtClean="0"/>
              <a:t>16</a:t>
            </a:fld>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4050190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CFE54CC-8BAF-46E2-870A-CC37BC4A6DB6}"/>
              </a:ext>
            </a:extLst>
          </p:cNvPr>
          <p:cNvSpPr>
            <a:spLocks noGrp="1"/>
          </p:cNvSpPr>
          <p:nvPr>
            <p:ph type="title"/>
          </p:nvPr>
        </p:nvSpPr>
        <p:spPr/>
        <p:txBody>
          <a:bodyPr/>
          <a:lstStyle/>
          <a:p>
            <a:r>
              <a:rPr lang="it-IT" dirty="0"/>
              <a:t>Esempi</a:t>
            </a:r>
          </a:p>
        </p:txBody>
      </p:sp>
      <p:sp>
        <p:nvSpPr>
          <p:cNvPr id="3" name="Segnaposto contenuto 2">
            <a:extLst>
              <a:ext uri="{FF2B5EF4-FFF2-40B4-BE49-F238E27FC236}">
                <a16:creationId xmlns:a16="http://schemas.microsoft.com/office/drawing/2014/main" xmlns="" id="{40B99AB5-A9B7-4AC4-96F5-22CA6E300C62}"/>
              </a:ext>
            </a:extLst>
          </p:cNvPr>
          <p:cNvSpPr>
            <a:spLocks noGrp="1"/>
          </p:cNvSpPr>
          <p:nvPr>
            <p:ph idx="1"/>
          </p:nvPr>
        </p:nvSpPr>
        <p:spPr/>
        <p:txBody>
          <a:bodyPr/>
          <a:lstStyle/>
          <a:p>
            <a:r>
              <a:rPr lang="it-IT" sz="2800" dirty="0"/>
              <a:t>Società Alfa emette alla Società Beta fattura relativa ad un servizio quantificato in ore, dove le ore sono gonfiate rispetto alla realtà e ciò al fine di consentire a Beta di evadere le imposte</a:t>
            </a:r>
          </a:p>
          <a:p>
            <a:pPr marL="0" indent="0">
              <a:buNone/>
            </a:pPr>
            <a:r>
              <a:rPr lang="it-IT" sz="1800" dirty="0"/>
              <a:t>Società Alfa </a:t>
            </a:r>
            <a:r>
              <a:rPr lang="it-IT" sz="1800" dirty="0">
                <a:sym typeface="Wingdings" panose="05000000000000000000" pitchFamily="2" charset="2"/>
              </a:rPr>
              <a:t> Art.8 </a:t>
            </a:r>
            <a:r>
              <a:rPr lang="it-IT" sz="1800" dirty="0"/>
              <a:t>D.Lgs 74/2000 reato tributario: ha emesso fattura per operazione oggettivamente insistente per consentire a terzi l’evasione, senza soglia, non possibile ravvedimento (reato presupposto D.Lgs. 231/2001)</a:t>
            </a:r>
          </a:p>
          <a:p>
            <a:pPr marL="0" indent="0">
              <a:buNone/>
            </a:pPr>
            <a:r>
              <a:rPr lang="it-IT" sz="1800" dirty="0"/>
              <a:t>Società Beta </a:t>
            </a:r>
            <a:r>
              <a:rPr lang="it-IT" sz="1800" dirty="0">
                <a:sym typeface="Wingdings" panose="05000000000000000000" pitchFamily="2" charset="2"/>
              </a:rPr>
              <a:t> Art.2 </a:t>
            </a:r>
            <a:r>
              <a:rPr lang="it-IT" sz="1800" dirty="0"/>
              <a:t>D.Lgs 74/2000 reato tributario: elementi passivi fittizi (fattura per operazione oggettivamente inesistente) senza soglia, possibile ravvedimento (reato presupposto D.Lgs. 231/2001)</a:t>
            </a:r>
          </a:p>
        </p:txBody>
      </p:sp>
      <p:sp>
        <p:nvSpPr>
          <p:cNvPr id="4" name="Segnaposto piè di pagina 3">
            <a:extLst>
              <a:ext uri="{FF2B5EF4-FFF2-40B4-BE49-F238E27FC236}">
                <a16:creationId xmlns:a16="http://schemas.microsoft.com/office/drawing/2014/main" xmlns="" id="{7406A1E5-59C8-4EC4-A2EF-95CA8D4230F7}"/>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2CA4EC9D-51F4-4EB0-B8BE-286A3191F8D3}"/>
              </a:ext>
            </a:extLst>
          </p:cNvPr>
          <p:cNvSpPr>
            <a:spLocks noGrp="1"/>
          </p:cNvSpPr>
          <p:nvPr>
            <p:ph type="sldNum" sz="quarter" idx="12"/>
          </p:nvPr>
        </p:nvSpPr>
        <p:spPr/>
        <p:txBody>
          <a:bodyPr/>
          <a:lstStyle/>
          <a:p>
            <a:fld id="{5D84065D-F351-4B03-BD91-D8A6B8D4B362}" type="slidenum">
              <a:rPr lang="en-US" smtClean="0"/>
              <a:t>17</a:t>
            </a:fld>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3708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AA66AAF-283E-4A2A-AA95-D32ACF236EA6}"/>
              </a:ext>
            </a:extLst>
          </p:cNvPr>
          <p:cNvSpPr>
            <a:spLocks noGrp="1"/>
          </p:cNvSpPr>
          <p:nvPr>
            <p:ph type="title"/>
          </p:nvPr>
        </p:nvSpPr>
        <p:spPr/>
        <p:txBody>
          <a:bodyPr/>
          <a:lstStyle/>
          <a:p>
            <a:r>
              <a:rPr lang="it-IT" dirty="0"/>
              <a:t>Esempi</a:t>
            </a:r>
          </a:p>
        </p:txBody>
      </p:sp>
      <p:sp>
        <p:nvSpPr>
          <p:cNvPr id="3" name="Segnaposto contenuto 2">
            <a:extLst>
              <a:ext uri="{FF2B5EF4-FFF2-40B4-BE49-F238E27FC236}">
                <a16:creationId xmlns:a16="http://schemas.microsoft.com/office/drawing/2014/main" xmlns="" id="{BF189CC5-19F3-4945-847A-30EBDFAE67F8}"/>
              </a:ext>
            </a:extLst>
          </p:cNvPr>
          <p:cNvSpPr>
            <a:spLocks noGrp="1"/>
          </p:cNvSpPr>
          <p:nvPr>
            <p:ph idx="1"/>
          </p:nvPr>
        </p:nvSpPr>
        <p:spPr>
          <a:xfrm>
            <a:off x="1295401" y="2468031"/>
            <a:ext cx="9601196" cy="3318936"/>
          </a:xfrm>
        </p:spPr>
        <p:txBody>
          <a:bodyPr>
            <a:normAutofit/>
          </a:bodyPr>
          <a:lstStyle/>
          <a:p>
            <a:r>
              <a:rPr lang="it-IT" dirty="0"/>
              <a:t>L’Amministratore unico della Società Alfa effettua lavori di ristrutturazione nella sua abitazione privata, ma chiede alla Società Edile di intestare le fatture alla Società Alfa</a:t>
            </a:r>
          </a:p>
          <a:p>
            <a:pPr marL="0" indent="0">
              <a:buNone/>
            </a:pPr>
            <a:r>
              <a:rPr lang="it-IT" sz="1900" dirty="0"/>
              <a:t>Società Alfa </a:t>
            </a:r>
            <a:r>
              <a:rPr lang="it-IT" sz="1900" dirty="0">
                <a:sym typeface="Wingdings" panose="05000000000000000000" pitchFamily="2" charset="2"/>
              </a:rPr>
              <a:t> reato tributario Art.2 D.Lgs 74/2000 per aver fatto uso di elementi fittizi passivi con fatture per operazioni soggettivamente inesistenti (reato senza soglie, possibile ravvedimento, reato presupposto D.Lgs 231/2001)</a:t>
            </a:r>
          </a:p>
          <a:p>
            <a:pPr marL="0" indent="0">
              <a:buNone/>
            </a:pPr>
            <a:r>
              <a:rPr lang="it-IT" sz="1900" dirty="0">
                <a:sym typeface="Wingdings" panose="05000000000000000000" pitchFamily="2" charset="2"/>
              </a:rPr>
              <a:t>Società Edile  reato tributario Art.8 D.Lgs 74/2000 per aver emesso fatture per operazioni soggettivamente inesistenti al fine di consentire a terzi l’evasione delle imposte sui redditi e/o dell’Iva (reato senza soglie, no ravvedimento, reato presupposto D.Lgs. 231/2001)</a:t>
            </a:r>
            <a:endParaRPr lang="it-IT" sz="1900" dirty="0"/>
          </a:p>
        </p:txBody>
      </p:sp>
      <p:sp>
        <p:nvSpPr>
          <p:cNvPr id="4" name="Segnaposto piè di pagina 3">
            <a:extLst>
              <a:ext uri="{FF2B5EF4-FFF2-40B4-BE49-F238E27FC236}">
                <a16:creationId xmlns:a16="http://schemas.microsoft.com/office/drawing/2014/main" xmlns="" id="{60C1A7A9-2A4E-4B73-8689-CF4AA9EFB120}"/>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36738C2A-F669-4348-8046-8722B74C94FA}"/>
              </a:ext>
            </a:extLst>
          </p:cNvPr>
          <p:cNvSpPr>
            <a:spLocks noGrp="1"/>
          </p:cNvSpPr>
          <p:nvPr>
            <p:ph type="sldNum" sz="quarter" idx="12"/>
          </p:nvPr>
        </p:nvSpPr>
        <p:spPr/>
        <p:txBody>
          <a:bodyPr/>
          <a:lstStyle/>
          <a:p>
            <a:fld id="{5D84065D-F351-4B03-BD91-D8A6B8D4B362}" type="slidenum">
              <a:rPr lang="en-US" smtClean="0"/>
              <a:t>18</a:t>
            </a:fld>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34793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88F2791-8881-42EB-B362-B86C412622BE}"/>
              </a:ext>
            </a:extLst>
          </p:cNvPr>
          <p:cNvSpPr>
            <a:spLocks noGrp="1"/>
          </p:cNvSpPr>
          <p:nvPr>
            <p:ph type="title"/>
          </p:nvPr>
        </p:nvSpPr>
        <p:spPr/>
        <p:txBody>
          <a:bodyPr/>
          <a:lstStyle/>
          <a:p>
            <a:r>
              <a:rPr lang="it-IT" dirty="0"/>
              <a:t>Esempi</a:t>
            </a:r>
          </a:p>
        </p:txBody>
      </p:sp>
      <p:sp>
        <p:nvSpPr>
          <p:cNvPr id="3" name="Segnaposto contenuto 2">
            <a:extLst>
              <a:ext uri="{FF2B5EF4-FFF2-40B4-BE49-F238E27FC236}">
                <a16:creationId xmlns:a16="http://schemas.microsoft.com/office/drawing/2014/main" xmlns="" id="{71E24DF9-5DEA-460A-AB84-3EF966BF6013}"/>
              </a:ext>
            </a:extLst>
          </p:cNvPr>
          <p:cNvSpPr>
            <a:spLocks noGrp="1"/>
          </p:cNvSpPr>
          <p:nvPr>
            <p:ph idx="1"/>
          </p:nvPr>
        </p:nvSpPr>
        <p:spPr/>
        <p:txBody>
          <a:bodyPr/>
          <a:lstStyle/>
          <a:p>
            <a:r>
              <a:rPr lang="it-IT" dirty="0"/>
              <a:t>L’Amministratore della Società Alfa presenta note spese gonfiate, in cui figurano scontrini relativi a spese personali spacciate come spese societarie</a:t>
            </a:r>
          </a:p>
          <a:p>
            <a:pPr marL="0" indent="0">
              <a:buNone/>
            </a:pPr>
            <a:r>
              <a:rPr lang="it-IT" sz="1800" dirty="0"/>
              <a:t>Società Alfa </a:t>
            </a:r>
            <a:r>
              <a:rPr lang="it-IT" sz="1800" dirty="0">
                <a:sym typeface="Wingdings" panose="05000000000000000000" pitchFamily="2" charset="2"/>
              </a:rPr>
              <a:t> reato tributario Art.3 D.Lgs 74/2000, esposizione di elementi passivi fittizi con altri documenti per operazioni soggettivamente inesistenti al fine di evadere l’imposta sui redditi, senza soglia, possibile ravvedimento, reato presupposto D.Lgs. 231/2001</a:t>
            </a:r>
            <a:endParaRPr lang="it-IT" sz="1800" dirty="0"/>
          </a:p>
        </p:txBody>
      </p:sp>
      <p:sp>
        <p:nvSpPr>
          <p:cNvPr id="4" name="Segnaposto piè di pagina 3">
            <a:extLst>
              <a:ext uri="{FF2B5EF4-FFF2-40B4-BE49-F238E27FC236}">
                <a16:creationId xmlns:a16="http://schemas.microsoft.com/office/drawing/2014/main" xmlns="" id="{61567E61-8B01-4F10-B82D-85E35CFF7731}"/>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81BE5D61-E9E9-41E0-B4D6-F83ED775DBD8}"/>
              </a:ext>
            </a:extLst>
          </p:cNvPr>
          <p:cNvSpPr>
            <a:spLocks noGrp="1"/>
          </p:cNvSpPr>
          <p:nvPr>
            <p:ph type="sldNum" sz="quarter" idx="12"/>
          </p:nvPr>
        </p:nvSpPr>
        <p:spPr/>
        <p:txBody>
          <a:bodyPr/>
          <a:lstStyle/>
          <a:p>
            <a:fld id="{5D84065D-F351-4B03-BD91-D8A6B8D4B362}" type="slidenum">
              <a:rPr lang="en-US" smtClean="0"/>
              <a:t>19</a:t>
            </a:fld>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92601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A174C6C-14B9-4A07-BC69-0B0D118179C1}"/>
              </a:ext>
            </a:extLst>
          </p:cNvPr>
          <p:cNvSpPr>
            <a:spLocks noGrp="1"/>
          </p:cNvSpPr>
          <p:nvPr>
            <p:ph type="title"/>
          </p:nvPr>
        </p:nvSpPr>
        <p:spPr/>
        <p:txBody>
          <a:bodyPr/>
          <a:lstStyle/>
          <a:p>
            <a:r>
              <a:rPr lang="it-IT" b="1" dirty="0"/>
              <a:t>D. Lgs 231/2001</a:t>
            </a:r>
          </a:p>
        </p:txBody>
      </p:sp>
      <p:sp>
        <p:nvSpPr>
          <p:cNvPr id="3" name="Segnaposto contenuto 2">
            <a:extLst>
              <a:ext uri="{FF2B5EF4-FFF2-40B4-BE49-F238E27FC236}">
                <a16:creationId xmlns:a16="http://schemas.microsoft.com/office/drawing/2014/main" xmlns="" id="{4AFE6627-47E4-470D-8D2F-6066025DC9B2}"/>
              </a:ext>
            </a:extLst>
          </p:cNvPr>
          <p:cNvSpPr>
            <a:spLocks noGrp="1"/>
          </p:cNvSpPr>
          <p:nvPr>
            <p:ph idx="1"/>
          </p:nvPr>
        </p:nvSpPr>
        <p:spPr/>
        <p:txBody>
          <a:bodyPr>
            <a:normAutofit/>
          </a:bodyPr>
          <a:lstStyle/>
          <a:p>
            <a:pPr marL="0" indent="0">
              <a:buNone/>
            </a:pPr>
            <a:r>
              <a:rPr lang="it-IT" dirty="0"/>
              <a:t>Prima </a:t>
            </a:r>
            <a:r>
              <a:rPr lang="it-IT" dirty="0">
                <a:sym typeface="Wingdings" panose="05000000000000000000" pitchFamily="2" charset="2"/>
              </a:rPr>
              <a:t> Societas delinquere non potest</a:t>
            </a:r>
          </a:p>
          <a:p>
            <a:pPr marL="0" indent="0">
              <a:buNone/>
            </a:pPr>
            <a:r>
              <a:rPr lang="it-IT" dirty="0">
                <a:sym typeface="Wingdings" panose="05000000000000000000" pitchFamily="2" charset="2"/>
              </a:rPr>
              <a:t>Dopo  sistema repressivo della condotta degli enti in relazione ad alcune specifiche fattispecie di reato  responsabilità amministrativa dell’ente per reati commessi nel suo interesse o per suo vantaggio</a:t>
            </a:r>
          </a:p>
          <a:p>
            <a:pPr marL="0" indent="0">
              <a:buNone/>
            </a:pPr>
            <a:r>
              <a:rPr lang="it-IT" dirty="0">
                <a:sym typeface="Wingdings" panose="05000000000000000000" pitchFamily="2" charset="2"/>
              </a:rPr>
              <a:t>L‘elenco delle fattispecie di reato è mutato nel corso degli anni</a:t>
            </a:r>
          </a:p>
          <a:p>
            <a:pPr marL="0" indent="0">
              <a:buNone/>
            </a:pPr>
            <a:r>
              <a:rPr lang="it-IT" dirty="0">
                <a:sym typeface="Wingdings" panose="05000000000000000000" pitchFamily="2" charset="2"/>
              </a:rPr>
              <a:t>Sanzioni pecuniarie (1 quota = min € 258 – max  € 1.549) </a:t>
            </a:r>
          </a:p>
          <a:p>
            <a:pPr marL="0" indent="0">
              <a:buNone/>
            </a:pPr>
            <a:r>
              <a:rPr lang="it-IT" dirty="0">
                <a:sym typeface="Wingdings" panose="05000000000000000000" pitchFamily="2" charset="2"/>
              </a:rPr>
              <a:t>Sanzioni interdittive</a:t>
            </a:r>
            <a:endParaRPr lang="it-IT" dirty="0"/>
          </a:p>
        </p:txBody>
      </p:sp>
      <p:sp>
        <p:nvSpPr>
          <p:cNvPr id="4" name="Segnaposto piè di pagina 3">
            <a:extLst>
              <a:ext uri="{FF2B5EF4-FFF2-40B4-BE49-F238E27FC236}">
                <a16:creationId xmlns:a16="http://schemas.microsoft.com/office/drawing/2014/main" xmlns="" id="{40E01B01-963F-4108-85C1-DF243C78F9A3}"/>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9D1C8EAB-9EE2-41AB-B2E4-9A5CA5B56D5C}"/>
              </a:ext>
            </a:extLst>
          </p:cNvPr>
          <p:cNvSpPr>
            <a:spLocks noGrp="1"/>
          </p:cNvSpPr>
          <p:nvPr>
            <p:ph type="sldNum" sz="quarter" idx="12"/>
          </p:nvPr>
        </p:nvSpPr>
        <p:spPr/>
        <p:txBody>
          <a:bodyPr/>
          <a:lstStyle/>
          <a:p>
            <a:fld id="{5D84065D-F351-4B03-BD91-D8A6B8D4B362}" type="slidenum">
              <a:rPr lang="en-US" smtClean="0"/>
              <a:t>2</a:t>
            </a:fld>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3814659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7CF09442-7344-4804-9066-B8A19E34C76D}"/>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4BB997F2-AE2E-4046-9D78-F52C2B2891AE}"/>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4" name="Rettangolo 3">
            <a:extLst>
              <a:ext uri="{FF2B5EF4-FFF2-40B4-BE49-F238E27FC236}">
                <a16:creationId xmlns:a16="http://schemas.microsoft.com/office/drawing/2014/main" xmlns="" id="{A7E7E2BA-A314-4ED3-8C1C-F44A06099165}"/>
              </a:ext>
            </a:extLst>
          </p:cNvPr>
          <p:cNvSpPr/>
          <p:nvPr/>
        </p:nvSpPr>
        <p:spPr>
          <a:xfrm>
            <a:off x="1143000" y="625642"/>
            <a:ext cx="9926053"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Dichiarazione Fraudolenta</a:t>
            </a:r>
          </a:p>
        </p:txBody>
      </p:sp>
      <p:sp>
        <p:nvSpPr>
          <p:cNvPr id="5" name="Rettangolo 4">
            <a:extLst>
              <a:ext uri="{FF2B5EF4-FFF2-40B4-BE49-F238E27FC236}">
                <a16:creationId xmlns:a16="http://schemas.microsoft.com/office/drawing/2014/main" xmlns="" id="{6BAE26BF-0E6F-484E-BE46-235FBE40B0C7}"/>
              </a:ext>
            </a:extLst>
          </p:cNvPr>
          <p:cNvSpPr/>
          <p:nvPr/>
        </p:nvSpPr>
        <p:spPr>
          <a:xfrm>
            <a:off x="1142999" y="1311442"/>
            <a:ext cx="4704347" cy="465755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it-IT" dirty="0">
                <a:solidFill>
                  <a:schemeClr val="tx1"/>
                </a:solidFill>
                <a:effectLst/>
                <a:latin typeface="Arial" panose="020B0604020202020204" pitchFamily="34" charset="0"/>
                <a:ea typeface="Arial" panose="020B0604020202020204" pitchFamily="34" charset="0"/>
              </a:rPr>
              <a:t>mediante uso di fatture o altri documenti per </a:t>
            </a:r>
            <a:r>
              <a:rPr lang="it-IT" b="1" dirty="0">
                <a:solidFill>
                  <a:schemeClr val="tx1"/>
                </a:solidFill>
                <a:effectLst/>
                <a:latin typeface="Arial" panose="020B0604020202020204" pitchFamily="34" charset="0"/>
                <a:ea typeface="Arial" panose="020B0604020202020204" pitchFamily="34" charset="0"/>
              </a:rPr>
              <a:t>operazioni inesistenti</a:t>
            </a:r>
          </a:p>
          <a:p>
            <a:pPr lvl="0"/>
            <a:r>
              <a:rPr lang="it-IT" sz="1100" b="0" dirty="0">
                <a:solidFill>
                  <a:schemeClr val="tx1"/>
                </a:solidFill>
                <a:effectLst/>
                <a:latin typeface="Arial" panose="020B0604020202020204" pitchFamily="34" charset="0"/>
              </a:rPr>
              <a:t>Art. 2 D. Lgs 74/2000 in vigore dal 27/10/2019 Modificato da: Decreto-legge del 26/10/2019 n. 124 Articolo 39</a:t>
            </a:r>
            <a:r>
              <a:rPr lang="it-IT" sz="1100" b="0" dirty="0">
                <a:solidFill>
                  <a:schemeClr val="tx1"/>
                </a:solidFill>
                <a:effectLst/>
                <a:latin typeface="Arial" panose="020B0604020202020204" pitchFamily="34" charset="0"/>
                <a:ea typeface="Arial" panose="020B0604020202020204" pitchFamily="34" charset="0"/>
              </a:rPr>
              <a:t> </a:t>
            </a:r>
          </a:p>
          <a:p>
            <a:pPr lvl="0"/>
            <a:endParaRPr lang="it-IT" sz="1100" b="0" dirty="0">
              <a:solidFill>
                <a:schemeClr val="tx1"/>
              </a:solidFill>
              <a:effectLst/>
              <a:latin typeface="Arial" panose="020B0604020202020204" pitchFamily="34" charset="0"/>
              <a:ea typeface="Arial" panose="020B0604020202020204" pitchFamily="34" charset="0"/>
            </a:endParaRPr>
          </a:p>
          <a:p>
            <a:pPr lvl="0"/>
            <a:r>
              <a:rPr lang="it-IT" sz="1100" b="0" dirty="0">
                <a:solidFill>
                  <a:schemeClr val="tx1"/>
                </a:solidFill>
              </a:rPr>
              <a:t>1</a:t>
            </a:r>
            <a:r>
              <a:rPr lang="it-IT" sz="1400" b="0" dirty="0">
                <a:solidFill>
                  <a:schemeClr val="tx1"/>
                </a:solidFill>
              </a:rPr>
              <a:t>. E' punito con la reclusione da quattro a otto anni chiunque, al fine di evadere le imposte sui redditi o sul valore aggiunto, avvalendosi di fatture o altri documenti per operazioni inesistenti</a:t>
            </a:r>
            <a:r>
              <a:rPr lang="it-IT" sz="1400" b="0" u="sng" dirty="0">
                <a:solidFill>
                  <a:schemeClr val="tx1"/>
                </a:solidFill>
              </a:rPr>
              <a:t>, indica in una delle dichiarazioni relative a dette imposte elementi passivi fittizi</a:t>
            </a:r>
            <a:r>
              <a:rPr lang="it-IT" sz="1400" b="0" dirty="0">
                <a:solidFill>
                  <a:schemeClr val="tx1"/>
                </a:solidFill>
              </a:rPr>
              <a:t>.</a:t>
            </a:r>
          </a:p>
          <a:p>
            <a:pPr lvl="0"/>
            <a:endParaRPr lang="it-IT" sz="1400" b="0" dirty="0">
              <a:solidFill>
                <a:schemeClr val="tx1"/>
              </a:solidFill>
            </a:endParaRPr>
          </a:p>
          <a:p>
            <a:pPr lvl="0"/>
            <a:r>
              <a:rPr lang="it-IT" sz="1400" b="0" dirty="0">
                <a:solidFill>
                  <a:schemeClr val="tx1"/>
                </a:solidFill>
              </a:rPr>
              <a:t>2. Il fatto si considera commesso avvalendosi di fatture o altri documenti per operazioni inesistenti </a:t>
            </a:r>
            <a:r>
              <a:rPr lang="it-IT" sz="1400" b="0" u="sng" dirty="0">
                <a:solidFill>
                  <a:schemeClr val="tx1"/>
                </a:solidFill>
              </a:rPr>
              <a:t>quando tali fatture o documenti sono registrati </a:t>
            </a:r>
            <a:r>
              <a:rPr lang="it-IT" sz="1400" b="0" dirty="0">
                <a:solidFill>
                  <a:schemeClr val="tx1"/>
                </a:solidFill>
              </a:rPr>
              <a:t>nelle scritture contabili obbligatorie, </a:t>
            </a:r>
            <a:r>
              <a:rPr lang="it-IT" sz="1400" b="0" u="sng" dirty="0">
                <a:solidFill>
                  <a:schemeClr val="tx1"/>
                </a:solidFill>
              </a:rPr>
              <a:t>o sono detenuti a fine di prova </a:t>
            </a:r>
            <a:r>
              <a:rPr lang="it-IT" sz="1400" b="0" dirty="0">
                <a:solidFill>
                  <a:schemeClr val="tx1"/>
                </a:solidFill>
              </a:rPr>
              <a:t>nei confronti dell'amministrazione finanziaria.</a:t>
            </a:r>
          </a:p>
          <a:p>
            <a:pPr lvl="0"/>
            <a:endParaRPr lang="it-IT" sz="1400" b="0" dirty="0">
              <a:solidFill>
                <a:schemeClr val="tx1"/>
              </a:solidFill>
            </a:endParaRPr>
          </a:p>
          <a:p>
            <a:pPr lvl="0"/>
            <a:r>
              <a:rPr lang="it-IT" sz="1400" b="0" dirty="0">
                <a:solidFill>
                  <a:schemeClr val="tx1"/>
                </a:solidFill>
              </a:rPr>
              <a:t>2-bis. Se l'ammontare degli elementi passivi fittizi è inferiore a euro centomila, si applica la reclusione da un anno e sei mesi a sei anni.</a:t>
            </a:r>
          </a:p>
          <a:p>
            <a:pPr algn="ctr"/>
            <a:endParaRPr lang="it-IT" dirty="0"/>
          </a:p>
        </p:txBody>
      </p:sp>
      <p:sp>
        <p:nvSpPr>
          <p:cNvPr id="6" name="Rettangolo 5">
            <a:extLst>
              <a:ext uri="{FF2B5EF4-FFF2-40B4-BE49-F238E27FC236}">
                <a16:creationId xmlns:a16="http://schemas.microsoft.com/office/drawing/2014/main" xmlns="" id="{DB3348FE-451F-4A79-BE8D-7DA9ADF20EB5}"/>
              </a:ext>
            </a:extLst>
          </p:cNvPr>
          <p:cNvSpPr/>
          <p:nvPr/>
        </p:nvSpPr>
        <p:spPr>
          <a:xfrm>
            <a:off x="6344655" y="1311442"/>
            <a:ext cx="4704345" cy="465755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b="1" dirty="0">
                <a:solidFill>
                  <a:schemeClr val="tx1"/>
                </a:solidFill>
                <a:effectLst/>
                <a:latin typeface="Arial" panose="020B0604020202020204" pitchFamily="34" charset="0"/>
                <a:ea typeface="Arial" panose="020B0604020202020204" pitchFamily="34" charset="0"/>
                <a:cs typeface="Arial" panose="020B0604020202020204" pitchFamily="34" charset="0"/>
              </a:rPr>
              <a:t>Mediante altri artifici </a:t>
            </a:r>
          </a:p>
          <a:p>
            <a:r>
              <a:rPr lang="it-IT" sz="1100" b="0" dirty="0">
                <a:solidFill>
                  <a:schemeClr val="tx1"/>
                </a:solidFill>
                <a:effectLst/>
                <a:latin typeface="Arial" panose="020B0604020202020204" pitchFamily="34" charset="0"/>
                <a:cs typeface="Arial" panose="020B0604020202020204" pitchFamily="34" charset="0"/>
              </a:rPr>
              <a:t>Art. 3 D. Lgs 74/2000 in vigore dal 27/10/2019 Modificato da: Decreto-legge del 26/10/2019 n. 124 Articolo 39</a:t>
            </a:r>
            <a:r>
              <a:rPr lang="it-IT" sz="1100" b="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endParaRPr lang="it-IT" sz="1100" b="0" dirty="0">
              <a:solidFill>
                <a:schemeClr val="tx1"/>
              </a:solidFill>
              <a:effectLst/>
              <a:latin typeface="+mj-lt"/>
              <a:ea typeface="Arial" panose="020B0604020202020204" pitchFamily="34" charset="0"/>
            </a:endParaRPr>
          </a:p>
          <a:p>
            <a:r>
              <a:rPr lang="it-IT" sz="1400" b="0" dirty="0">
                <a:solidFill>
                  <a:schemeClr val="tx1"/>
                </a:solidFill>
                <a:effectLst/>
                <a:latin typeface="+mj-lt"/>
                <a:ea typeface="Arial" panose="020B0604020202020204" pitchFamily="34" charset="0"/>
              </a:rPr>
              <a:t>1. Fuori dai casi previsti dall'articolo 2, è punito con la reclusione tre a otto anni chiunque, al fine di evadere le imposte sui redditi o sul valore aggiunto, compiendo </a:t>
            </a:r>
            <a:r>
              <a:rPr lang="it-IT" sz="1400" b="0" u="sng" dirty="0">
                <a:solidFill>
                  <a:schemeClr val="tx1"/>
                </a:solidFill>
                <a:effectLst/>
                <a:latin typeface="+mj-lt"/>
                <a:ea typeface="Arial" panose="020B0604020202020204" pitchFamily="34" charset="0"/>
              </a:rPr>
              <a:t>operazioni simulate oggettivamente o soggettivamente </a:t>
            </a:r>
            <a:r>
              <a:rPr lang="it-IT" sz="1400" b="0" dirty="0">
                <a:solidFill>
                  <a:schemeClr val="tx1"/>
                </a:solidFill>
                <a:effectLst/>
                <a:latin typeface="+mj-lt"/>
                <a:ea typeface="Arial" panose="020B0604020202020204" pitchFamily="34" charset="0"/>
              </a:rPr>
              <a:t>ovvero </a:t>
            </a:r>
            <a:r>
              <a:rPr lang="it-IT" sz="1400" b="0" u="sng" dirty="0">
                <a:solidFill>
                  <a:schemeClr val="tx1"/>
                </a:solidFill>
                <a:effectLst/>
                <a:latin typeface="+mj-lt"/>
                <a:ea typeface="Arial" panose="020B0604020202020204" pitchFamily="34" charset="0"/>
              </a:rPr>
              <a:t>avvalendosi di documenti falsi o di altri mezzi fraudolenti</a:t>
            </a:r>
            <a:r>
              <a:rPr lang="it-IT" sz="1400" b="0" dirty="0">
                <a:solidFill>
                  <a:schemeClr val="tx1"/>
                </a:solidFill>
                <a:effectLst/>
                <a:latin typeface="+mj-lt"/>
                <a:ea typeface="Arial" panose="020B0604020202020204" pitchFamily="34" charset="0"/>
              </a:rPr>
              <a:t> idonei ad ostacolare l'accertamento e ad indurre in errore l'amministrazione finanziaria, indica in una delle dichiarazioni relative a dette imposte </a:t>
            </a:r>
            <a:r>
              <a:rPr lang="it-IT" sz="1400" b="0" u="sng" dirty="0">
                <a:solidFill>
                  <a:schemeClr val="tx1"/>
                </a:solidFill>
                <a:effectLst/>
                <a:latin typeface="+mj-lt"/>
                <a:ea typeface="Arial" panose="020B0604020202020204" pitchFamily="34" charset="0"/>
              </a:rPr>
              <a:t>elementi attivi per un ammontare inferiore a quello effettivo od elementi passivi fittizi </a:t>
            </a:r>
            <a:r>
              <a:rPr lang="it-IT" sz="1400" b="0" dirty="0">
                <a:solidFill>
                  <a:schemeClr val="tx1"/>
                </a:solidFill>
                <a:effectLst/>
                <a:latin typeface="+mj-lt"/>
                <a:ea typeface="Arial" panose="020B0604020202020204" pitchFamily="34" charset="0"/>
              </a:rPr>
              <a:t>o </a:t>
            </a:r>
            <a:r>
              <a:rPr lang="it-IT" sz="1400" b="0" u="sng" dirty="0">
                <a:solidFill>
                  <a:schemeClr val="tx1"/>
                </a:solidFill>
                <a:effectLst/>
                <a:latin typeface="+mj-lt"/>
                <a:ea typeface="Arial" panose="020B0604020202020204" pitchFamily="34" charset="0"/>
              </a:rPr>
              <a:t>crediti e ritenute fittizi, quando, congiuntamente:</a:t>
            </a:r>
          </a:p>
          <a:p>
            <a:endParaRPr lang="it-IT" sz="1400" b="0" dirty="0">
              <a:solidFill>
                <a:schemeClr val="tx1"/>
              </a:solidFill>
              <a:effectLst/>
              <a:latin typeface="+mj-lt"/>
              <a:ea typeface="Arial" panose="020B0604020202020204" pitchFamily="34" charset="0"/>
            </a:endParaRPr>
          </a:p>
          <a:p>
            <a:r>
              <a:rPr lang="it-IT" sz="1400" b="0" dirty="0">
                <a:solidFill>
                  <a:schemeClr val="tx1"/>
                </a:solidFill>
                <a:effectLst/>
                <a:latin typeface="+mj-lt"/>
                <a:ea typeface="Arial" panose="020B0604020202020204" pitchFamily="34" charset="0"/>
              </a:rPr>
              <a:t>a) l'imposta evasa è superiore, con riferimento a taluna delle singole imposte, a </a:t>
            </a:r>
            <a:r>
              <a:rPr lang="it-IT" sz="1400" b="1" dirty="0">
                <a:solidFill>
                  <a:schemeClr val="tx1"/>
                </a:solidFill>
                <a:effectLst/>
                <a:latin typeface="+mj-lt"/>
                <a:ea typeface="Arial" panose="020B0604020202020204" pitchFamily="34" charset="0"/>
              </a:rPr>
              <a:t>euro trentamila</a:t>
            </a:r>
            <a:r>
              <a:rPr lang="it-IT" sz="1400" b="0" dirty="0">
                <a:solidFill>
                  <a:schemeClr val="tx1"/>
                </a:solidFill>
                <a:effectLst/>
                <a:latin typeface="+mj-lt"/>
                <a:ea typeface="Arial" panose="020B0604020202020204" pitchFamily="34" charset="0"/>
              </a:rPr>
              <a:t>;</a:t>
            </a:r>
          </a:p>
          <a:p>
            <a:endParaRPr lang="it-IT" sz="1400" b="0" dirty="0">
              <a:solidFill>
                <a:schemeClr val="tx1"/>
              </a:solidFill>
              <a:effectLst/>
              <a:latin typeface="+mj-lt"/>
              <a:ea typeface="Arial" panose="020B0604020202020204" pitchFamily="34" charset="0"/>
            </a:endParaRPr>
          </a:p>
          <a:p>
            <a:pPr algn="ctr"/>
            <a:endParaRPr lang="it-IT"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0752" y="625642"/>
            <a:ext cx="602673" cy="601579"/>
          </a:xfrm>
          <a:prstGeom prst="rect">
            <a:avLst/>
          </a:prstGeom>
        </p:spPr>
      </p:pic>
    </p:spTree>
    <p:extLst>
      <p:ext uri="{BB962C8B-B14F-4D97-AF65-F5344CB8AC3E}">
        <p14:creationId xmlns:p14="http://schemas.microsoft.com/office/powerpoint/2010/main" val="119034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40A489EC-C777-42E2-896E-0A154F5E6A1A}"/>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839FA993-E5CF-41BF-9497-52144E366388}"/>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4" name="Rettangolo 3">
            <a:extLst>
              <a:ext uri="{FF2B5EF4-FFF2-40B4-BE49-F238E27FC236}">
                <a16:creationId xmlns:a16="http://schemas.microsoft.com/office/drawing/2014/main" xmlns="" id="{039CAC33-3F4F-42C2-A8F8-8458872EAF0A}"/>
              </a:ext>
            </a:extLst>
          </p:cNvPr>
          <p:cNvSpPr/>
          <p:nvPr/>
        </p:nvSpPr>
        <p:spPr>
          <a:xfrm>
            <a:off x="1143000" y="625642"/>
            <a:ext cx="9926053"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Dichiarazione Fraudolenta</a:t>
            </a:r>
          </a:p>
        </p:txBody>
      </p:sp>
      <p:sp>
        <p:nvSpPr>
          <p:cNvPr id="5" name="Rettangolo 4">
            <a:extLst>
              <a:ext uri="{FF2B5EF4-FFF2-40B4-BE49-F238E27FC236}">
                <a16:creationId xmlns:a16="http://schemas.microsoft.com/office/drawing/2014/main" xmlns="" id="{9A798143-B3F9-445F-803F-3ADCE596464F}"/>
              </a:ext>
            </a:extLst>
          </p:cNvPr>
          <p:cNvSpPr/>
          <p:nvPr/>
        </p:nvSpPr>
        <p:spPr>
          <a:xfrm>
            <a:off x="5618746" y="1491916"/>
            <a:ext cx="5450307" cy="44770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b="1" dirty="0">
                <a:solidFill>
                  <a:schemeClr val="tx1"/>
                </a:solidFill>
                <a:effectLst/>
                <a:latin typeface="Arial" panose="020B0604020202020204" pitchFamily="34" charset="0"/>
                <a:ea typeface="Arial" panose="020B0604020202020204" pitchFamily="34" charset="0"/>
              </a:rPr>
              <a:t>Mediante altri artifici </a:t>
            </a:r>
          </a:p>
          <a:p>
            <a:r>
              <a:rPr lang="it-IT" sz="1100" b="0" dirty="0">
                <a:solidFill>
                  <a:schemeClr val="tx1"/>
                </a:solidFill>
                <a:effectLst/>
                <a:latin typeface="Arial" panose="020B0604020202020204" pitchFamily="34" charset="0"/>
              </a:rPr>
              <a:t>Art. 3 D. Lgs 74/2000 in vigore dal 27/10/2019 Modificato da: Decreto-legge del 26/10/2019 n. 124 Articolo 39</a:t>
            </a:r>
            <a:r>
              <a:rPr lang="it-IT" sz="1100" b="0" dirty="0">
                <a:solidFill>
                  <a:schemeClr val="tx1"/>
                </a:solidFill>
                <a:effectLst/>
                <a:latin typeface="Arial" panose="020B0604020202020204" pitchFamily="34" charset="0"/>
                <a:ea typeface="Arial" panose="020B0604020202020204" pitchFamily="34" charset="0"/>
              </a:rPr>
              <a:t> </a:t>
            </a:r>
          </a:p>
          <a:p>
            <a:endParaRPr lang="it-IT" sz="1100" dirty="0">
              <a:solidFill>
                <a:schemeClr val="tx1"/>
              </a:solidFill>
              <a:latin typeface="Arial" panose="020B0604020202020204" pitchFamily="34" charset="0"/>
              <a:ea typeface="Arial" panose="020B0604020202020204" pitchFamily="34" charset="0"/>
            </a:endParaRPr>
          </a:p>
          <a:p>
            <a:r>
              <a:rPr lang="it-IT" sz="1400" b="0" dirty="0">
                <a:solidFill>
                  <a:schemeClr val="tx1"/>
                </a:solidFill>
                <a:effectLst/>
                <a:latin typeface="+mj-lt"/>
                <a:ea typeface="Arial" panose="020B0604020202020204" pitchFamily="34" charset="0"/>
              </a:rPr>
              <a:t>b) l'ammontare complessivo degli elementi </a:t>
            </a:r>
            <a:r>
              <a:rPr lang="it-IT" sz="1400" dirty="0">
                <a:solidFill>
                  <a:schemeClr val="tx1"/>
                </a:solidFill>
                <a:effectLst/>
                <a:latin typeface="+mj-lt"/>
                <a:ea typeface="Arial" panose="020B0604020202020204" pitchFamily="34" charset="0"/>
              </a:rPr>
              <a:t>attivi sottratti </a:t>
            </a:r>
            <a:r>
              <a:rPr lang="it-IT" sz="1400" b="0" dirty="0">
                <a:solidFill>
                  <a:schemeClr val="tx1"/>
                </a:solidFill>
                <a:effectLst/>
                <a:latin typeface="+mj-lt"/>
                <a:ea typeface="Arial" panose="020B0604020202020204" pitchFamily="34" charset="0"/>
              </a:rPr>
              <a:t>all'imposizione, anche mediante indicazione di elementi passivi fittizi, è superiore al </a:t>
            </a:r>
            <a:r>
              <a:rPr lang="it-IT" sz="1400" b="1" dirty="0">
                <a:solidFill>
                  <a:schemeClr val="tx1"/>
                </a:solidFill>
                <a:effectLst/>
                <a:latin typeface="+mj-lt"/>
                <a:ea typeface="Arial" panose="020B0604020202020204" pitchFamily="34" charset="0"/>
              </a:rPr>
              <a:t>cinque per cento </a:t>
            </a:r>
            <a:r>
              <a:rPr lang="it-IT" sz="1400" b="0" dirty="0">
                <a:solidFill>
                  <a:schemeClr val="tx1"/>
                </a:solidFill>
                <a:effectLst/>
                <a:latin typeface="+mj-lt"/>
                <a:ea typeface="Arial" panose="020B0604020202020204" pitchFamily="34" charset="0"/>
              </a:rPr>
              <a:t>dell'ammontare complessivo degli elementi attivi indicati in dichiarazione, o comunque, è superiore a euro un milione cinquecentomila, ovvero qualora l'ammontare complessivo dei crediti e delle ritenute fittizie in diminuzione dell'imposta, è superiore al cinque per cento dell'ammontare dell'imposta medesima o comunque a euro trentamila.</a:t>
            </a:r>
          </a:p>
          <a:p>
            <a:endParaRPr lang="it-IT" sz="1400" b="0" dirty="0">
              <a:solidFill>
                <a:schemeClr val="tx1"/>
              </a:solidFill>
              <a:effectLst/>
              <a:latin typeface="+mj-lt"/>
              <a:ea typeface="Arial" panose="020B0604020202020204" pitchFamily="34" charset="0"/>
            </a:endParaRPr>
          </a:p>
          <a:p>
            <a:r>
              <a:rPr lang="it-IT" sz="1400" b="0" dirty="0">
                <a:solidFill>
                  <a:schemeClr val="tx1"/>
                </a:solidFill>
                <a:effectLst/>
                <a:latin typeface="+mj-lt"/>
                <a:ea typeface="Arial" panose="020B0604020202020204" pitchFamily="34" charset="0"/>
              </a:rPr>
              <a:t>2. Il fatto si considera commesso avvalendosi di documenti falsi quando tali documenti sono registrati nelle scritture contabili obbligatorie o sono detenuti a fini di prova nei confronti dell'amministrazione finanziaria.</a:t>
            </a:r>
          </a:p>
          <a:p>
            <a:endParaRPr lang="it-IT" sz="1400" b="0" dirty="0">
              <a:solidFill>
                <a:schemeClr val="tx1"/>
              </a:solidFill>
              <a:effectLst/>
              <a:latin typeface="+mj-lt"/>
              <a:ea typeface="Arial" panose="020B0604020202020204" pitchFamily="34" charset="0"/>
            </a:endParaRPr>
          </a:p>
          <a:p>
            <a:r>
              <a:rPr lang="it-IT" sz="1400" b="0" dirty="0">
                <a:solidFill>
                  <a:schemeClr val="tx1"/>
                </a:solidFill>
                <a:effectLst/>
                <a:latin typeface="+mj-lt"/>
                <a:ea typeface="Arial" panose="020B0604020202020204" pitchFamily="34" charset="0"/>
              </a:rPr>
              <a:t>3. Ai fini dell'applicazione della disposizione del comma 1, non costituiscono mezzi fraudolenti la mera violazione degli obblighi di fatturazione e di annotazione degli elementi attivi nelle scritture contabili o la sola indicazione nelle fatture o nelle annotazioni di elementi attivi inferiori a quelli reali.</a:t>
            </a:r>
          </a:p>
        </p:txBody>
      </p:sp>
      <p:sp>
        <p:nvSpPr>
          <p:cNvPr id="8" name="CasellaDiTesto 7">
            <a:extLst>
              <a:ext uri="{FF2B5EF4-FFF2-40B4-BE49-F238E27FC236}">
                <a16:creationId xmlns:a16="http://schemas.microsoft.com/office/drawing/2014/main" xmlns="" id="{2110F9EA-44C0-488A-AA58-7FE77D9D3804}"/>
              </a:ext>
            </a:extLst>
          </p:cNvPr>
          <p:cNvSpPr txBox="1"/>
          <p:nvPr/>
        </p:nvSpPr>
        <p:spPr>
          <a:xfrm>
            <a:off x="844062" y="1929965"/>
            <a:ext cx="4318780" cy="2308324"/>
          </a:xfrm>
          <a:prstGeom prst="rect">
            <a:avLst/>
          </a:prstGeom>
          <a:noFill/>
        </p:spPr>
        <p:txBody>
          <a:bodyPr wrap="square" rtlCol="0">
            <a:spAutoFit/>
          </a:bodyPr>
          <a:lstStyle/>
          <a:p>
            <a:r>
              <a:rPr lang="it-IT" b="1" dirty="0"/>
              <a:t>Esempio altri artifici:</a:t>
            </a:r>
          </a:p>
          <a:p>
            <a:r>
              <a:rPr lang="it-IT" dirty="0"/>
              <a:t>attribuire la stessa numerazione a due fatture distinte (Cass. pen. sez. III, 29/03/2017, n. 37127)</a:t>
            </a:r>
          </a:p>
          <a:p>
            <a:endParaRPr lang="it-IT" dirty="0"/>
          </a:p>
          <a:p>
            <a:r>
              <a:rPr lang="it-IT" b="1" dirty="0"/>
              <a:t>Esempio di elementi passivi fittizi che non sono fatture:</a:t>
            </a:r>
          </a:p>
          <a:p>
            <a:r>
              <a:rPr lang="it-IT" dirty="0"/>
              <a:t>rimborsi spese gonfiati</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0752" y="625642"/>
            <a:ext cx="602673" cy="601579"/>
          </a:xfrm>
          <a:prstGeom prst="rect">
            <a:avLst/>
          </a:prstGeom>
        </p:spPr>
      </p:pic>
    </p:spTree>
    <p:extLst>
      <p:ext uri="{BB962C8B-B14F-4D97-AF65-F5344CB8AC3E}">
        <p14:creationId xmlns:p14="http://schemas.microsoft.com/office/powerpoint/2010/main" val="23691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A0DF4D88-DFF6-4D22-B952-11EBA7D05334}"/>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F7E67903-9502-49FF-9BC1-8BDEC464E0C1}"/>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4" name="Rettangolo 3">
            <a:extLst>
              <a:ext uri="{FF2B5EF4-FFF2-40B4-BE49-F238E27FC236}">
                <a16:creationId xmlns:a16="http://schemas.microsoft.com/office/drawing/2014/main" xmlns="" id="{9A667470-96A5-4638-A633-1567D759F955}"/>
              </a:ext>
            </a:extLst>
          </p:cNvPr>
          <p:cNvSpPr/>
          <p:nvPr/>
        </p:nvSpPr>
        <p:spPr>
          <a:xfrm>
            <a:off x="928468" y="625642"/>
            <a:ext cx="10241280"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Dichiarazione Fraudolenta Art.2</a:t>
            </a:r>
          </a:p>
        </p:txBody>
      </p:sp>
      <p:sp>
        <p:nvSpPr>
          <p:cNvPr id="5" name="CasellaDiTesto 4">
            <a:extLst>
              <a:ext uri="{FF2B5EF4-FFF2-40B4-BE49-F238E27FC236}">
                <a16:creationId xmlns:a16="http://schemas.microsoft.com/office/drawing/2014/main" xmlns="" id="{75AAFE07-72CC-4A55-92E2-9D1631B4148A}"/>
              </a:ext>
            </a:extLst>
          </p:cNvPr>
          <p:cNvSpPr txBox="1"/>
          <p:nvPr/>
        </p:nvSpPr>
        <p:spPr>
          <a:xfrm>
            <a:off x="928468" y="1716259"/>
            <a:ext cx="10241280" cy="4247317"/>
          </a:xfrm>
          <a:prstGeom prst="rect">
            <a:avLst/>
          </a:prstGeom>
          <a:noFill/>
        </p:spPr>
        <p:txBody>
          <a:bodyPr wrap="square" rtlCol="0">
            <a:spAutoFit/>
          </a:bodyPr>
          <a:lstStyle/>
          <a:p>
            <a:r>
              <a:rPr lang="it-IT" dirty="0"/>
              <a:t>Fase 1 - il soggetto attivo si avvale di fatture o altri documenti (autofatture, note di credito, note di debito, ricevute e scontrini fiscali, schede carburante) per operazioni inesistenti; </a:t>
            </a:r>
          </a:p>
          <a:p>
            <a:r>
              <a:rPr lang="it-IT" dirty="0"/>
              <a:t>Fase 2 - il soggetto indica, in una delle dichiarazioni relative alle imposte sui redditi o sul valore aggiunto, elementi passivi fittizi mediante l’ausilio della mendace documentazione sopra indicata</a:t>
            </a:r>
          </a:p>
          <a:p>
            <a:endParaRPr lang="it-IT" dirty="0"/>
          </a:p>
          <a:p>
            <a:r>
              <a:rPr lang="it-IT" dirty="0"/>
              <a:t>Punibilità qualunque sia l’ammontare di imposta evasa.</a:t>
            </a:r>
          </a:p>
          <a:p>
            <a:r>
              <a:rPr lang="it-IT" dirty="0"/>
              <a:t>La data della commissione del reato coincide con la data di presentazione della dichiarazione redditi/IVA nella quale sono state inserite le fatture per operazioni inesistenti.</a:t>
            </a:r>
          </a:p>
          <a:p>
            <a:r>
              <a:rPr lang="it-IT" dirty="0"/>
              <a:t>Commette il reato chi sottoscrive la dichiarazione</a:t>
            </a:r>
          </a:p>
          <a:p>
            <a:endParaRPr lang="it-IT" dirty="0"/>
          </a:p>
          <a:p>
            <a:r>
              <a:rPr lang="it-IT" dirty="0"/>
              <a:t>Non punibilità in caso di ravvedimento operoso (</a:t>
            </a:r>
            <a:r>
              <a:rPr lang="en-US" dirty="0"/>
              <a:t>art. 13, comma 2, D.Lgs. n. 74/2000) solo se:</a:t>
            </a:r>
          </a:p>
          <a:p>
            <a:pPr marL="285750" indent="-285750">
              <a:buFont typeface="Arial" panose="020B0604020202020204" pitchFamily="34" charset="0"/>
              <a:buChar char="•"/>
            </a:pPr>
            <a:r>
              <a:rPr lang="it-IT" dirty="0"/>
              <a:t>integrale pagamento del debito tributario</a:t>
            </a:r>
          </a:p>
          <a:p>
            <a:pPr marL="285750" indent="-285750">
              <a:buFont typeface="Arial" panose="020B0604020202020204" pitchFamily="34" charset="0"/>
              <a:buChar char="•"/>
            </a:pPr>
            <a:r>
              <a:rPr lang="it-IT" dirty="0"/>
              <a:t>prima di aver avuto formale conoscenza di qualunque attività di accertamento amministrativo o della pendenza di un procedimento penale relativo a tale fatto.</a:t>
            </a:r>
            <a:endParaRPr lang="en-US" dirty="0"/>
          </a:p>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32" y="625642"/>
            <a:ext cx="602673" cy="601579"/>
          </a:xfrm>
          <a:prstGeom prst="rect">
            <a:avLst/>
          </a:prstGeom>
        </p:spPr>
      </p:pic>
    </p:spTree>
    <p:extLst>
      <p:ext uri="{BB962C8B-B14F-4D97-AF65-F5344CB8AC3E}">
        <p14:creationId xmlns:p14="http://schemas.microsoft.com/office/powerpoint/2010/main" val="2235360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C1A84945-B9CA-4447-B98C-E62D24A4EBD0}"/>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5ADF2679-0EA1-41AD-98B5-EBE3AF107256}"/>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4" name="Rettangolo 3">
            <a:extLst>
              <a:ext uri="{FF2B5EF4-FFF2-40B4-BE49-F238E27FC236}">
                <a16:creationId xmlns:a16="http://schemas.microsoft.com/office/drawing/2014/main" xmlns="" id="{8DD3C274-3EF1-4207-BF24-6A6F28268E99}"/>
              </a:ext>
            </a:extLst>
          </p:cNvPr>
          <p:cNvSpPr/>
          <p:nvPr/>
        </p:nvSpPr>
        <p:spPr>
          <a:xfrm>
            <a:off x="928468" y="625642"/>
            <a:ext cx="10241280"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Dichiarazione Fraudolenta Art.3</a:t>
            </a:r>
          </a:p>
        </p:txBody>
      </p:sp>
      <p:sp>
        <p:nvSpPr>
          <p:cNvPr id="6" name="CasellaDiTesto 5">
            <a:extLst>
              <a:ext uri="{FF2B5EF4-FFF2-40B4-BE49-F238E27FC236}">
                <a16:creationId xmlns:a16="http://schemas.microsoft.com/office/drawing/2014/main" xmlns="" id="{E545F45C-546F-4CEF-AB61-D317EB55B27B}"/>
              </a:ext>
            </a:extLst>
          </p:cNvPr>
          <p:cNvSpPr txBox="1"/>
          <p:nvPr/>
        </p:nvSpPr>
        <p:spPr>
          <a:xfrm>
            <a:off x="928468" y="1716259"/>
            <a:ext cx="10241280" cy="4801314"/>
          </a:xfrm>
          <a:prstGeom prst="rect">
            <a:avLst/>
          </a:prstGeom>
          <a:noFill/>
        </p:spPr>
        <p:txBody>
          <a:bodyPr wrap="square" rtlCol="0">
            <a:spAutoFit/>
          </a:bodyPr>
          <a:lstStyle/>
          <a:p>
            <a:r>
              <a:rPr lang="it-IT" dirty="0"/>
              <a:t>Fase 1 - il soggetto pone in essere l’attività ingannatoria propedeutica alla Fase 2; </a:t>
            </a:r>
          </a:p>
          <a:p>
            <a:r>
              <a:rPr lang="it-IT" dirty="0"/>
              <a:t>Fase 2 - il soggetto  presentazione della dichiarazione mendace</a:t>
            </a:r>
          </a:p>
          <a:p>
            <a:endParaRPr lang="it-IT" dirty="0"/>
          </a:p>
          <a:p>
            <a:r>
              <a:rPr lang="it-IT" b="1" dirty="0"/>
              <a:t>Soglia di punibilità – reato punibile se congiuntamente:</a:t>
            </a:r>
          </a:p>
          <a:p>
            <a:r>
              <a:rPr lang="it-IT" dirty="0"/>
              <a:t>imposta evasa&gt; €.30.000 </a:t>
            </a:r>
          </a:p>
          <a:p>
            <a:r>
              <a:rPr lang="it-IT" dirty="0"/>
              <a:t>+</a:t>
            </a:r>
          </a:p>
          <a:p>
            <a:r>
              <a:rPr lang="it-IT" dirty="0"/>
              <a:t>ammontare complessivo degli elementi sottratti all’imposizione &gt; 5% ammontare degli elementi attivi indicati in dichiarazione </a:t>
            </a:r>
          </a:p>
          <a:p>
            <a:r>
              <a:rPr lang="it-IT" dirty="0"/>
              <a:t>o </a:t>
            </a:r>
          </a:p>
          <a:p>
            <a:r>
              <a:rPr lang="it-IT" dirty="0"/>
              <a:t>ammontare complessivo degli elementi sottratti all’imposizione &gt; €.1.500.000 comunque </a:t>
            </a:r>
          </a:p>
          <a:p>
            <a:r>
              <a:rPr lang="it-IT" dirty="0"/>
              <a:t>o</a:t>
            </a:r>
          </a:p>
          <a:p>
            <a:r>
              <a:rPr lang="it-IT" dirty="0"/>
              <a:t>ammontare complessivo dei crediti e delle ritenute fittizie in diminuzione dell’imposta &gt; 5% dell’ammontare dell’imposta medesima</a:t>
            </a:r>
          </a:p>
          <a:p>
            <a:r>
              <a:rPr lang="it-IT" dirty="0"/>
              <a:t>o</a:t>
            </a:r>
          </a:p>
          <a:p>
            <a:r>
              <a:rPr lang="it-IT" dirty="0"/>
              <a:t> ammontare complessivo dei crediti e delle ritenute fittizie in diminuzione dell’imposta &gt; €.30.000</a:t>
            </a:r>
          </a:p>
          <a:p>
            <a:endParaRPr lang="it-IT" dirty="0"/>
          </a:p>
          <a:p>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32" y="625642"/>
            <a:ext cx="602673" cy="601579"/>
          </a:xfrm>
          <a:prstGeom prst="rect">
            <a:avLst/>
          </a:prstGeom>
        </p:spPr>
      </p:pic>
    </p:spTree>
    <p:extLst>
      <p:ext uri="{BB962C8B-B14F-4D97-AF65-F5344CB8AC3E}">
        <p14:creationId xmlns:p14="http://schemas.microsoft.com/office/powerpoint/2010/main" val="343711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DA3BEE50-77C0-472F-8D92-5C8960B90B3A}"/>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D3CA9212-A4F3-4CD6-BF43-FB5F4A9BFBB8}"/>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4" name="Rettangolo 3">
            <a:extLst>
              <a:ext uri="{FF2B5EF4-FFF2-40B4-BE49-F238E27FC236}">
                <a16:creationId xmlns:a16="http://schemas.microsoft.com/office/drawing/2014/main" xmlns="" id="{D6158AF4-7A3A-4EE0-84B5-3CD81FEF5DDF}"/>
              </a:ext>
            </a:extLst>
          </p:cNvPr>
          <p:cNvSpPr/>
          <p:nvPr/>
        </p:nvSpPr>
        <p:spPr>
          <a:xfrm>
            <a:off x="928468" y="625642"/>
            <a:ext cx="10241280"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Dichiarazione Fraudolenta Art.3</a:t>
            </a:r>
          </a:p>
        </p:txBody>
      </p:sp>
      <p:sp>
        <p:nvSpPr>
          <p:cNvPr id="6" name="CasellaDiTesto 5">
            <a:extLst>
              <a:ext uri="{FF2B5EF4-FFF2-40B4-BE49-F238E27FC236}">
                <a16:creationId xmlns:a16="http://schemas.microsoft.com/office/drawing/2014/main" xmlns="" id="{1D8D8F62-4EEA-4A0C-8EF2-3F9220A09A6A}"/>
              </a:ext>
            </a:extLst>
          </p:cNvPr>
          <p:cNvSpPr txBox="1"/>
          <p:nvPr/>
        </p:nvSpPr>
        <p:spPr>
          <a:xfrm>
            <a:off x="928468" y="2278966"/>
            <a:ext cx="10241280" cy="2215991"/>
          </a:xfrm>
          <a:prstGeom prst="rect">
            <a:avLst/>
          </a:prstGeom>
          <a:noFill/>
        </p:spPr>
        <p:txBody>
          <a:bodyPr wrap="square" rtlCol="0">
            <a:spAutoFit/>
          </a:bodyPr>
          <a:lstStyle/>
          <a:p>
            <a:r>
              <a:rPr lang="it-IT" sz="2400" dirty="0"/>
              <a:t>Non punibilità in caso di ravvedimento operoso (</a:t>
            </a:r>
            <a:r>
              <a:rPr lang="en-US" sz="2400" dirty="0"/>
              <a:t>art. 13, comma 2, D.Lgs. n. 74/2000) solo se:</a:t>
            </a:r>
          </a:p>
          <a:p>
            <a:pPr marL="285750" indent="-285750">
              <a:buFont typeface="Arial" panose="020B0604020202020204" pitchFamily="34" charset="0"/>
              <a:buChar char="•"/>
            </a:pPr>
            <a:r>
              <a:rPr lang="it-IT" sz="2400" dirty="0"/>
              <a:t>integrale pagamento del debito tributario</a:t>
            </a:r>
          </a:p>
          <a:p>
            <a:pPr marL="285750" indent="-285750">
              <a:buFont typeface="Arial" panose="020B0604020202020204" pitchFamily="34" charset="0"/>
              <a:buChar char="•"/>
            </a:pPr>
            <a:r>
              <a:rPr lang="it-IT" sz="2400" dirty="0"/>
              <a:t>prima di aver avuto formale conoscenza di qualunque attività di accertamento amministrativo o della pendenza di un procedimento penale relativo a tale fatto.</a:t>
            </a:r>
            <a:endParaRPr lang="en-US" sz="2400" dirty="0"/>
          </a:p>
          <a:p>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32" y="625642"/>
            <a:ext cx="602673" cy="601579"/>
          </a:xfrm>
          <a:prstGeom prst="rect">
            <a:avLst/>
          </a:prstGeom>
        </p:spPr>
      </p:pic>
    </p:spTree>
    <p:extLst>
      <p:ext uri="{BB962C8B-B14F-4D97-AF65-F5344CB8AC3E}">
        <p14:creationId xmlns:p14="http://schemas.microsoft.com/office/powerpoint/2010/main" val="3608298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9726BD52-A639-45BD-8E4B-6C5E031EA82B}"/>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9698A972-EBC6-4830-B7E4-F196FCC998D1}"/>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4" name="Rettangolo 3">
            <a:extLst>
              <a:ext uri="{FF2B5EF4-FFF2-40B4-BE49-F238E27FC236}">
                <a16:creationId xmlns:a16="http://schemas.microsoft.com/office/drawing/2014/main" xmlns="" id="{E99D72D8-E509-4E69-9F0E-4676ECB9A17E}"/>
              </a:ext>
            </a:extLst>
          </p:cNvPr>
          <p:cNvSpPr/>
          <p:nvPr/>
        </p:nvSpPr>
        <p:spPr>
          <a:xfrm>
            <a:off x="928468" y="625642"/>
            <a:ext cx="10241280"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Dichiarazione Fraudolenta Art.3</a:t>
            </a:r>
          </a:p>
        </p:txBody>
      </p:sp>
      <p:sp>
        <p:nvSpPr>
          <p:cNvPr id="5" name="CasellaDiTesto 4">
            <a:extLst>
              <a:ext uri="{FF2B5EF4-FFF2-40B4-BE49-F238E27FC236}">
                <a16:creationId xmlns:a16="http://schemas.microsoft.com/office/drawing/2014/main" xmlns="" id="{44B193DD-B98E-42F9-B910-3AB4705B003F}"/>
              </a:ext>
            </a:extLst>
          </p:cNvPr>
          <p:cNvSpPr txBox="1"/>
          <p:nvPr/>
        </p:nvSpPr>
        <p:spPr>
          <a:xfrm>
            <a:off x="970671" y="1702191"/>
            <a:ext cx="10170941" cy="3785652"/>
          </a:xfrm>
          <a:prstGeom prst="rect">
            <a:avLst/>
          </a:prstGeom>
          <a:noFill/>
        </p:spPr>
        <p:txBody>
          <a:bodyPr wrap="square" rtlCol="0">
            <a:spAutoFit/>
          </a:bodyPr>
          <a:lstStyle/>
          <a:p>
            <a:r>
              <a:rPr lang="it-IT" sz="2400" u="sng" dirty="0"/>
              <a:t>Non costituiscono mezzi fraudolenti</a:t>
            </a:r>
            <a:r>
              <a:rPr lang="it-IT" sz="2400" dirty="0"/>
              <a:t>:</a:t>
            </a:r>
          </a:p>
          <a:p>
            <a:pPr marL="285750" indent="-285750">
              <a:buFont typeface="Arial" panose="020B0604020202020204" pitchFamily="34" charset="0"/>
              <a:buChar char="•"/>
            </a:pPr>
            <a:r>
              <a:rPr lang="it-IT" sz="2400" dirty="0"/>
              <a:t> la mera violazione degli obblighi di fatturazione e di annotazione degli elementi attivi nelle scritture contabili (sotto fatturazione)</a:t>
            </a:r>
          </a:p>
          <a:p>
            <a:pPr marL="285750" indent="-285750">
              <a:buFont typeface="Arial" panose="020B0604020202020204" pitchFamily="34" charset="0"/>
              <a:buChar char="•"/>
            </a:pPr>
            <a:r>
              <a:rPr lang="it-IT" sz="2400" dirty="0"/>
              <a:t>la sola indicazione nelle fatture o nelle annotazioni di elementi attivi inferiori a quelli reali.</a:t>
            </a:r>
          </a:p>
          <a:p>
            <a:pPr marL="285750" indent="-285750">
              <a:buFont typeface="Arial" panose="020B0604020202020204" pitchFamily="34" charset="0"/>
              <a:buChar char="•"/>
            </a:pPr>
            <a:endParaRPr lang="it-IT" sz="2400" dirty="0"/>
          </a:p>
          <a:p>
            <a:r>
              <a:rPr lang="it-IT" sz="2400" dirty="0"/>
              <a:t>Queste condotte, però, potrebbero condurre alla </a:t>
            </a:r>
            <a:r>
              <a:rPr lang="it-IT" sz="2400" u="sng" dirty="0"/>
              <a:t>dichiarazione infedele </a:t>
            </a:r>
            <a:r>
              <a:rPr lang="it-IT" sz="2400" dirty="0"/>
              <a:t>prevista dall’Art.4 D.Lgs. 74/2000 (che prevede delle soglia sotto le quali non si configura reato e che costituisce reato presupposto D.Lgs. 231/2001 solo se in relazione ad operazioni transfrontaliere con evasione Iva &gt;€.10 milioni)</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632" y="625642"/>
            <a:ext cx="602673" cy="601579"/>
          </a:xfrm>
          <a:prstGeom prst="rect">
            <a:avLst/>
          </a:prstGeom>
        </p:spPr>
      </p:pic>
    </p:spTree>
    <p:extLst>
      <p:ext uri="{BB962C8B-B14F-4D97-AF65-F5344CB8AC3E}">
        <p14:creationId xmlns:p14="http://schemas.microsoft.com/office/powerpoint/2010/main" val="3700800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CFB54828-E9BB-48B5-B311-BEE938987F1A}"/>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2EB6AD48-FCDE-48DD-9CA7-E45A480725E5}"/>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4" name="Rettangolo 3">
            <a:extLst>
              <a:ext uri="{FF2B5EF4-FFF2-40B4-BE49-F238E27FC236}">
                <a16:creationId xmlns:a16="http://schemas.microsoft.com/office/drawing/2014/main" xmlns="" id="{E8671DEB-33BA-45DD-AF92-9101E29CACE9}"/>
              </a:ext>
            </a:extLst>
          </p:cNvPr>
          <p:cNvSpPr/>
          <p:nvPr/>
        </p:nvSpPr>
        <p:spPr>
          <a:xfrm>
            <a:off x="1143000" y="625642"/>
            <a:ext cx="9926053"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Consentire a terzi l’evasione Art.8</a:t>
            </a:r>
          </a:p>
        </p:txBody>
      </p:sp>
      <p:sp>
        <p:nvSpPr>
          <p:cNvPr id="5" name="CasellaDiTesto 4">
            <a:extLst>
              <a:ext uri="{FF2B5EF4-FFF2-40B4-BE49-F238E27FC236}">
                <a16:creationId xmlns:a16="http://schemas.microsoft.com/office/drawing/2014/main" xmlns="" id="{2B1E5244-4F72-4B28-8D52-552CE5E62BFA}"/>
              </a:ext>
            </a:extLst>
          </p:cNvPr>
          <p:cNvSpPr txBox="1"/>
          <p:nvPr/>
        </p:nvSpPr>
        <p:spPr>
          <a:xfrm>
            <a:off x="1143000" y="1708484"/>
            <a:ext cx="9926053" cy="3662541"/>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Art.8 in vigore dal 27/10/2019 con effetto dal 25/12/2019 - Modificato da: Decreto-legge del 26/10/2019 n. 124 Articolo 39</a:t>
            </a:r>
          </a:p>
          <a:p>
            <a:endParaRPr lang="it-IT" dirty="0"/>
          </a:p>
          <a:p>
            <a:r>
              <a:rPr lang="it-IT" sz="2000" dirty="0"/>
              <a:t>1. E' punito con la reclusione da quattro a otto anni chiunque, al fine di consentire a terzi l'evasione delle imposte sui redditi o sul valore aggiunto, emette o rilascia fatture o altri documenti per operazioni inesistenti.</a:t>
            </a:r>
          </a:p>
          <a:p>
            <a:endParaRPr lang="it-IT" sz="2000" dirty="0"/>
          </a:p>
          <a:p>
            <a:r>
              <a:rPr lang="it-IT" sz="2000" dirty="0"/>
              <a:t>2. Ai fini dell'applicazione della disposizione prevista dal comma 1, l'emissione o il rilascio di più fatture o documenti per operazioni inesistenti nel corso del medesimo periodo di imposta si considera come un solo reato.</a:t>
            </a:r>
          </a:p>
          <a:p>
            <a:endParaRPr lang="it-IT" sz="2000" dirty="0"/>
          </a:p>
          <a:p>
            <a:r>
              <a:rPr lang="it-IT" sz="2000" dirty="0"/>
              <a:t>2-bis. Se l'importo non rispondente al vero indicato nelle fatture o nei documenti, per periodo d'imposta, è inferiore a euro centomila, si applica la reclusione da un anno e sei mesi a sei anni.</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2192" y="625642"/>
            <a:ext cx="602673" cy="601579"/>
          </a:xfrm>
          <a:prstGeom prst="rect">
            <a:avLst/>
          </a:prstGeom>
        </p:spPr>
      </p:pic>
    </p:spTree>
    <p:extLst>
      <p:ext uri="{BB962C8B-B14F-4D97-AF65-F5344CB8AC3E}">
        <p14:creationId xmlns:p14="http://schemas.microsoft.com/office/powerpoint/2010/main" val="1967502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CFB54828-E9BB-48B5-B311-BEE938987F1A}"/>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2EB6AD48-FCDE-48DD-9CA7-E45A480725E5}"/>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4" name="Rettangolo 3">
            <a:extLst>
              <a:ext uri="{FF2B5EF4-FFF2-40B4-BE49-F238E27FC236}">
                <a16:creationId xmlns:a16="http://schemas.microsoft.com/office/drawing/2014/main" xmlns="" id="{E8671DEB-33BA-45DD-AF92-9101E29CACE9}"/>
              </a:ext>
            </a:extLst>
          </p:cNvPr>
          <p:cNvSpPr/>
          <p:nvPr/>
        </p:nvSpPr>
        <p:spPr>
          <a:xfrm>
            <a:off x="1143000" y="625642"/>
            <a:ext cx="9926053"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Consentire a terzi l’evasione Art.8</a:t>
            </a:r>
          </a:p>
        </p:txBody>
      </p:sp>
      <p:sp>
        <p:nvSpPr>
          <p:cNvPr id="5" name="CasellaDiTesto 4">
            <a:extLst>
              <a:ext uri="{FF2B5EF4-FFF2-40B4-BE49-F238E27FC236}">
                <a16:creationId xmlns:a16="http://schemas.microsoft.com/office/drawing/2014/main" xmlns="" id="{2B1E5244-4F72-4B28-8D52-552CE5E62BFA}"/>
              </a:ext>
            </a:extLst>
          </p:cNvPr>
          <p:cNvSpPr txBox="1"/>
          <p:nvPr/>
        </p:nvSpPr>
        <p:spPr>
          <a:xfrm>
            <a:off x="1076178" y="1344510"/>
            <a:ext cx="9926053" cy="5016758"/>
          </a:xfrm>
          <a:prstGeom prst="rect">
            <a:avLst/>
          </a:prstGeom>
          <a:noFill/>
        </p:spPr>
        <p:txBody>
          <a:bodyPr wrap="square" rtlCol="0">
            <a:spAutoFit/>
          </a:bodyPr>
          <a:lstStyle/>
          <a:p>
            <a:pPr marL="457200" indent="-457200">
              <a:buFont typeface="Wingdings" panose="05000000000000000000" pitchFamily="2" charset="2"/>
              <a:buChar char="q"/>
            </a:pPr>
            <a:r>
              <a:rPr lang="it-IT" sz="2000" dirty="0"/>
              <a:t>Dolo specifico (elemento psicologico del reato)</a:t>
            </a:r>
          </a:p>
          <a:p>
            <a:pPr marL="914400" lvl="1" indent="-457200">
              <a:buFont typeface="Wingdings" panose="05000000000000000000" pitchFamily="2" charset="2"/>
              <a:buChar char="ü"/>
            </a:pPr>
            <a:r>
              <a:rPr lang="it-IT" sz="2000" dirty="0"/>
              <a:t>il fine della condotta è consentire a terzi l’evasione delle imposte sui redditi o sul valore aggiunto</a:t>
            </a:r>
          </a:p>
          <a:p>
            <a:pPr marL="914400" lvl="1" indent="-457200">
              <a:buFont typeface="Wingdings" panose="05000000000000000000" pitchFamily="2" charset="2"/>
              <a:buChar char="ü"/>
            </a:pPr>
            <a:r>
              <a:rPr lang="it-IT" sz="2000" dirty="0"/>
              <a:t>può sussistere anche un fine concorrente di profitto personale (es: emissione di fatture attive per operazioni oggettivamente inesistenti al fine di migliorare il conto economico della società ed ottenere un finanziamento)</a:t>
            </a:r>
          </a:p>
          <a:p>
            <a:pPr lvl="1"/>
            <a:endParaRPr lang="it-IT" sz="2000" dirty="0"/>
          </a:p>
          <a:p>
            <a:pPr marL="457200" indent="-457200">
              <a:buFont typeface="Wingdings" panose="05000000000000000000" pitchFamily="2" charset="2"/>
              <a:buChar char="q"/>
            </a:pPr>
            <a:r>
              <a:rPr lang="it-IT" sz="2000" dirty="0"/>
              <a:t>Cumulo giuridico</a:t>
            </a:r>
          </a:p>
          <a:p>
            <a:pPr marL="457200" indent="-457200">
              <a:buFont typeface="Wingdings" panose="05000000000000000000" pitchFamily="2" charset="2"/>
              <a:buChar char="q"/>
            </a:pPr>
            <a:endParaRPr lang="it-IT" sz="2000" dirty="0"/>
          </a:p>
          <a:p>
            <a:pPr marL="457200" indent="-457200">
              <a:buFont typeface="Wingdings" panose="05000000000000000000" pitchFamily="2" charset="2"/>
              <a:buChar char="q"/>
            </a:pPr>
            <a:r>
              <a:rPr lang="it-IT" sz="2000" dirty="0"/>
              <a:t>Il delitto si consuma all’atto di emissione della singola fattura (invio tramite SDI) o, in caso di pluralità di emissione di fatture per operazioni inesistenti, dell’ultima emessa nel periodo d’imposta</a:t>
            </a:r>
          </a:p>
          <a:p>
            <a:pPr marL="457200" indent="-457200">
              <a:buFont typeface="Wingdings" panose="05000000000000000000" pitchFamily="2" charset="2"/>
              <a:buChar char="q"/>
            </a:pPr>
            <a:r>
              <a:rPr lang="it-IT" sz="2000" b="1" dirty="0"/>
              <a:t>Il delitto può essere posto in essere anche da un privato </a:t>
            </a:r>
            <a:r>
              <a:rPr lang="it-IT" sz="2000" dirty="0"/>
              <a:t>non dotato di partita iva che rilascia un documento per prestazione di lavoro autonomo occasionale per operazione inesistente</a:t>
            </a:r>
          </a:p>
          <a:p>
            <a:endParaRPr lang="it-IT" sz="20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2192" y="625642"/>
            <a:ext cx="602673" cy="601579"/>
          </a:xfrm>
          <a:prstGeom prst="rect">
            <a:avLst/>
          </a:prstGeom>
        </p:spPr>
      </p:pic>
    </p:spTree>
    <p:extLst>
      <p:ext uri="{BB962C8B-B14F-4D97-AF65-F5344CB8AC3E}">
        <p14:creationId xmlns:p14="http://schemas.microsoft.com/office/powerpoint/2010/main" val="1903624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6ADB255-F657-4925-8859-C0AFCBB168D7}"/>
              </a:ext>
            </a:extLst>
          </p:cNvPr>
          <p:cNvSpPr>
            <a:spLocks noGrp="1"/>
          </p:cNvSpPr>
          <p:nvPr>
            <p:ph type="title"/>
          </p:nvPr>
        </p:nvSpPr>
        <p:spPr/>
        <p:txBody>
          <a:bodyPr/>
          <a:lstStyle/>
          <a:p>
            <a:r>
              <a:rPr lang="it-IT" dirty="0"/>
              <a:t>Operazioni insistenti – società cartiere</a:t>
            </a:r>
          </a:p>
        </p:txBody>
      </p:sp>
      <p:sp>
        <p:nvSpPr>
          <p:cNvPr id="3" name="Segnaposto contenuto 2">
            <a:extLst>
              <a:ext uri="{FF2B5EF4-FFF2-40B4-BE49-F238E27FC236}">
                <a16:creationId xmlns:a16="http://schemas.microsoft.com/office/drawing/2014/main" xmlns="" id="{74B30742-5923-4B8E-9ED6-99998A09D9E8}"/>
              </a:ext>
            </a:extLst>
          </p:cNvPr>
          <p:cNvSpPr>
            <a:spLocks noGrp="1"/>
          </p:cNvSpPr>
          <p:nvPr>
            <p:ph idx="1"/>
          </p:nvPr>
        </p:nvSpPr>
        <p:spPr>
          <a:xfrm>
            <a:off x="1295401" y="2447778"/>
            <a:ext cx="9601196" cy="3521222"/>
          </a:xfrm>
        </p:spPr>
        <p:txBody>
          <a:bodyPr>
            <a:normAutofit fontScale="47500" lnSpcReduction="20000"/>
          </a:bodyPr>
          <a:lstStyle/>
          <a:p>
            <a:pPr marL="0" indent="0">
              <a:buNone/>
            </a:pPr>
            <a:r>
              <a:rPr lang="it-IT" sz="2900" dirty="0"/>
              <a:t>Unità di informazione finanziaria della Banca d’Italia il quaderno di antiriciclaggio n. 15 – Un indicatore sintetico per individuare le società cd. cartiere (dicembre 2020)</a:t>
            </a:r>
          </a:p>
          <a:p>
            <a:r>
              <a:rPr lang="it-IT" sz="3800" dirty="0"/>
              <a:t>Dotazione patrimoniale minima, nessun finanziamento</a:t>
            </a:r>
          </a:p>
          <a:p>
            <a:r>
              <a:rPr lang="it-IT" sz="3800" dirty="0"/>
              <a:t>Oggetto sociale molto ampio, variegato</a:t>
            </a:r>
          </a:p>
          <a:p>
            <a:r>
              <a:rPr lang="it-IT" sz="3800" dirty="0"/>
              <a:t>Frequente variazione della sede sociale</a:t>
            </a:r>
          </a:p>
          <a:p>
            <a:r>
              <a:rPr lang="it-IT" sz="3800" dirty="0"/>
              <a:t>Amministratore unico molto giovane o molto anziano, nullatenente</a:t>
            </a:r>
          </a:p>
          <a:p>
            <a:r>
              <a:rPr lang="it-IT" sz="3800" dirty="0"/>
              <a:t>Elevata movimentazione bancaria (incassi e pagamenti da e verso l’estero)</a:t>
            </a:r>
          </a:p>
          <a:p>
            <a:r>
              <a:rPr lang="it-IT" sz="3800" dirty="0"/>
              <a:t>Costi per materie prime e servizi, no costi del personale</a:t>
            </a:r>
          </a:p>
          <a:p>
            <a:r>
              <a:rPr lang="it-IT" sz="3800" dirty="0"/>
              <a:t>Incassi tramite carte prepagate intestate a persone fisiche (amministratori o a soggetti compiacenti)</a:t>
            </a:r>
          </a:p>
          <a:p>
            <a:r>
              <a:rPr lang="it-IT" sz="3800" dirty="0"/>
              <a:t>Chiusura della società dopo 3 o 4 anni</a:t>
            </a:r>
          </a:p>
        </p:txBody>
      </p:sp>
      <p:sp>
        <p:nvSpPr>
          <p:cNvPr id="4" name="Segnaposto piè di pagina 3">
            <a:extLst>
              <a:ext uri="{FF2B5EF4-FFF2-40B4-BE49-F238E27FC236}">
                <a16:creationId xmlns:a16="http://schemas.microsoft.com/office/drawing/2014/main" xmlns="" id="{1E03D8D0-6AB5-4A84-91FA-365F053CB2EA}"/>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55F9FDA3-2670-4CFC-80C4-269037450C63}"/>
              </a:ext>
            </a:extLst>
          </p:cNvPr>
          <p:cNvSpPr>
            <a:spLocks noGrp="1"/>
          </p:cNvSpPr>
          <p:nvPr>
            <p:ph type="sldNum" sz="quarter" idx="12"/>
          </p:nvPr>
        </p:nvSpPr>
        <p:spPr/>
        <p:txBody>
          <a:bodyPr/>
          <a:lstStyle/>
          <a:p>
            <a:fld id="{5D84065D-F351-4B03-BD91-D8A6B8D4B362}" type="slidenum">
              <a:rPr lang="en-US" smtClean="0"/>
              <a:t>28</a:t>
            </a:fld>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3343993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CCE07AF9-7F27-4A2F-8834-BFB9A10C21BE}"/>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7615A254-AA2D-4B1A-A4C3-B9F80E1FC852}"/>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4" name="Rettangolo 3">
            <a:extLst>
              <a:ext uri="{FF2B5EF4-FFF2-40B4-BE49-F238E27FC236}">
                <a16:creationId xmlns:a16="http://schemas.microsoft.com/office/drawing/2014/main" xmlns="" id="{B4CA1DE5-3937-4974-B02C-1DD93B6AEC1A}"/>
              </a:ext>
            </a:extLst>
          </p:cNvPr>
          <p:cNvSpPr/>
          <p:nvPr/>
        </p:nvSpPr>
        <p:spPr>
          <a:xfrm>
            <a:off x="1143000" y="625642"/>
            <a:ext cx="9926053"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Occultamento o Distruzione Art.10</a:t>
            </a:r>
          </a:p>
        </p:txBody>
      </p:sp>
      <p:sp>
        <p:nvSpPr>
          <p:cNvPr id="5" name="CasellaDiTesto 4">
            <a:extLst>
              <a:ext uri="{FF2B5EF4-FFF2-40B4-BE49-F238E27FC236}">
                <a16:creationId xmlns:a16="http://schemas.microsoft.com/office/drawing/2014/main" xmlns="" id="{D641E4C6-3C77-4AD0-A258-6A192D592A02}"/>
              </a:ext>
            </a:extLst>
          </p:cNvPr>
          <p:cNvSpPr txBox="1"/>
          <p:nvPr/>
        </p:nvSpPr>
        <p:spPr>
          <a:xfrm>
            <a:off x="1143000" y="1660358"/>
            <a:ext cx="9926053" cy="1908215"/>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Art.10 </a:t>
            </a:r>
            <a:r>
              <a:rPr lang="it-IT" sz="1400" b="0" dirty="0">
                <a:solidFill>
                  <a:schemeClr val="tx1"/>
                </a:solidFill>
                <a:effectLst/>
                <a:latin typeface="Arial" panose="020B0604020202020204" pitchFamily="34" charset="0"/>
              </a:rPr>
              <a:t>D. Lgs 74/2000</a:t>
            </a:r>
            <a:r>
              <a:rPr lang="it-IT" sz="1400" dirty="0">
                <a:latin typeface="Arial" panose="020B0604020202020204" pitchFamily="34" charset="0"/>
                <a:cs typeface="Arial" panose="020B0604020202020204" pitchFamily="34" charset="0"/>
              </a:rPr>
              <a:t> in vigore dal 27/10/2019 con effetto dal 25/12/2019 - Modificato da: Decreto-legge del 26/10/2019 n. 124 Articolo 39</a:t>
            </a:r>
          </a:p>
          <a:p>
            <a:endParaRPr lang="it-IT" dirty="0"/>
          </a:p>
          <a:p>
            <a:r>
              <a:rPr lang="it-IT" dirty="0"/>
              <a:t>1. Salvo che il fatto costituisca più grave reato, è punito con la reclusione da tre a sette anni chiunque, al fine di </a:t>
            </a:r>
            <a:r>
              <a:rPr lang="it-IT" b="1" dirty="0"/>
              <a:t>evadere le imposte sui redditi o sul valore aggiunto, ovvero di consentire l'evasione a terzi</a:t>
            </a:r>
            <a:r>
              <a:rPr lang="it-IT" dirty="0"/>
              <a:t>, occulta o distrugge in tutto o in parte le scritture contabili o i documenti di cui è obbligatoria la conservazione, in modo da non consentire la ricostruzione dei redditi o del volume di affari.</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512" y="625642"/>
            <a:ext cx="602673" cy="601579"/>
          </a:xfrm>
          <a:prstGeom prst="rect">
            <a:avLst/>
          </a:prstGeom>
        </p:spPr>
      </p:pic>
    </p:spTree>
    <p:extLst>
      <p:ext uri="{BB962C8B-B14F-4D97-AF65-F5344CB8AC3E}">
        <p14:creationId xmlns:p14="http://schemas.microsoft.com/office/powerpoint/2010/main" val="113176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9F16573-F498-4BFF-9C70-F43FB4E2F1F3}"/>
              </a:ext>
            </a:extLst>
          </p:cNvPr>
          <p:cNvSpPr>
            <a:spLocks noGrp="1"/>
          </p:cNvSpPr>
          <p:nvPr>
            <p:ph type="title"/>
          </p:nvPr>
        </p:nvSpPr>
        <p:spPr/>
        <p:txBody>
          <a:bodyPr>
            <a:normAutofit fontScale="90000"/>
          </a:bodyPr>
          <a:lstStyle/>
          <a:p>
            <a:r>
              <a:rPr lang="it-IT" b="1" dirty="0"/>
              <a:t>D. Lgs. 231/2001</a:t>
            </a:r>
            <a:r>
              <a:rPr lang="it-IT" dirty="0"/>
              <a:t/>
            </a:r>
            <a:br>
              <a:rPr lang="it-IT" dirty="0"/>
            </a:br>
            <a:endParaRPr lang="it-IT" dirty="0"/>
          </a:p>
        </p:txBody>
      </p:sp>
      <p:sp>
        <p:nvSpPr>
          <p:cNvPr id="3" name="Segnaposto piè di pagina 2">
            <a:extLst>
              <a:ext uri="{FF2B5EF4-FFF2-40B4-BE49-F238E27FC236}">
                <a16:creationId xmlns:a16="http://schemas.microsoft.com/office/drawing/2014/main" xmlns="" id="{49515FD0-63BE-42EE-A3CB-F21C03836427}"/>
              </a:ext>
            </a:extLst>
          </p:cNvPr>
          <p:cNvSpPr>
            <a:spLocks noGrp="1"/>
          </p:cNvSpPr>
          <p:nvPr>
            <p:ph type="ftr" sz="quarter" idx="11"/>
          </p:nvPr>
        </p:nvSpPr>
        <p:spPr/>
        <p:txBody>
          <a:bodyPr/>
          <a:lstStyle/>
          <a:p>
            <a:r>
              <a:rPr lang="en-US" dirty="0"/>
              <a:t>monica.busso@revisori.it</a:t>
            </a:r>
          </a:p>
        </p:txBody>
      </p:sp>
      <p:sp>
        <p:nvSpPr>
          <p:cNvPr id="4" name="Segnaposto numero diapositiva 3">
            <a:extLst>
              <a:ext uri="{FF2B5EF4-FFF2-40B4-BE49-F238E27FC236}">
                <a16:creationId xmlns:a16="http://schemas.microsoft.com/office/drawing/2014/main" xmlns="" id="{8991A88F-9AD6-45B8-9C04-2B2B065FCB8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5" name="Rettangolo con angoli arrotondati 4">
            <a:extLst>
              <a:ext uri="{FF2B5EF4-FFF2-40B4-BE49-F238E27FC236}">
                <a16:creationId xmlns:a16="http://schemas.microsoft.com/office/drawing/2014/main" xmlns="" id="{CFA552C8-F9EC-4C07-9C70-3D021CFA86FE}"/>
              </a:ext>
            </a:extLst>
          </p:cNvPr>
          <p:cNvSpPr/>
          <p:nvPr/>
        </p:nvSpPr>
        <p:spPr>
          <a:xfrm>
            <a:off x="1267326" y="3128211"/>
            <a:ext cx="4203031" cy="22271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b="1" i="0" dirty="0">
                <a:solidFill>
                  <a:srgbClr val="202122"/>
                </a:solidFill>
                <a:effectLst/>
                <a:latin typeface="Arial" panose="020B0604020202020204" pitchFamily="34" charset="0"/>
              </a:rPr>
              <a:t>SOGGETTI APICALI</a:t>
            </a:r>
          </a:p>
          <a:p>
            <a:pPr algn="ctr"/>
            <a:endParaRPr lang="it-IT" sz="1100" b="0" i="0" dirty="0">
              <a:solidFill>
                <a:srgbClr val="202122"/>
              </a:solidFill>
              <a:effectLst/>
              <a:latin typeface="Arial" panose="020B0604020202020204" pitchFamily="34" charset="0"/>
            </a:endParaRPr>
          </a:p>
          <a:p>
            <a:pPr algn="ctr"/>
            <a:r>
              <a:rPr lang="it-IT" sz="1600" b="0" i="0" dirty="0">
                <a:solidFill>
                  <a:schemeClr val="tx1"/>
                </a:solidFill>
                <a:effectLst/>
                <a:latin typeface="Arial" panose="020B0604020202020204" pitchFamily="34" charset="0"/>
              </a:rPr>
              <a:t>persone che rivestono funzioni di </a:t>
            </a:r>
            <a:r>
              <a:rPr lang="it-IT" sz="1600" b="0" i="0" strike="noStrike" dirty="0">
                <a:solidFill>
                  <a:schemeClr val="tx1"/>
                </a:solidFill>
                <a:effectLst/>
                <a:latin typeface="Arial" panose="020B0604020202020204" pitchFamily="34" charset="0"/>
                <a:hlinkClick r:id="rId2" tooltip="Rappresentanza">
                  <a:extLst>
                    <a:ext uri="{A12FA001-AC4F-418D-AE19-62706E023703}">
                      <ahyp:hlinkClr xmlns:ahyp="http://schemas.microsoft.com/office/drawing/2018/hyperlinkcolor" xmlns="" val="tx"/>
                    </a:ext>
                  </a:extLst>
                </a:hlinkClick>
              </a:rPr>
              <a:t>rappresentanza</a:t>
            </a:r>
            <a:r>
              <a:rPr lang="it-IT" sz="1600" b="0" i="0" dirty="0">
                <a:solidFill>
                  <a:schemeClr val="tx1"/>
                </a:solidFill>
                <a:effectLst/>
                <a:latin typeface="Arial" panose="020B0604020202020204" pitchFamily="34" charset="0"/>
              </a:rPr>
              <a:t>, di </a:t>
            </a:r>
            <a:r>
              <a:rPr lang="it-IT" sz="1600" b="0" i="0" strike="noStrike" dirty="0">
                <a:solidFill>
                  <a:schemeClr val="tx1"/>
                </a:solidFill>
                <a:effectLst/>
                <a:latin typeface="Arial" panose="020B0604020202020204" pitchFamily="34" charset="0"/>
                <a:hlinkClick r:id="rId3" tooltip="Amministrazione aziendale">
                  <a:extLst>
                    <a:ext uri="{A12FA001-AC4F-418D-AE19-62706E023703}">
                      <ahyp:hlinkClr xmlns:ahyp="http://schemas.microsoft.com/office/drawing/2018/hyperlinkcolor" xmlns="" val="tx"/>
                    </a:ext>
                  </a:extLst>
                </a:hlinkClick>
              </a:rPr>
              <a:t>amministrazione</a:t>
            </a:r>
            <a:r>
              <a:rPr lang="it-IT" sz="1600" b="0" i="0" dirty="0">
                <a:solidFill>
                  <a:schemeClr val="tx1"/>
                </a:solidFill>
                <a:effectLst/>
                <a:latin typeface="Arial" panose="020B0604020202020204" pitchFamily="34" charset="0"/>
              </a:rPr>
              <a:t> o di </a:t>
            </a:r>
            <a:r>
              <a:rPr lang="it-IT" sz="1600" b="0" i="0" u="sng" dirty="0">
                <a:solidFill>
                  <a:schemeClr val="tx1"/>
                </a:solidFill>
                <a:effectLst/>
                <a:latin typeface="Arial" panose="020B0604020202020204" pitchFamily="34" charset="0"/>
              </a:rPr>
              <a:t>direzione</a:t>
            </a:r>
            <a:r>
              <a:rPr lang="it-IT" sz="1600" b="0" i="0" dirty="0">
                <a:solidFill>
                  <a:schemeClr val="tx1"/>
                </a:solidFill>
                <a:effectLst/>
                <a:latin typeface="Arial" panose="020B0604020202020204" pitchFamily="34" charset="0"/>
              </a:rPr>
              <a:t> dell’ente o di una sua unità organizzativa dotata di autonomia finanziaria e funzionale nonché da persone che esercitano, anche di fatto, la gestione e il controllo dell'ente stesso</a:t>
            </a:r>
            <a:endParaRPr lang="it-IT" sz="1600" dirty="0">
              <a:solidFill>
                <a:schemeClr val="tx1"/>
              </a:solidFill>
            </a:endParaRPr>
          </a:p>
        </p:txBody>
      </p:sp>
      <p:sp>
        <p:nvSpPr>
          <p:cNvPr id="6" name="Rettangolo con angoli arrotondati 5">
            <a:extLst>
              <a:ext uri="{FF2B5EF4-FFF2-40B4-BE49-F238E27FC236}">
                <a16:creationId xmlns:a16="http://schemas.microsoft.com/office/drawing/2014/main" xmlns="" id="{283580CC-D9BF-4069-B204-E5F76A1D2D4C}"/>
              </a:ext>
            </a:extLst>
          </p:cNvPr>
          <p:cNvSpPr/>
          <p:nvPr/>
        </p:nvSpPr>
        <p:spPr>
          <a:xfrm>
            <a:off x="6721645" y="3128211"/>
            <a:ext cx="4203031" cy="2227177"/>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b="1" i="0" dirty="0">
                <a:solidFill>
                  <a:srgbClr val="202122"/>
                </a:solidFill>
                <a:effectLst/>
                <a:latin typeface="Arial" panose="020B0604020202020204" pitchFamily="34" charset="0"/>
              </a:rPr>
              <a:t>SOGGETTI SOTTOPOSTI ALL’ALTRUI DIREZIONE</a:t>
            </a:r>
          </a:p>
          <a:p>
            <a:pPr algn="ctr"/>
            <a:endParaRPr lang="it-IT" b="0" i="0" dirty="0">
              <a:solidFill>
                <a:srgbClr val="202122"/>
              </a:solidFill>
              <a:effectLst/>
              <a:latin typeface="Arial" panose="020B0604020202020204" pitchFamily="34" charset="0"/>
            </a:endParaRPr>
          </a:p>
          <a:p>
            <a:pPr algn="ctr"/>
            <a:r>
              <a:rPr lang="it-IT" sz="1600" b="0" i="0" dirty="0">
                <a:solidFill>
                  <a:srgbClr val="202122"/>
                </a:solidFill>
                <a:effectLst/>
                <a:latin typeface="Arial" panose="020B0604020202020204" pitchFamily="34" charset="0"/>
              </a:rPr>
              <a:t>persone sottoposte alla direzione o alla vigilanza di uno dei soggetti in posizione apicale</a:t>
            </a:r>
            <a:endParaRPr lang="it-IT" sz="1600" dirty="0"/>
          </a:p>
        </p:txBody>
      </p:sp>
      <p:sp>
        <p:nvSpPr>
          <p:cNvPr id="7" name="Rettangolo con angoli arrotondati 6">
            <a:extLst>
              <a:ext uri="{FF2B5EF4-FFF2-40B4-BE49-F238E27FC236}">
                <a16:creationId xmlns:a16="http://schemas.microsoft.com/office/drawing/2014/main" xmlns="" id="{5A38B6A9-5FD9-4A92-9902-6CC648DBD4E9}"/>
              </a:ext>
            </a:extLst>
          </p:cNvPr>
          <p:cNvSpPr/>
          <p:nvPr/>
        </p:nvSpPr>
        <p:spPr>
          <a:xfrm>
            <a:off x="3948363" y="2490537"/>
            <a:ext cx="4295274" cy="40907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it-IT" b="1" dirty="0"/>
              <a:t>Chi commette il reato?</a:t>
            </a: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3794626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3DD427D5-B402-48C4-9DD0-9CC1937844BE}"/>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57C9564B-A1B6-4BF5-82C4-11C18ED4B282}"/>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4" name="Rettangolo 3">
            <a:extLst>
              <a:ext uri="{FF2B5EF4-FFF2-40B4-BE49-F238E27FC236}">
                <a16:creationId xmlns:a16="http://schemas.microsoft.com/office/drawing/2014/main" xmlns="" id="{9A64FE2D-3B19-4219-A1C1-81DA3B1F2A97}"/>
              </a:ext>
            </a:extLst>
          </p:cNvPr>
          <p:cNvSpPr/>
          <p:nvPr/>
        </p:nvSpPr>
        <p:spPr>
          <a:xfrm>
            <a:off x="1024689" y="609600"/>
            <a:ext cx="10142621" cy="10708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Sottrazione fraudolenta al pagamento delle imposte Art.11</a:t>
            </a:r>
          </a:p>
        </p:txBody>
      </p:sp>
      <p:sp>
        <p:nvSpPr>
          <p:cNvPr id="5" name="CasellaDiTesto 4">
            <a:extLst>
              <a:ext uri="{FF2B5EF4-FFF2-40B4-BE49-F238E27FC236}">
                <a16:creationId xmlns:a16="http://schemas.microsoft.com/office/drawing/2014/main" xmlns="" id="{DF96AD29-8BC1-4AEB-8261-1A9E339D9AC5}"/>
              </a:ext>
            </a:extLst>
          </p:cNvPr>
          <p:cNvSpPr txBox="1"/>
          <p:nvPr/>
        </p:nvSpPr>
        <p:spPr>
          <a:xfrm>
            <a:off x="1024689" y="2093495"/>
            <a:ext cx="10142621" cy="3908762"/>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Art. 11 </a:t>
            </a:r>
            <a:r>
              <a:rPr lang="it-IT" sz="1400" b="0" dirty="0">
                <a:solidFill>
                  <a:schemeClr val="tx1"/>
                </a:solidFill>
                <a:effectLst/>
                <a:latin typeface="Arial" panose="020B0604020202020204" pitchFamily="34" charset="0"/>
                <a:cs typeface="Arial" panose="020B0604020202020204" pitchFamily="34" charset="0"/>
              </a:rPr>
              <a:t>D. Lgs 74/2000 i</a:t>
            </a:r>
            <a:r>
              <a:rPr lang="it-IT" sz="1400" dirty="0">
                <a:latin typeface="Arial" panose="020B0604020202020204" pitchFamily="34" charset="0"/>
                <a:cs typeface="Arial" panose="020B0604020202020204" pitchFamily="34" charset="0"/>
              </a:rPr>
              <a:t>n vigore dal 31/05/2010 - Modificato da: Decreto-legge del 31/05/2010 n. 78 Articolo 29</a:t>
            </a:r>
          </a:p>
          <a:p>
            <a:endParaRPr lang="it-IT" dirty="0"/>
          </a:p>
          <a:p>
            <a:r>
              <a:rPr lang="it-IT" dirty="0"/>
              <a:t>1. E' punito con la reclusione da sei mesi a quattro anni </a:t>
            </a:r>
            <a:r>
              <a:rPr lang="it-IT" b="1" dirty="0"/>
              <a:t>chiunque</a:t>
            </a:r>
            <a:r>
              <a:rPr lang="it-IT" dirty="0"/>
              <a:t>, al fine di sottrarsi al pagamento di </a:t>
            </a:r>
            <a:r>
              <a:rPr lang="it-IT" b="1" dirty="0"/>
              <a:t>imposte sui redditi o sul valore aggiunto </a:t>
            </a:r>
            <a:r>
              <a:rPr lang="it-IT" dirty="0"/>
              <a:t>ovvero di interessi o sanzioni amministrative relativi a dette imposte di ammontare complessivo </a:t>
            </a:r>
            <a:r>
              <a:rPr lang="it-IT" b="1" dirty="0"/>
              <a:t>superiore ad euro cinquantamila</a:t>
            </a:r>
            <a:r>
              <a:rPr lang="it-IT" dirty="0"/>
              <a:t>, </a:t>
            </a:r>
            <a:r>
              <a:rPr lang="it-IT" b="1" dirty="0"/>
              <a:t>aliena simulatamente </a:t>
            </a:r>
            <a:r>
              <a:rPr lang="it-IT" dirty="0"/>
              <a:t>o compie </a:t>
            </a:r>
            <a:r>
              <a:rPr lang="it-IT" b="1" dirty="0"/>
              <a:t>altri atti fraudolenti sui propri o su altrui beni </a:t>
            </a:r>
            <a:r>
              <a:rPr lang="it-IT" dirty="0"/>
              <a:t>idonei a rendere in tutto o in parte inefficace la procedura di riscossione coattiva. Se l'ammontare delle imposte, sanzioni ed interessi è superiore ad euro duecentomila si applica la reclusione da un anno a sei anni.</a:t>
            </a:r>
          </a:p>
          <a:p>
            <a:endParaRPr lang="it-IT" dirty="0"/>
          </a:p>
          <a:p>
            <a:r>
              <a:rPr lang="it-IT" dirty="0"/>
              <a:t>2. E' punito con la reclusione da sei mesi a quattro anni chiunque, al fine di ottenere per se' o per altri un pagamento parziale dei tributi e relativi accessori, indica nella </a:t>
            </a:r>
            <a:r>
              <a:rPr lang="it-IT" b="1" dirty="0"/>
              <a:t>documentazione presentata ai fini della procedura di transazione fiscale </a:t>
            </a:r>
            <a:r>
              <a:rPr lang="it-IT" dirty="0"/>
              <a:t>elementi attivi per un ammontare inferiore a quello effettivo od elementi passivi fittizi per un ammontare complessivo superiore ad euro cinquantamila. Se l'ammontare di cui al periodo precedente è superiore ad euro duecentomila si applica la reclusione da un anno a sei anni.</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287" y="829446"/>
            <a:ext cx="457094" cy="456264"/>
          </a:xfrm>
          <a:prstGeom prst="rect">
            <a:avLst/>
          </a:prstGeom>
        </p:spPr>
      </p:pic>
    </p:spTree>
    <p:extLst>
      <p:ext uri="{BB962C8B-B14F-4D97-AF65-F5344CB8AC3E}">
        <p14:creationId xmlns:p14="http://schemas.microsoft.com/office/powerpoint/2010/main" val="4062796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3DD427D5-B402-48C4-9DD0-9CC1937844BE}"/>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57C9564B-A1B6-4BF5-82C4-11C18ED4B282}"/>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4" name="Rettangolo 3">
            <a:extLst>
              <a:ext uri="{FF2B5EF4-FFF2-40B4-BE49-F238E27FC236}">
                <a16:creationId xmlns:a16="http://schemas.microsoft.com/office/drawing/2014/main" xmlns="" id="{9A64FE2D-3B19-4219-A1C1-81DA3B1F2A97}"/>
              </a:ext>
            </a:extLst>
          </p:cNvPr>
          <p:cNvSpPr/>
          <p:nvPr/>
        </p:nvSpPr>
        <p:spPr>
          <a:xfrm>
            <a:off x="1024689" y="609600"/>
            <a:ext cx="10142621" cy="10708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Sottrazione fraudolenta al pagamento delle imposte Art.11</a:t>
            </a:r>
          </a:p>
        </p:txBody>
      </p:sp>
      <p:sp>
        <p:nvSpPr>
          <p:cNvPr id="6" name="CasellaDiTesto 5">
            <a:extLst>
              <a:ext uri="{FF2B5EF4-FFF2-40B4-BE49-F238E27FC236}">
                <a16:creationId xmlns:a16="http://schemas.microsoft.com/office/drawing/2014/main" xmlns="" id="{D486A483-D747-4A4F-84DE-5AA0F5BFE302}"/>
              </a:ext>
            </a:extLst>
          </p:cNvPr>
          <p:cNvSpPr txBox="1"/>
          <p:nvPr/>
        </p:nvSpPr>
        <p:spPr>
          <a:xfrm>
            <a:off x="1295401" y="2447778"/>
            <a:ext cx="9871909" cy="3970318"/>
          </a:xfrm>
          <a:prstGeom prst="rect">
            <a:avLst/>
          </a:prstGeom>
          <a:noFill/>
        </p:spPr>
        <p:txBody>
          <a:bodyPr wrap="square" rtlCol="0">
            <a:spAutoFit/>
          </a:bodyPr>
          <a:lstStyle/>
          <a:p>
            <a:r>
              <a:rPr lang="it-IT" b="1" dirty="0"/>
              <a:t>Azione sia idonea a rendere inefficace l'esecuzione esattoriale:</a:t>
            </a:r>
          </a:p>
          <a:p>
            <a:pPr marL="742950" lvl="1" indent="-285750">
              <a:buFont typeface="Courier New" panose="02070309020205020404" pitchFamily="49" charset="0"/>
              <a:buChar char="o"/>
            </a:pPr>
            <a:r>
              <a:rPr lang="it-IT" b="1" dirty="0"/>
              <a:t>alienazione simulata</a:t>
            </a:r>
            <a:r>
              <a:rPr lang="it-IT" dirty="0"/>
              <a:t>: il programma contrattuale non corrisponde deliberatamente all’effettiva volontà dei contraenti</a:t>
            </a:r>
          </a:p>
          <a:p>
            <a:pPr lvl="1"/>
            <a:r>
              <a:rPr lang="it-IT" dirty="0"/>
              <a:t>oppure</a:t>
            </a:r>
          </a:p>
          <a:p>
            <a:pPr marL="742950" lvl="1" indent="-285750">
              <a:buFont typeface="Courier New" panose="02070309020205020404" pitchFamily="49" charset="0"/>
              <a:buChar char="o"/>
            </a:pPr>
            <a:r>
              <a:rPr lang="it-IT" b="1" dirty="0"/>
              <a:t>atto fraudolento</a:t>
            </a:r>
            <a:r>
              <a:rPr lang="it-IT" dirty="0"/>
              <a:t>: ad esempio la costituzione di un fondo patrimoniale o di un trust (atto formalmente lecito) posta in essere con il fine illecito di ostacolare la riscossione</a:t>
            </a:r>
          </a:p>
          <a:p>
            <a:pPr marL="742950" lvl="1" indent="-285750">
              <a:buFont typeface="Courier New" panose="02070309020205020404" pitchFamily="49" charset="0"/>
              <a:buChar char="o"/>
            </a:pPr>
            <a:endParaRPr lang="it-IT" dirty="0"/>
          </a:p>
          <a:p>
            <a:pPr lvl="1"/>
            <a:r>
              <a:rPr lang="it-IT" dirty="0"/>
              <a:t>Dolo specifico = volontà di porre in essere atti fraudolenti al fine di sottrarsi al pagamento</a:t>
            </a:r>
          </a:p>
          <a:p>
            <a:pPr lvl="1"/>
            <a:endParaRPr lang="it-IT" dirty="0"/>
          </a:p>
          <a:p>
            <a:pPr lvl="1"/>
            <a:r>
              <a:rPr lang="it-IT" dirty="0"/>
              <a:t>Onere della prova in capo all’Amministrazione Finanziaria (ad esempio collegamento cronologico tra accertamento e alienazione simulata/atto fraudolento)</a:t>
            </a:r>
          </a:p>
          <a:p>
            <a:pPr lvl="1"/>
            <a:endParaRPr lang="it-IT" dirty="0"/>
          </a:p>
          <a:p>
            <a:pPr lvl="1"/>
            <a:endParaRPr lang="it-IT" dirty="0"/>
          </a:p>
          <a:p>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287" y="829446"/>
            <a:ext cx="457094" cy="456264"/>
          </a:xfrm>
          <a:prstGeom prst="rect">
            <a:avLst/>
          </a:prstGeom>
        </p:spPr>
      </p:pic>
    </p:spTree>
    <p:extLst>
      <p:ext uri="{BB962C8B-B14F-4D97-AF65-F5344CB8AC3E}">
        <p14:creationId xmlns:p14="http://schemas.microsoft.com/office/powerpoint/2010/main" val="1814448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034D730C-73C3-4BBE-B583-6DB7088BCAC1}"/>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D2FD3D80-6E84-4642-A33C-99A80CAF0CEF}"/>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4" name="Rettangolo 3">
            <a:extLst>
              <a:ext uri="{FF2B5EF4-FFF2-40B4-BE49-F238E27FC236}">
                <a16:creationId xmlns:a16="http://schemas.microsoft.com/office/drawing/2014/main" xmlns="" id="{3E3CE9CA-A5A3-4641-BE83-55BBD4BD2000}"/>
              </a:ext>
            </a:extLst>
          </p:cNvPr>
          <p:cNvSpPr/>
          <p:nvPr/>
        </p:nvSpPr>
        <p:spPr>
          <a:xfrm>
            <a:off x="1024689" y="609600"/>
            <a:ext cx="10142621" cy="10708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Sottrazione fraudolenta al pagamento delle imposte Art.11</a:t>
            </a:r>
          </a:p>
        </p:txBody>
      </p:sp>
      <p:sp>
        <p:nvSpPr>
          <p:cNvPr id="6" name="Rettangolo 5">
            <a:extLst>
              <a:ext uri="{FF2B5EF4-FFF2-40B4-BE49-F238E27FC236}">
                <a16:creationId xmlns:a16="http://schemas.microsoft.com/office/drawing/2014/main" xmlns="" id="{32EFA4AF-6C4A-4C09-8DC8-24CD3E153973}"/>
              </a:ext>
            </a:extLst>
          </p:cNvPr>
          <p:cNvSpPr/>
          <p:nvPr/>
        </p:nvSpPr>
        <p:spPr>
          <a:xfrm>
            <a:off x="900332" y="1854592"/>
            <a:ext cx="10266978" cy="250639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accent3">
                    <a:lumMod val="50000"/>
                  </a:schemeClr>
                </a:solidFill>
              </a:rPr>
              <a:t>Vendita simulata </a:t>
            </a:r>
            <a:r>
              <a:rPr lang="it-IT" dirty="0">
                <a:solidFill>
                  <a:schemeClr val="accent3">
                    <a:lumMod val="50000"/>
                  </a:schemeClr>
                </a:solidFill>
              </a:rPr>
              <a:t>= divergenza tra volontà dichiarata e volontà reale</a:t>
            </a:r>
          </a:p>
          <a:p>
            <a:r>
              <a:rPr lang="it-IT" dirty="0">
                <a:solidFill>
                  <a:schemeClr val="accent3">
                    <a:lumMod val="50000"/>
                  </a:schemeClr>
                </a:solidFill>
              </a:rPr>
              <a:t>Esempio: il bene venduto resta nella diponibilità del venditore oppure il prezzo non viene pagato oppure il prezzo di vendita non è allineato a quello di mercato</a:t>
            </a:r>
          </a:p>
          <a:p>
            <a:r>
              <a:rPr lang="it-IT" dirty="0">
                <a:solidFill>
                  <a:schemeClr val="accent3">
                    <a:lumMod val="50000"/>
                  </a:schemeClr>
                </a:solidFill>
              </a:rPr>
              <a:t>+</a:t>
            </a:r>
          </a:p>
          <a:p>
            <a:r>
              <a:rPr lang="it-IT" b="1" dirty="0">
                <a:solidFill>
                  <a:schemeClr val="accent3">
                    <a:lumMod val="50000"/>
                  </a:schemeClr>
                </a:solidFill>
              </a:rPr>
              <a:t>Pericolo di danno per l’erario </a:t>
            </a:r>
            <a:r>
              <a:rPr lang="it-IT" dirty="0">
                <a:solidFill>
                  <a:schemeClr val="accent3">
                    <a:lumMod val="50000"/>
                  </a:schemeClr>
                </a:solidFill>
              </a:rPr>
              <a:t>di non riuscire a riscuotere, ad esempio: vendita simulata dell’unico immobile posseduto dal contribuente, che non dispone di altro patrimonio mobiliare o immobiliare</a:t>
            </a:r>
          </a:p>
          <a:p>
            <a:r>
              <a:rPr lang="it-IT" dirty="0">
                <a:solidFill>
                  <a:schemeClr val="accent3">
                    <a:lumMod val="50000"/>
                  </a:schemeClr>
                </a:solidFill>
              </a:rPr>
              <a:t>+</a:t>
            </a:r>
          </a:p>
          <a:p>
            <a:r>
              <a:rPr lang="it-IT" b="1" dirty="0">
                <a:solidFill>
                  <a:schemeClr val="accent3">
                    <a:lumMod val="50000"/>
                  </a:schemeClr>
                </a:solidFill>
              </a:rPr>
              <a:t>Imposte sui redditi + iva +interessi+sanzioni &gt; €.50.000</a:t>
            </a:r>
            <a:endParaRPr lang="it-IT" dirty="0">
              <a:solidFill>
                <a:schemeClr val="accent3">
                  <a:lumMod val="50000"/>
                </a:schemeClr>
              </a:solidFill>
            </a:endParaRPr>
          </a:p>
          <a:p>
            <a:pPr algn="ct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287" y="829446"/>
            <a:ext cx="457094" cy="456264"/>
          </a:xfrm>
          <a:prstGeom prst="rect">
            <a:avLst/>
          </a:prstGeom>
        </p:spPr>
      </p:pic>
    </p:spTree>
    <p:extLst>
      <p:ext uri="{BB962C8B-B14F-4D97-AF65-F5344CB8AC3E}">
        <p14:creationId xmlns:p14="http://schemas.microsoft.com/office/powerpoint/2010/main" val="1884716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5CE9EA93-F49C-4295-B186-C1160AF30293}"/>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ACF15861-BAB3-48DC-B213-228B58A84714}"/>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6" name="Rettangolo 5">
            <a:extLst>
              <a:ext uri="{FF2B5EF4-FFF2-40B4-BE49-F238E27FC236}">
                <a16:creationId xmlns:a16="http://schemas.microsoft.com/office/drawing/2014/main" xmlns="" id="{BD33CBCF-3500-439A-929D-E4148FA00D33}"/>
              </a:ext>
            </a:extLst>
          </p:cNvPr>
          <p:cNvSpPr/>
          <p:nvPr/>
        </p:nvSpPr>
        <p:spPr>
          <a:xfrm>
            <a:off x="1024689" y="609600"/>
            <a:ext cx="10142621" cy="10708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Sottrazione fraudolenta al pagamento delle imposte Art.11</a:t>
            </a:r>
          </a:p>
        </p:txBody>
      </p:sp>
      <p:sp>
        <p:nvSpPr>
          <p:cNvPr id="7" name="Rettangolo con angoli arrotondati 6">
            <a:extLst>
              <a:ext uri="{FF2B5EF4-FFF2-40B4-BE49-F238E27FC236}">
                <a16:creationId xmlns:a16="http://schemas.microsoft.com/office/drawing/2014/main" xmlns="" id="{402D238C-CEE1-4EA3-9BB0-4E8A274539D2}"/>
              </a:ext>
            </a:extLst>
          </p:cNvPr>
          <p:cNvSpPr/>
          <p:nvPr/>
        </p:nvSpPr>
        <p:spPr>
          <a:xfrm>
            <a:off x="1024689" y="2475914"/>
            <a:ext cx="10252910" cy="2324921"/>
          </a:xfrm>
          <a:prstGeom prst="roundRect">
            <a:avLst>
              <a:gd name="adj" fmla="val 1545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accent3">
                    <a:lumMod val="50000"/>
                  </a:schemeClr>
                </a:solidFill>
              </a:rPr>
              <a:t>Altri atti fraudolenti sui propri o su altrui beni </a:t>
            </a:r>
            <a:r>
              <a:rPr lang="it-IT" dirty="0">
                <a:solidFill>
                  <a:schemeClr val="accent3">
                    <a:lumMod val="50000"/>
                  </a:schemeClr>
                </a:solidFill>
              </a:rPr>
              <a:t>es: trust simulato, separazione consensuale dei coniugi simulata, cessione ramo d’azienda simulato, donazione simulata</a:t>
            </a:r>
          </a:p>
          <a:p>
            <a:r>
              <a:rPr lang="it-IT" b="1" dirty="0">
                <a:solidFill>
                  <a:schemeClr val="accent3">
                    <a:lumMod val="50000"/>
                  </a:schemeClr>
                </a:solidFill>
              </a:rPr>
              <a:t>+</a:t>
            </a:r>
          </a:p>
          <a:p>
            <a:r>
              <a:rPr lang="it-IT" b="1" dirty="0">
                <a:solidFill>
                  <a:schemeClr val="accent3">
                    <a:lumMod val="50000"/>
                  </a:schemeClr>
                </a:solidFill>
              </a:rPr>
              <a:t>Pericolo di danno per l’Erario</a:t>
            </a:r>
          </a:p>
          <a:p>
            <a:r>
              <a:rPr lang="it-IT" b="1" dirty="0">
                <a:solidFill>
                  <a:schemeClr val="accent3">
                    <a:lumMod val="50000"/>
                  </a:schemeClr>
                </a:solidFill>
              </a:rPr>
              <a:t>+</a:t>
            </a:r>
          </a:p>
          <a:p>
            <a:r>
              <a:rPr lang="it-IT" b="1" dirty="0">
                <a:solidFill>
                  <a:schemeClr val="accent3">
                    <a:lumMod val="50000"/>
                  </a:schemeClr>
                </a:solidFill>
              </a:rPr>
              <a:t>Imposte sui redditi + iva +interessi+sanzioni &gt; €.50.000</a:t>
            </a:r>
            <a:endParaRPr lang="it-IT" dirty="0">
              <a:solidFill>
                <a:schemeClr val="accent3">
                  <a:lumMod val="50000"/>
                </a:schemeClr>
              </a:solidFill>
            </a:endParaRPr>
          </a:p>
          <a:p>
            <a:pPr algn="ctr"/>
            <a:endParaRPr lang="it-IT" dirty="0">
              <a:solidFill>
                <a:schemeClr val="accent5">
                  <a:lumMod val="40000"/>
                  <a:lumOff val="60000"/>
                </a:schemeClr>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287" y="829446"/>
            <a:ext cx="457094" cy="456264"/>
          </a:xfrm>
          <a:prstGeom prst="rect">
            <a:avLst/>
          </a:prstGeom>
        </p:spPr>
      </p:pic>
    </p:spTree>
    <p:extLst>
      <p:ext uri="{BB962C8B-B14F-4D97-AF65-F5344CB8AC3E}">
        <p14:creationId xmlns:p14="http://schemas.microsoft.com/office/powerpoint/2010/main" val="4286450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1CED26DF-9A1B-4ED4-9AC7-7D945B43F0DD}"/>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F2CB8933-CEEB-455E-8BC0-4D196649A209}"/>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4" name="Rettangolo 3">
            <a:extLst>
              <a:ext uri="{FF2B5EF4-FFF2-40B4-BE49-F238E27FC236}">
                <a16:creationId xmlns:a16="http://schemas.microsoft.com/office/drawing/2014/main" xmlns="" id="{CAD105A0-0366-4949-ADC1-7C66F8863056}"/>
              </a:ext>
            </a:extLst>
          </p:cNvPr>
          <p:cNvSpPr/>
          <p:nvPr/>
        </p:nvSpPr>
        <p:spPr>
          <a:xfrm>
            <a:off x="1143000" y="625642"/>
            <a:ext cx="9926053"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Dichiarazione Infedele Art.4</a:t>
            </a:r>
          </a:p>
        </p:txBody>
      </p:sp>
      <p:sp>
        <p:nvSpPr>
          <p:cNvPr id="5" name="CasellaDiTesto 4">
            <a:extLst>
              <a:ext uri="{FF2B5EF4-FFF2-40B4-BE49-F238E27FC236}">
                <a16:creationId xmlns:a16="http://schemas.microsoft.com/office/drawing/2014/main" xmlns="" id="{CC0818B1-9758-43A7-A9BA-15190948331E}"/>
              </a:ext>
            </a:extLst>
          </p:cNvPr>
          <p:cNvSpPr txBox="1"/>
          <p:nvPr/>
        </p:nvSpPr>
        <p:spPr>
          <a:xfrm>
            <a:off x="1143000" y="1397508"/>
            <a:ext cx="9906000" cy="4401205"/>
          </a:xfrm>
          <a:prstGeom prst="rect">
            <a:avLst/>
          </a:prstGeom>
          <a:noFill/>
        </p:spPr>
        <p:txBody>
          <a:bodyPr wrap="square" rtlCol="0">
            <a:spAutoFit/>
          </a:bodyPr>
          <a:lstStyle/>
          <a:p>
            <a:r>
              <a:rPr lang="it-IT" sz="1400" b="0" dirty="0">
                <a:solidFill>
                  <a:schemeClr val="tx1"/>
                </a:solidFill>
                <a:effectLst/>
                <a:latin typeface="Arial" panose="020B0604020202020204" pitchFamily="34" charset="0"/>
              </a:rPr>
              <a:t>Art. 4 D. Lgs 74/2000 in vigore dal 25/12/2019 Modificato da: Decreto-legge del 26/10/2019 n. 124 Articolo 39</a:t>
            </a:r>
            <a:r>
              <a:rPr lang="it-IT" sz="1400" b="0" dirty="0">
                <a:solidFill>
                  <a:schemeClr val="tx1"/>
                </a:solidFill>
                <a:effectLst/>
                <a:latin typeface="Arial" panose="020B0604020202020204" pitchFamily="34" charset="0"/>
                <a:ea typeface="Arial" panose="020B0604020202020204" pitchFamily="34" charset="0"/>
              </a:rPr>
              <a:t> </a:t>
            </a:r>
          </a:p>
          <a:p>
            <a:endParaRPr lang="it-IT" sz="1400" dirty="0"/>
          </a:p>
          <a:p>
            <a:r>
              <a:rPr lang="it-IT" sz="2100" dirty="0"/>
              <a:t>1- Fuori dei casi previsti dagli articoli 2 e 3, è punito con la reclusione da due anni a quattro anni e sei mesi chiunque, al fine di evadere le imposte sui redditi o sul valore aggiunto, indica in una delle dichiarazioni annuali relative a dette imposte </a:t>
            </a:r>
            <a:r>
              <a:rPr lang="it-IT" sz="2100" b="1" dirty="0"/>
              <a:t>elementi attivi per un ammontare inferiore a quello effettivo</a:t>
            </a:r>
            <a:r>
              <a:rPr lang="it-IT" sz="2100" dirty="0"/>
              <a:t> od </a:t>
            </a:r>
            <a:r>
              <a:rPr lang="it-IT" sz="2100" b="1" dirty="0"/>
              <a:t>elementi passivi inesistenti</a:t>
            </a:r>
            <a:r>
              <a:rPr lang="it-IT" sz="2100" dirty="0"/>
              <a:t>, quando, congiuntamente:</a:t>
            </a:r>
          </a:p>
          <a:p>
            <a:endParaRPr lang="it-IT" sz="2100" dirty="0"/>
          </a:p>
          <a:p>
            <a:r>
              <a:rPr lang="it-IT" sz="2100" dirty="0"/>
              <a:t>a) l'imposta evasa è superiore, con riferimento a taluna delle singole imposte, a euro centomila;</a:t>
            </a:r>
          </a:p>
          <a:p>
            <a:endParaRPr lang="it-IT" sz="2100" dirty="0"/>
          </a:p>
          <a:p>
            <a:r>
              <a:rPr lang="it-IT" sz="2100" dirty="0"/>
              <a:t>b) l'ammontare complessivo degli elementi attivi sottratti all'imposizione, anche mediante indicazione di elementi passivi inesistenti, è superiore al dieci per cento dell'ammontare complessivo degli elementi attivi indicati in dichiarazione, o, comunque, è superiore a euro due milioni.</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512" y="625642"/>
            <a:ext cx="602673" cy="601579"/>
          </a:xfrm>
          <a:prstGeom prst="rect">
            <a:avLst/>
          </a:prstGeom>
        </p:spPr>
      </p:pic>
    </p:spTree>
    <p:extLst>
      <p:ext uri="{BB962C8B-B14F-4D97-AF65-F5344CB8AC3E}">
        <p14:creationId xmlns:p14="http://schemas.microsoft.com/office/powerpoint/2010/main" val="1344588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1B46C68A-1CA9-4197-849C-30FD4AC40625}"/>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8D7AB276-CDEA-44C4-ACA9-F9072E81A5E7}"/>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4" name="Rettangolo 3">
            <a:extLst>
              <a:ext uri="{FF2B5EF4-FFF2-40B4-BE49-F238E27FC236}">
                <a16:creationId xmlns:a16="http://schemas.microsoft.com/office/drawing/2014/main" xmlns="" id="{121E0BB3-AECA-42A9-87BB-AFF89692DD23}"/>
              </a:ext>
            </a:extLst>
          </p:cNvPr>
          <p:cNvSpPr/>
          <p:nvPr/>
        </p:nvSpPr>
        <p:spPr>
          <a:xfrm>
            <a:off x="1143000" y="625642"/>
            <a:ext cx="9926053"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Dichiarazione Infedele Art.4</a:t>
            </a:r>
          </a:p>
        </p:txBody>
      </p:sp>
      <p:sp>
        <p:nvSpPr>
          <p:cNvPr id="5" name="CasellaDiTesto 4">
            <a:extLst>
              <a:ext uri="{FF2B5EF4-FFF2-40B4-BE49-F238E27FC236}">
                <a16:creationId xmlns:a16="http://schemas.microsoft.com/office/drawing/2014/main" xmlns="" id="{8B18A181-7B1B-43C4-A56B-324C44C4DD25}"/>
              </a:ext>
            </a:extLst>
          </p:cNvPr>
          <p:cNvSpPr txBox="1"/>
          <p:nvPr/>
        </p:nvSpPr>
        <p:spPr>
          <a:xfrm>
            <a:off x="1143001" y="1447086"/>
            <a:ext cx="9926052" cy="4185761"/>
          </a:xfrm>
          <a:prstGeom prst="rect">
            <a:avLst/>
          </a:prstGeom>
          <a:noFill/>
        </p:spPr>
        <p:txBody>
          <a:bodyPr wrap="square" rtlCol="0">
            <a:spAutoFit/>
          </a:bodyPr>
          <a:lstStyle/>
          <a:p>
            <a:r>
              <a:rPr lang="it-IT" sz="2000" dirty="0"/>
              <a:t>1-bis. Ai fini dell'applicazione della disposizione del comma 1, </a:t>
            </a:r>
            <a:r>
              <a:rPr lang="it-IT" sz="2000" b="1" dirty="0"/>
              <a:t>non si tiene conto </a:t>
            </a:r>
            <a:r>
              <a:rPr lang="it-IT" sz="2000" dirty="0"/>
              <a:t>della non corretta classificazione, della valutazione di elementi attivi o passivi oggettivamente esistenti, rispetto ai quali i criteri concretamente applicati sono stati comunque indicati nel bilancio ovvero in altra documentazione rilevante ai fini fiscali, della violazione dei criteri di determinazione dell'esercizio di competenza, della non inerenza, della non deducibilità di </a:t>
            </a:r>
            <a:r>
              <a:rPr lang="it-IT" sz="2000" b="1" dirty="0"/>
              <a:t>elementi passivi reali</a:t>
            </a:r>
            <a:r>
              <a:rPr lang="it-IT" sz="2000" dirty="0"/>
              <a:t>.</a:t>
            </a:r>
          </a:p>
          <a:p>
            <a:endParaRPr lang="it-IT" sz="2000" dirty="0"/>
          </a:p>
          <a:p>
            <a:r>
              <a:rPr lang="it-IT" sz="2000" dirty="0"/>
              <a:t>1-ter. Fuori dei casi di cui al comma 1-bis, non danno luogo a fatti punibili le valutazioni che complessivamente considerate, differiscono in misura inferiore al 10 per cento da quelle corrette. Degli importi compresi in tale percentuale non si tiene conto nella verifica del superamento delle soglie di punibilità previste dal comma 1, lettere a) e b).</a:t>
            </a:r>
          </a:p>
          <a:p>
            <a:endParaRPr lang="it-IT" sz="2400" dirty="0"/>
          </a:p>
          <a:p>
            <a:r>
              <a:rPr lang="it-IT" sz="2400" i="1" dirty="0"/>
              <a:t>Problema del transfer pricing</a:t>
            </a:r>
          </a:p>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512" y="625642"/>
            <a:ext cx="602673" cy="601579"/>
          </a:xfrm>
          <a:prstGeom prst="rect">
            <a:avLst/>
          </a:prstGeom>
        </p:spPr>
      </p:pic>
    </p:spTree>
    <p:extLst>
      <p:ext uri="{BB962C8B-B14F-4D97-AF65-F5344CB8AC3E}">
        <p14:creationId xmlns:p14="http://schemas.microsoft.com/office/powerpoint/2010/main" val="3239687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B413AC6E-A8F0-4F39-AE08-F814145F86A8}"/>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EC3ED379-4207-431D-957E-FD7641604571}"/>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4" name="Rettangolo 3">
            <a:extLst>
              <a:ext uri="{FF2B5EF4-FFF2-40B4-BE49-F238E27FC236}">
                <a16:creationId xmlns:a16="http://schemas.microsoft.com/office/drawing/2014/main" xmlns="" id="{5D290041-B445-4ACA-9C6E-99B0CB464C2B}"/>
              </a:ext>
            </a:extLst>
          </p:cNvPr>
          <p:cNvSpPr/>
          <p:nvPr/>
        </p:nvSpPr>
        <p:spPr>
          <a:xfrm>
            <a:off x="1143000" y="625642"/>
            <a:ext cx="9926053"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Dichiarazione Omessa Art.5</a:t>
            </a:r>
          </a:p>
        </p:txBody>
      </p:sp>
      <p:sp>
        <p:nvSpPr>
          <p:cNvPr id="5" name="CasellaDiTesto 4">
            <a:extLst>
              <a:ext uri="{FF2B5EF4-FFF2-40B4-BE49-F238E27FC236}">
                <a16:creationId xmlns:a16="http://schemas.microsoft.com/office/drawing/2014/main" xmlns="" id="{23508AC9-CBB5-4CF0-B8C4-2C446387D6D4}"/>
              </a:ext>
            </a:extLst>
          </p:cNvPr>
          <p:cNvSpPr txBox="1"/>
          <p:nvPr/>
        </p:nvSpPr>
        <p:spPr>
          <a:xfrm>
            <a:off x="1143000" y="1600200"/>
            <a:ext cx="9926053" cy="3693319"/>
          </a:xfrm>
          <a:prstGeom prst="rect">
            <a:avLst/>
          </a:prstGeom>
          <a:noFill/>
        </p:spPr>
        <p:txBody>
          <a:bodyPr wrap="square" rtlCol="0">
            <a:spAutoFit/>
          </a:bodyPr>
          <a:lstStyle/>
          <a:p>
            <a:r>
              <a:rPr lang="it-IT" sz="1400" b="0" dirty="0">
                <a:solidFill>
                  <a:schemeClr val="tx1"/>
                </a:solidFill>
                <a:effectLst/>
                <a:latin typeface="Arial" panose="020B0604020202020204" pitchFamily="34" charset="0"/>
              </a:rPr>
              <a:t>Art. 5 D. Lgs 74/2000 i</a:t>
            </a:r>
            <a:r>
              <a:rPr lang="it-IT" sz="1400" dirty="0">
                <a:latin typeface="Arial" panose="020B0604020202020204" pitchFamily="34" charset="0"/>
                <a:cs typeface="Arial" panose="020B0604020202020204" pitchFamily="34" charset="0"/>
              </a:rPr>
              <a:t>n vigore dal 25/12/2019 - Modificato da: Decreto-legge del 26/10/2019 n. 124 Articolo 39</a:t>
            </a:r>
          </a:p>
          <a:p>
            <a:endParaRPr lang="it-IT" sz="1400" dirty="0">
              <a:latin typeface="Arial" panose="020B0604020202020204" pitchFamily="34" charset="0"/>
              <a:cs typeface="Arial" panose="020B0604020202020204" pitchFamily="34" charset="0"/>
            </a:endParaRPr>
          </a:p>
          <a:p>
            <a:r>
              <a:rPr lang="it-IT" dirty="0"/>
              <a:t>1. E' punito con la reclusione da due a cinque anni chiunque al fine di evadere le </a:t>
            </a:r>
            <a:r>
              <a:rPr lang="it-IT" b="1" dirty="0"/>
              <a:t>imposte sui redditi o sul valore aggiunto</a:t>
            </a:r>
            <a:r>
              <a:rPr lang="it-IT" dirty="0"/>
              <a:t>, non presenta, essendovi obbligato, una delle dichiarazioni relative a dette imposte, quando l'imposta evasa è superiore, con riferimento a taluna delle singole imposte ad </a:t>
            </a:r>
            <a:r>
              <a:rPr lang="it-IT" b="1" dirty="0"/>
              <a:t>euro cinquantamila.</a:t>
            </a:r>
          </a:p>
          <a:p>
            <a:endParaRPr lang="it-IT" dirty="0"/>
          </a:p>
          <a:p>
            <a:r>
              <a:rPr lang="it-IT" dirty="0"/>
              <a:t>1-bis. E' punito con la reclusione da due a cinque anni chiunque non presenta, essendovi obbligato, la </a:t>
            </a:r>
            <a:r>
              <a:rPr lang="it-IT" b="1" dirty="0"/>
              <a:t>dichiarazione di sostituto d'imposta</a:t>
            </a:r>
            <a:r>
              <a:rPr lang="it-IT" dirty="0"/>
              <a:t>, quando l'ammontare delle </a:t>
            </a:r>
            <a:r>
              <a:rPr lang="it-IT" b="1" dirty="0"/>
              <a:t>ritenute</a:t>
            </a:r>
            <a:r>
              <a:rPr lang="it-IT" dirty="0"/>
              <a:t> non versate è superiore ad euro cinquantamila.</a:t>
            </a:r>
          </a:p>
          <a:p>
            <a:endParaRPr lang="it-IT" dirty="0"/>
          </a:p>
          <a:p>
            <a:r>
              <a:rPr lang="it-IT" dirty="0"/>
              <a:t>2. Ai fini della disposizione prevista dai commi 1 e 1-bis non si considera omessa la dichiarazione presentata entro novanta giorni dalla scadenza del termine o non sottoscritta o non redatta su uno stampato conforme al modello prescritto.</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512" y="625642"/>
            <a:ext cx="602673" cy="601579"/>
          </a:xfrm>
          <a:prstGeom prst="rect">
            <a:avLst/>
          </a:prstGeom>
        </p:spPr>
      </p:pic>
    </p:spTree>
    <p:extLst>
      <p:ext uri="{BB962C8B-B14F-4D97-AF65-F5344CB8AC3E}">
        <p14:creationId xmlns:p14="http://schemas.microsoft.com/office/powerpoint/2010/main" val="3394200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44CC4231-244F-48BB-BF7D-C1BC5F100894}"/>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F08C8FF9-463E-4DC5-86FC-5AAFBC6072F8}"/>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4" name="Rettangolo 3">
            <a:extLst>
              <a:ext uri="{FF2B5EF4-FFF2-40B4-BE49-F238E27FC236}">
                <a16:creationId xmlns:a16="http://schemas.microsoft.com/office/drawing/2014/main" xmlns="" id="{48C2334F-D1D1-463F-89C9-3F50BD6B69E6}"/>
              </a:ext>
            </a:extLst>
          </p:cNvPr>
          <p:cNvSpPr/>
          <p:nvPr/>
        </p:nvSpPr>
        <p:spPr>
          <a:xfrm>
            <a:off x="1143000" y="625642"/>
            <a:ext cx="9926053"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Indebita Compensazione</a:t>
            </a:r>
          </a:p>
        </p:txBody>
      </p:sp>
      <p:sp>
        <p:nvSpPr>
          <p:cNvPr id="5" name="CasellaDiTesto 4">
            <a:extLst>
              <a:ext uri="{FF2B5EF4-FFF2-40B4-BE49-F238E27FC236}">
                <a16:creationId xmlns:a16="http://schemas.microsoft.com/office/drawing/2014/main" xmlns="" id="{8EBE8A61-1AFE-4E40-B52C-B0788BFF6F50}"/>
              </a:ext>
            </a:extLst>
          </p:cNvPr>
          <p:cNvSpPr txBox="1"/>
          <p:nvPr/>
        </p:nvSpPr>
        <p:spPr>
          <a:xfrm>
            <a:off x="1143000" y="1515979"/>
            <a:ext cx="9926053" cy="2585323"/>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Ar.10 quater </a:t>
            </a:r>
            <a:r>
              <a:rPr lang="it-IT" sz="1400" b="0" dirty="0">
                <a:solidFill>
                  <a:schemeClr val="tx1"/>
                </a:solidFill>
                <a:effectLst/>
                <a:latin typeface="Arial" panose="020B0604020202020204" pitchFamily="34" charset="0"/>
              </a:rPr>
              <a:t>D. Lgs 74/2000 </a:t>
            </a:r>
            <a:r>
              <a:rPr lang="it-IT" sz="1400" dirty="0">
                <a:latin typeface="Arial" panose="020B0604020202020204" pitchFamily="34" charset="0"/>
                <a:cs typeface="Arial" panose="020B0604020202020204" pitchFamily="34" charset="0"/>
              </a:rPr>
              <a:t>in vigore dal 22/10/2015 - Modificato dal Decreto legislativo del 24/09/2015 n. 158 Articolo 9</a:t>
            </a:r>
          </a:p>
          <a:p>
            <a:endParaRPr lang="it-IT" dirty="0"/>
          </a:p>
          <a:p>
            <a:r>
              <a:rPr lang="it-IT" dirty="0"/>
              <a:t>1. E' punito con la reclusione da sei mesi a due anni chiunque non versa le somme dovute, </a:t>
            </a:r>
            <a:r>
              <a:rPr lang="it-IT" b="1" dirty="0"/>
              <a:t>utilizzando in compensazione</a:t>
            </a:r>
            <a:r>
              <a:rPr lang="it-IT" dirty="0"/>
              <a:t>, ai sensi dell'articolo 17 del decreto legislativo 9 luglio 1997, n. 241, </a:t>
            </a:r>
            <a:r>
              <a:rPr lang="it-IT" b="1" dirty="0"/>
              <a:t>crediti non spettanti</a:t>
            </a:r>
            <a:r>
              <a:rPr lang="it-IT" dirty="0"/>
              <a:t>, per </a:t>
            </a:r>
            <a:r>
              <a:rPr lang="it-IT" b="1" dirty="0"/>
              <a:t>un importo annuo superiore a cinquantamila euro.</a:t>
            </a:r>
          </a:p>
          <a:p>
            <a:endParaRPr lang="it-IT" dirty="0"/>
          </a:p>
          <a:p>
            <a:r>
              <a:rPr lang="it-IT" dirty="0"/>
              <a:t>2. E' punito con la reclusione da un anno e sei mesi a sei anni chiunque non versa le somme dovute, utilizzando in compensazione, ai sensi dell'articolo 17 del decreto legislativo 9 luglio 1997, n. 241, </a:t>
            </a:r>
            <a:r>
              <a:rPr lang="it-IT" b="1" dirty="0"/>
              <a:t>crediti inesistenti</a:t>
            </a:r>
            <a:r>
              <a:rPr lang="it-IT" dirty="0"/>
              <a:t> per un importo annuo superiore ai cinquantamila euro.</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512" y="625642"/>
            <a:ext cx="602673" cy="601579"/>
          </a:xfrm>
          <a:prstGeom prst="rect">
            <a:avLst/>
          </a:prstGeom>
        </p:spPr>
      </p:pic>
    </p:spTree>
    <p:extLst>
      <p:ext uri="{BB962C8B-B14F-4D97-AF65-F5344CB8AC3E}">
        <p14:creationId xmlns:p14="http://schemas.microsoft.com/office/powerpoint/2010/main" val="3365956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155DF10B-3339-4C4E-9805-C68154036620}"/>
              </a:ext>
            </a:extLst>
          </p:cNvPr>
          <p:cNvSpPr>
            <a:spLocks noGrp="1"/>
          </p:cNvSpPr>
          <p:nvPr>
            <p:ph type="ftr" sz="quarter" idx="11"/>
          </p:nvPr>
        </p:nvSpPr>
        <p:spPr/>
        <p:txBody>
          <a:bodyPr/>
          <a:lstStyle/>
          <a:p>
            <a:r>
              <a:rPr lang="en-US" dirty="0"/>
              <a:t>monica.busso@revisori.it</a:t>
            </a:r>
          </a:p>
        </p:txBody>
      </p:sp>
      <p:sp>
        <p:nvSpPr>
          <p:cNvPr id="3" name="Segnaposto numero diapositiva 2">
            <a:extLst>
              <a:ext uri="{FF2B5EF4-FFF2-40B4-BE49-F238E27FC236}">
                <a16:creationId xmlns:a16="http://schemas.microsoft.com/office/drawing/2014/main" xmlns="" id="{284FC4E4-F4CA-4C50-ACCA-89004EC3D5CF}"/>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4" name="Rettangolo 3">
            <a:extLst>
              <a:ext uri="{FF2B5EF4-FFF2-40B4-BE49-F238E27FC236}">
                <a16:creationId xmlns:a16="http://schemas.microsoft.com/office/drawing/2014/main" xmlns="" id="{E533A884-4F4B-4500-B31D-851E9A1299AF}"/>
              </a:ext>
            </a:extLst>
          </p:cNvPr>
          <p:cNvSpPr/>
          <p:nvPr/>
        </p:nvSpPr>
        <p:spPr>
          <a:xfrm>
            <a:off x="1143000" y="625642"/>
            <a:ext cx="9926053" cy="6015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b="1" dirty="0"/>
              <a:t>I reati tributari – </a:t>
            </a:r>
            <a:r>
              <a:rPr lang="it-IT" sz="3200" dirty="0"/>
              <a:t>Non punibilità </a:t>
            </a:r>
          </a:p>
        </p:txBody>
      </p:sp>
      <p:sp>
        <p:nvSpPr>
          <p:cNvPr id="5" name="CasellaDiTesto 4">
            <a:extLst>
              <a:ext uri="{FF2B5EF4-FFF2-40B4-BE49-F238E27FC236}">
                <a16:creationId xmlns:a16="http://schemas.microsoft.com/office/drawing/2014/main" xmlns="" id="{929DD200-A39F-4CF4-9C87-5116B8DABD7C}"/>
              </a:ext>
            </a:extLst>
          </p:cNvPr>
          <p:cNvSpPr txBox="1"/>
          <p:nvPr/>
        </p:nvSpPr>
        <p:spPr>
          <a:xfrm>
            <a:off x="1295401" y="1702191"/>
            <a:ext cx="9773652" cy="4185761"/>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Art.13 </a:t>
            </a:r>
            <a:r>
              <a:rPr lang="it-IT" sz="1400" b="0" dirty="0">
                <a:solidFill>
                  <a:schemeClr val="tx1"/>
                </a:solidFill>
                <a:effectLst/>
                <a:latin typeface="Arial" panose="020B0604020202020204" pitchFamily="34" charset="0"/>
                <a:cs typeface="Arial" panose="020B0604020202020204" pitchFamily="34" charset="0"/>
              </a:rPr>
              <a:t>D. Lgs 74/2000 </a:t>
            </a:r>
            <a:r>
              <a:rPr lang="it-IT" sz="1400" dirty="0">
                <a:latin typeface="Arial" panose="020B0604020202020204" pitchFamily="34" charset="0"/>
                <a:cs typeface="Arial" panose="020B0604020202020204" pitchFamily="34" charset="0"/>
              </a:rPr>
              <a:t>in vigore dal 25/12/2019 - Modificato da: Decreto-legge del 26/10/2019 n. 124 Articolo 39</a:t>
            </a:r>
          </a:p>
          <a:p>
            <a:endParaRPr lang="it-IT" dirty="0"/>
          </a:p>
          <a:p>
            <a:pPr marL="342900" indent="-342900">
              <a:buAutoNum type="arabicPeriod"/>
            </a:pPr>
            <a:r>
              <a:rPr lang="it-IT" dirty="0"/>
              <a:t>I reati di cui agli articoli 10-bis, 10-ter e </a:t>
            </a:r>
            <a:r>
              <a:rPr lang="it-IT" b="1" dirty="0"/>
              <a:t>10-quater </a:t>
            </a:r>
            <a:r>
              <a:rPr lang="it-IT" dirty="0"/>
              <a:t>(</a:t>
            </a:r>
            <a:r>
              <a:rPr lang="it-IT" b="1" dirty="0"/>
              <a:t>indebita compensazione</a:t>
            </a:r>
            <a:r>
              <a:rPr lang="it-IT" dirty="0"/>
              <a:t>), comma 1, non sono punibili </a:t>
            </a:r>
            <a:r>
              <a:rPr lang="it-IT" b="1" dirty="0"/>
              <a:t>se, prima della dichiarazione di apertura del dibattimento </a:t>
            </a:r>
            <a:r>
              <a:rPr lang="it-IT" dirty="0"/>
              <a:t>di primo grado, i debiti tributari, comprese sanzioni amministrative e interessi, sono stati estinti mediante </a:t>
            </a:r>
            <a:r>
              <a:rPr lang="it-IT" b="1" dirty="0"/>
              <a:t>integrale pagamento </a:t>
            </a:r>
            <a:r>
              <a:rPr lang="it-IT" dirty="0"/>
              <a:t>degli importi dovuti, anche a seguito delle speciali procedure conciliative e di adesione all'accertamento previste dalle norme tributarie, nonché del ravvedimento operoso.</a:t>
            </a:r>
          </a:p>
          <a:p>
            <a:pPr marL="342900" indent="-342900">
              <a:buAutoNum type="arabicPeriod"/>
            </a:pPr>
            <a:r>
              <a:rPr lang="it-IT" dirty="0"/>
              <a:t>I reati di cui agli </a:t>
            </a:r>
            <a:r>
              <a:rPr lang="it-IT" b="1" dirty="0"/>
              <a:t>articoli 2 (dichiarazione fraudolenta), 3 (dichiarazione fraudolenta), 4 (dichiarazione infedele) e 5 (dichiarazione omessa) </a:t>
            </a:r>
            <a:r>
              <a:rPr lang="it-IT" dirty="0"/>
              <a:t>non sono punibili se i </a:t>
            </a:r>
            <a:r>
              <a:rPr lang="it-IT" b="1" dirty="0"/>
              <a:t>debiti tributari</a:t>
            </a:r>
            <a:r>
              <a:rPr lang="it-IT" dirty="0"/>
              <a:t>, comprese sanzioni e interessi, sono stati estinti mediante </a:t>
            </a:r>
            <a:r>
              <a:rPr lang="it-IT" b="1" dirty="0"/>
              <a:t>integrale pagamento </a:t>
            </a:r>
            <a:r>
              <a:rPr lang="it-IT" dirty="0"/>
              <a:t>degli importi dovuti, a seguito del </a:t>
            </a:r>
            <a:r>
              <a:rPr lang="it-IT" b="1" dirty="0"/>
              <a:t>ravvedimento operoso o della presentazione della dichiarazione omessa entro il termine di presentazione della dichiarazione relativa al periodo d'imposta successivo</a:t>
            </a:r>
            <a:r>
              <a:rPr lang="it-IT" dirty="0"/>
              <a:t>, sempreché il ravvedimento o la presentazione siano intervenuti prima che l'autore del reato abbia avuto formale conoscenza di accessi, ispezioni, verifiche o dell'inizio di qualunque attività di accertamento amministrativo o di procedimenti penali.</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2512" y="625642"/>
            <a:ext cx="602673" cy="601579"/>
          </a:xfrm>
          <a:prstGeom prst="rect">
            <a:avLst/>
          </a:prstGeom>
        </p:spPr>
      </p:pic>
    </p:spTree>
    <p:extLst>
      <p:ext uri="{BB962C8B-B14F-4D97-AF65-F5344CB8AC3E}">
        <p14:creationId xmlns:p14="http://schemas.microsoft.com/office/powerpoint/2010/main" val="384912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92426CF-0A9D-49B3-B683-7E8A0B8EE844}"/>
              </a:ext>
            </a:extLst>
          </p:cNvPr>
          <p:cNvSpPr>
            <a:spLocks noGrp="1"/>
          </p:cNvSpPr>
          <p:nvPr>
            <p:ph type="title"/>
          </p:nvPr>
        </p:nvSpPr>
        <p:spPr/>
        <p:txBody>
          <a:bodyPr>
            <a:normAutofit/>
          </a:bodyPr>
          <a:lstStyle/>
          <a:p>
            <a:r>
              <a:rPr lang="it-IT" b="1" dirty="0"/>
              <a:t>Delitti tentati</a:t>
            </a:r>
            <a:endParaRPr lang="it-IT" dirty="0"/>
          </a:p>
        </p:txBody>
      </p:sp>
      <p:sp>
        <p:nvSpPr>
          <p:cNvPr id="3" name="Segnaposto piè di pagina 2">
            <a:extLst>
              <a:ext uri="{FF2B5EF4-FFF2-40B4-BE49-F238E27FC236}">
                <a16:creationId xmlns:a16="http://schemas.microsoft.com/office/drawing/2014/main" xmlns="" id="{FA836A0C-D0D2-4D1F-A795-CF2717B7C00F}"/>
              </a:ext>
            </a:extLst>
          </p:cNvPr>
          <p:cNvSpPr>
            <a:spLocks noGrp="1"/>
          </p:cNvSpPr>
          <p:nvPr>
            <p:ph type="ftr" sz="quarter" idx="11"/>
          </p:nvPr>
        </p:nvSpPr>
        <p:spPr/>
        <p:txBody>
          <a:bodyPr/>
          <a:lstStyle/>
          <a:p>
            <a:r>
              <a:rPr lang="en-US" dirty="0"/>
              <a:t>monica.busso@revisori.it</a:t>
            </a:r>
          </a:p>
        </p:txBody>
      </p:sp>
      <p:sp>
        <p:nvSpPr>
          <p:cNvPr id="4" name="Segnaposto numero diapositiva 3">
            <a:extLst>
              <a:ext uri="{FF2B5EF4-FFF2-40B4-BE49-F238E27FC236}">
                <a16:creationId xmlns:a16="http://schemas.microsoft.com/office/drawing/2014/main" xmlns="" id="{832A691F-D48B-425F-84B8-555F928B2C9B}"/>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CasellaDiTesto 4">
            <a:extLst>
              <a:ext uri="{FF2B5EF4-FFF2-40B4-BE49-F238E27FC236}">
                <a16:creationId xmlns:a16="http://schemas.microsoft.com/office/drawing/2014/main" xmlns="" id="{39FCABCA-15DB-4144-933A-13DC8BD8D545}"/>
              </a:ext>
            </a:extLst>
          </p:cNvPr>
          <p:cNvSpPr txBox="1"/>
          <p:nvPr/>
        </p:nvSpPr>
        <p:spPr>
          <a:xfrm>
            <a:off x="1295401" y="2448343"/>
            <a:ext cx="9601196" cy="4247317"/>
          </a:xfrm>
          <a:prstGeom prst="rect">
            <a:avLst/>
          </a:prstGeom>
          <a:noFill/>
        </p:spPr>
        <p:txBody>
          <a:bodyPr wrap="square" rtlCol="0">
            <a:spAutoFit/>
          </a:bodyPr>
          <a:lstStyle/>
          <a:p>
            <a:r>
              <a:rPr lang="it-IT" b="1" dirty="0"/>
              <a:t>Art 26 d.lgs. 231/2001</a:t>
            </a:r>
          </a:p>
          <a:p>
            <a:r>
              <a:rPr lang="it-IT" dirty="0"/>
              <a:t>1. Le  sanzioni  pecuniarie  e  interdittive  sono  ridotte da un terzo alla  metà in  relazione  alla  commissione, nelle forme del tentativo, dei delitti indicati nel presente capo del decreto.</a:t>
            </a:r>
          </a:p>
          <a:p>
            <a:r>
              <a:rPr lang="it-IT" dirty="0"/>
              <a:t>2. L'ente  non  risponde  quando  volontariamente  impedisce  il  compimento dell'azione o la realizzazione dell'evento.</a:t>
            </a:r>
          </a:p>
          <a:p>
            <a:endParaRPr lang="it-IT" dirty="0"/>
          </a:p>
          <a:p>
            <a:r>
              <a:rPr lang="it-IT" b="1" dirty="0"/>
              <a:t>Art 2 d.lgs. 74/2000</a:t>
            </a:r>
          </a:p>
          <a:p>
            <a:r>
              <a:rPr lang="it-IT" dirty="0"/>
              <a:t>1. I delitti previsti dagli articoli 2, 3 e 4 non sono comunque punibili a titolo di tentativo.</a:t>
            </a:r>
          </a:p>
          <a:p>
            <a:r>
              <a:rPr lang="it-IT" dirty="0"/>
              <a:t>1-bis. Salvo che il fatto integri il reato previsto dall'articolo 8, la disposizione di cui al comma 1 non si applica quando gli atti diretti a commettere i delitti di cui agli articoli 2, 3 e 4 sono compiuti anche nel territorio di altro Stato membro dell'Unione europea, al fine di evadere l'imposta sul valore aggiunto per un valore complessivo non inferiore a dieci milioni di euro.</a:t>
            </a:r>
          </a:p>
          <a:p>
            <a:endParaRPr lang="it-IT" dirty="0"/>
          </a:p>
          <a:p>
            <a:endParaRPr lang="it-IT" dirty="0"/>
          </a:p>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129563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F7EC69C-52E8-4BF3-B5A8-00807EA160A6}"/>
              </a:ext>
            </a:extLst>
          </p:cNvPr>
          <p:cNvSpPr>
            <a:spLocks noGrp="1"/>
          </p:cNvSpPr>
          <p:nvPr>
            <p:ph type="title"/>
          </p:nvPr>
        </p:nvSpPr>
        <p:spPr/>
        <p:txBody>
          <a:bodyPr>
            <a:normAutofit fontScale="90000"/>
          </a:bodyPr>
          <a:lstStyle/>
          <a:p>
            <a:r>
              <a:rPr lang="it-IT" b="1" dirty="0"/>
              <a:t>D. Lgs. 231/2001</a:t>
            </a:r>
            <a:r>
              <a:rPr lang="it-IT" dirty="0"/>
              <a:t/>
            </a:r>
            <a:br>
              <a:rPr lang="it-IT" dirty="0"/>
            </a:br>
            <a:r>
              <a:rPr lang="it-IT" dirty="0"/>
              <a:t>Esimenti dalla responsabilità</a:t>
            </a:r>
          </a:p>
        </p:txBody>
      </p:sp>
      <p:sp>
        <p:nvSpPr>
          <p:cNvPr id="3" name="Segnaposto piè di pagina 2">
            <a:extLst>
              <a:ext uri="{FF2B5EF4-FFF2-40B4-BE49-F238E27FC236}">
                <a16:creationId xmlns:a16="http://schemas.microsoft.com/office/drawing/2014/main" xmlns="" id="{EC33DE73-8AA0-4A2E-A9A4-DB75BD6CA364}"/>
              </a:ext>
            </a:extLst>
          </p:cNvPr>
          <p:cNvSpPr>
            <a:spLocks noGrp="1"/>
          </p:cNvSpPr>
          <p:nvPr>
            <p:ph type="ftr" sz="quarter" idx="11"/>
          </p:nvPr>
        </p:nvSpPr>
        <p:spPr/>
        <p:txBody>
          <a:bodyPr/>
          <a:lstStyle/>
          <a:p>
            <a:r>
              <a:rPr lang="en-US" dirty="0"/>
              <a:t>monica.busso@revisori.it</a:t>
            </a:r>
          </a:p>
        </p:txBody>
      </p:sp>
      <p:sp>
        <p:nvSpPr>
          <p:cNvPr id="4" name="Segnaposto numero diapositiva 3">
            <a:extLst>
              <a:ext uri="{FF2B5EF4-FFF2-40B4-BE49-F238E27FC236}">
                <a16:creationId xmlns:a16="http://schemas.microsoft.com/office/drawing/2014/main" xmlns="" id="{C2D17C42-38F1-4E81-8AB5-ED2319F073DC}"/>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Onda 4">
            <a:extLst>
              <a:ext uri="{FF2B5EF4-FFF2-40B4-BE49-F238E27FC236}">
                <a16:creationId xmlns:a16="http://schemas.microsoft.com/office/drawing/2014/main" xmlns="" id="{674D4F16-45E3-4385-963F-C18F2CD78074}"/>
              </a:ext>
            </a:extLst>
          </p:cNvPr>
          <p:cNvSpPr/>
          <p:nvPr/>
        </p:nvSpPr>
        <p:spPr>
          <a:xfrm>
            <a:off x="1295401" y="2677026"/>
            <a:ext cx="2843462" cy="1594185"/>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chemeClr val="accent3">
                    <a:lumMod val="50000"/>
                  </a:schemeClr>
                </a:solidFill>
              </a:rPr>
              <a:t>Adozione effettiva MOGC</a:t>
            </a:r>
          </a:p>
        </p:txBody>
      </p:sp>
      <p:sp>
        <p:nvSpPr>
          <p:cNvPr id="6" name="Onda 5">
            <a:extLst>
              <a:ext uri="{FF2B5EF4-FFF2-40B4-BE49-F238E27FC236}">
                <a16:creationId xmlns:a16="http://schemas.microsoft.com/office/drawing/2014/main" xmlns="" id="{15DB0E07-56F1-4A0B-8832-A841E0D6DB6D}"/>
              </a:ext>
            </a:extLst>
          </p:cNvPr>
          <p:cNvSpPr/>
          <p:nvPr/>
        </p:nvSpPr>
        <p:spPr>
          <a:xfrm>
            <a:off x="4487595" y="3429000"/>
            <a:ext cx="3157836" cy="1733883"/>
          </a:xfrm>
          <a:prstGeom prst="wave">
            <a:avLst>
              <a:gd name="adj1" fmla="val 125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Nomina OdV che</a:t>
            </a:r>
          </a:p>
          <a:p>
            <a:pPr algn="ctr"/>
            <a:r>
              <a:rPr lang="it-IT" dirty="0"/>
              <a:t>vigila</a:t>
            </a:r>
          </a:p>
          <a:p>
            <a:pPr algn="ctr"/>
            <a:r>
              <a:rPr lang="it-IT" dirty="0"/>
              <a:t>aggiorna il MOGC</a:t>
            </a:r>
          </a:p>
        </p:txBody>
      </p:sp>
      <p:sp>
        <p:nvSpPr>
          <p:cNvPr id="7" name="Onda 6">
            <a:extLst>
              <a:ext uri="{FF2B5EF4-FFF2-40B4-BE49-F238E27FC236}">
                <a16:creationId xmlns:a16="http://schemas.microsoft.com/office/drawing/2014/main" xmlns="" id="{240BFE23-DE7B-42DB-892A-C92ABEB4BEA6}"/>
              </a:ext>
            </a:extLst>
          </p:cNvPr>
          <p:cNvSpPr/>
          <p:nvPr/>
        </p:nvSpPr>
        <p:spPr>
          <a:xfrm>
            <a:off x="7916779" y="4368799"/>
            <a:ext cx="2708470" cy="1600201"/>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dirty="0"/>
              <a:t>Elusione fraudolenta del MOCG e della vigilanza</a:t>
            </a: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2205025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FE0CFE-F6FB-4D0A-B4AF-503547B34C2B}"/>
              </a:ext>
            </a:extLst>
          </p:cNvPr>
          <p:cNvSpPr>
            <a:spLocks noGrp="1"/>
          </p:cNvSpPr>
          <p:nvPr>
            <p:ph type="title"/>
          </p:nvPr>
        </p:nvSpPr>
        <p:spPr/>
        <p:txBody>
          <a:bodyPr/>
          <a:lstStyle/>
          <a:p>
            <a:r>
              <a:rPr lang="it-IT" dirty="0"/>
              <a:t>Suggerimenti</a:t>
            </a:r>
          </a:p>
        </p:txBody>
      </p:sp>
      <p:sp>
        <p:nvSpPr>
          <p:cNvPr id="3" name="Segnaposto piè di pagina 2">
            <a:extLst>
              <a:ext uri="{FF2B5EF4-FFF2-40B4-BE49-F238E27FC236}">
                <a16:creationId xmlns:a16="http://schemas.microsoft.com/office/drawing/2014/main" xmlns="" id="{8B605C3F-4C57-4358-B608-E65BED429A83}"/>
              </a:ext>
            </a:extLst>
          </p:cNvPr>
          <p:cNvSpPr>
            <a:spLocks noGrp="1"/>
          </p:cNvSpPr>
          <p:nvPr>
            <p:ph type="ftr" sz="quarter" idx="11"/>
          </p:nvPr>
        </p:nvSpPr>
        <p:spPr/>
        <p:txBody>
          <a:bodyPr/>
          <a:lstStyle/>
          <a:p>
            <a:r>
              <a:rPr lang="en-US" dirty="0"/>
              <a:t>monica.busso@revisori.it</a:t>
            </a:r>
          </a:p>
        </p:txBody>
      </p:sp>
      <p:sp>
        <p:nvSpPr>
          <p:cNvPr id="4" name="Segnaposto numero diapositiva 3">
            <a:extLst>
              <a:ext uri="{FF2B5EF4-FFF2-40B4-BE49-F238E27FC236}">
                <a16:creationId xmlns:a16="http://schemas.microsoft.com/office/drawing/2014/main" xmlns="" id="{68FDA9BB-D1F7-48FE-907C-52214F3E6AFE}"/>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CasellaDiTesto 4">
            <a:extLst>
              <a:ext uri="{FF2B5EF4-FFF2-40B4-BE49-F238E27FC236}">
                <a16:creationId xmlns:a16="http://schemas.microsoft.com/office/drawing/2014/main" xmlns="" id="{6005C403-CAAF-4292-A8F9-856ACB503C59}"/>
              </a:ext>
            </a:extLst>
          </p:cNvPr>
          <p:cNvSpPr txBox="1"/>
          <p:nvPr/>
        </p:nvSpPr>
        <p:spPr>
          <a:xfrm>
            <a:off x="1727259" y="3285229"/>
            <a:ext cx="8626642" cy="1477328"/>
          </a:xfrm>
          <a:prstGeom prst="rect">
            <a:avLst/>
          </a:prstGeom>
          <a:noFill/>
        </p:spPr>
        <p:txBody>
          <a:bodyPr wrap="square" rtlCol="0">
            <a:spAutoFit/>
          </a:bodyPr>
          <a:lstStyle/>
          <a:p>
            <a:endParaRPr lang="it-IT" dirty="0">
              <a:hlinkClick r:id="rId2">
                <a:extLst>
                  <a:ext uri="{A12FA001-AC4F-418D-AE19-62706E023703}">
                    <ahyp:hlinkClr xmlns:ahyp="http://schemas.microsoft.com/office/drawing/2018/hyperlinkcolor" xmlns="" val="tx"/>
                  </a:ext>
                </a:extLst>
              </a:hlinkClick>
            </a:endParaRPr>
          </a:p>
          <a:p>
            <a:endParaRPr lang="it-IT" dirty="0">
              <a:hlinkClick r:id="rId2">
                <a:extLst>
                  <a:ext uri="{A12FA001-AC4F-418D-AE19-62706E023703}">
                    <ahyp:hlinkClr xmlns:ahyp="http://schemas.microsoft.com/office/drawing/2018/hyperlinkcolor" xmlns="" val="tx"/>
                  </a:ext>
                </a:extLst>
              </a:hlinkClick>
            </a:endParaRPr>
          </a:p>
          <a:p>
            <a:r>
              <a:rPr lang="it-IT" dirty="0">
                <a:hlinkClick r:id="rId2">
                  <a:extLst>
                    <a:ext uri="{A12FA001-AC4F-418D-AE19-62706E023703}">
                      <ahyp:hlinkClr xmlns:ahyp="http://schemas.microsoft.com/office/drawing/2018/hyperlinkcolor" xmlns="" val="tx"/>
                    </a:ext>
                  </a:extLst>
                </a:hlinkClick>
              </a:rPr>
              <a:t>https://def.finanze.it/DocTribFrontend/callRicAvanzataNormativa.do</a:t>
            </a:r>
            <a:endParaRPr lang="it-IT" dirty="0"/>
          </a:p>
          <a:p>
            <a:endParaRPr lang="it-IT" dirty="0"/>
          </a:p>
          <a:p>
            <a:endParaRPr lang="it-IT" dirty="0"/>
          </a:p>
        </p:txBody>
      </p:sp>
      <p:pic>
        <p:nvPicPr>
          <p:cNvPr id="6" name="Immagine 5">
            <a:extLst>
              <a:ext uri="{FF2B5EF4-FFF2-40B4-BE49-F238E27FC236}">
                <a16:creationId xmlns:a16="http://schemas.microsoft.com/office/drawing/2014/main" xmlns="" id="{41A93281-8F20-4E0F-BFD1-AD0F6D4A81EA}"/>
              </a:ext>
            </a:extLst>
          </p:cNvPr>
          <p:cNvPicPr>
            <a:picLocks noChangeAspect="1"/>
          </p:cNvPicPr>
          <p:nvPr/>
        </p:nvPicPr>
        <p:blipFill>
          <a:blip r:embed="rId3"/>
          <a:stretch>
            <a:fillRect/>
          </a:stretch>
        </p:blipFill>
        <p:spPr>
          <a:xfrm>
            <a:off x="1295401" y="2513298"/>
            <a:ext cx="7135221" cy="1028844"/>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3644" y="4704150"/>
            <a:ext cx="1173872" cy="1171741"/>
          </a:xfrm>
          <a:prstGeom prst="rect">
            <a:avLst/>
          </a:prstGeom>
        </p:spPr>
      </p:pic>
    </p:spTree>
    <p:extLst>
      <p:ext uri="{BB962C8B-B14F-4D97-AF65-F5344CB8AC3E}">
        <p14:creationId xmlns:p14="http://schemas.microsoft.com/office/powerpoint/2010/main" val="361364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6534122-DAB9-4BD0-8FBC-66301F47AEB8}"/>
              </a:ext>
            </a:extLst>
          </p:cNvPr>
          <p:cNvSpPr>
            <a:spLocks noGrp="1"/>
          </p:cNvSpPr>
          <p:nvPr>
            <p:ph type="title"/>
          </p:nvPr>
        </p:nvSpPr>
        <p:spPr/>
        <p:txBody>
          <a:bodyPr>
            <a:normAutofit fontScale="90000"/>
          </a:bodyPr>
          <a:lstStyle/>
          <a:p>
            <a:r>
              <a:rPr lang="it-IT" b="1" dirty="0"/>
              <a:t>D. Lgs. 231/2001</a:t>
            </a:r>
            <a:r>
              <a:rPr lang="it-IT" dirty="0"/>
              <a:t/>
            </a:r>
            <a:br>
              <a:rPr lang="it-IT" dirty="0"/>
            </a:br>
            <a:r>
              <a:rPr lang="it-IT" dirty="0"/>
              <a:t>Reati tributari che sono reati presupposto</a:t>
            </a:r>
          </a:p>
        </p:txBody>
      </p:sp>
      <p:sp>
        <p:nvSpPr>
          <p:cNvPr id="3" name="Segnaposto piè di pagina 2">
            <a:extLst>
              <a:ext uri="{FF2B5EF4-FFF2-40B4-BE49-F238E27FC236}">
                <a16:creationId xmlns:a16="http://schemas.microsoft.com/office/drawing/2014/main" xmlns="" id="{9C794244-D2F1-45A4-BC0F-98462D78EFD3}"/>
              </a:ext>
            </a:extLst>
          </p:cNvPr>
          <p:cNvSpPr>
            <a:spLocks noGrp="1"/>
          </p:cNvSpPr>
          <p:nvPr>
            <p:ph type="ftr" sz="quarter" idx="11"/>
          </p:nvPr>
        </p:nvSpPr>
        <p:spPr/>
        <p:txBody>
          <a:bodyPr/>
          <a:lstStyle/>
          <a:p>
            <a:r>
              <a:rPr lang="en-US" dirty="0"/>
              <a:t>monica.busso@revisori.it</a:t>
            </a:r>
          </a:p>
        </p:txBody>
      </p:sp>
      <p:sp>
        <p:nvSpPr>
          <p:cNvPr id="4" name="Segnaposto numero diapositiva 3">
            <a:extLst>
              <a:ext uri="{FF2B5EF4-FFF2-40B4-BE49-F238E27FC236}">
                <a16:creationId xmlns:a16="http://schemas.microsoft.com/office/drawing/2014/main" xmlns="" id="{461C6D2B-9F1B-4406-A631-8214EAEB8424}"/>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CasellaDiTesto 5">
            <a:extLst>
              <a:ext uri="{FF2B5EF4-FFF2-40B4-BE49-F238E27FC236}">
                <a16:creationId xmlns:a16="http://schemas.microsoft.com/office/drawing/2014/main" xmlns="" id="{BC97F1B1-FA7C-491E-AACE-C953842ED976}"/>
              </a:ext>
            </a:extLst>
          </p:cNvPr>
          <p:cNvSpPr txBox="1"/>
          <p:nvPr/>
        </p:nvSpPr>
        <p:spPr>
          <a:xfrm>
            <a:off x="1435266" y="2384877"/>
            <a:ext cx="9321467" cy="3653372"/>
          </a:xfrm>
          <a:prstGeom prst="rect">
            <a:avLst/>
          </a:prstGeom>
          <a:noFill/>
        </p:spPr>
        <p:txBody>
          <a:bodyPr wrap="square">
            <a:spAutoFit/>
          </a:bodyPr>
          <a:lstStyle/>
          <a:p>
            <a:pPr>
              <a:lnSpc>
                <a:spcPct val="150000"/>
              </a:lnSpc>
            </a:pPr>
            <a:r>
              <a:rPr lang="it-IT" sz="1100" b="1" dirty="0">
                <a:effectLst/>
                <a:latin typeface="Arial" panose="020B0604020202020204" pitchFamily="34" charset="0"/>
                <a:ea typeface="Arial" panose="020B0604020202020204" pitchFamily="34" charset="0"/>
              </a:rPr>
              <a:t>Il decreto legislativo 10 marzo 2000 n.74 reca la disciplina dei c.d. reati tributari) a norma dell'Art. 9 della legge 25 giugno 1999, n. 205.</a:t>
            </a:r>
          </a:p>
          <a:p>
            <a:pPr>
              <a:lnSpc>
                <a:spcPct val="150000"/>
              </a:lnSpc>
            </a:pPr>
            <a:endParaRPr lang="it-IT" sz="1100" b="1" dirty="0">
              <a:effectLst/>
              <a:latin typeface="Arial" panose="020B0604020202020204" pitchFamily="34" charset="0"/>
              <a:ea typeface="Arial" panose="020B0604020202020204" pitchFamily="34" charset="0"/>
            </a:endParaRPr>
          </a:p>
          <a:p>
            <a:pPr>
              <a:lnSpc>
                <a:spcPct val="150000"/>
              </a:lnSpc>
            </a:pPr>
            <a:r>
              <a:rPr lang="it-IT" sz="1400" b="1" dirty="0">
                <a:latin typeface="Arial" panose="020B0604020202020204" pitchFamily="34" charset="0"/>
                <a:ea typeface="Arial" panose="020B0604020202020204" pitchFamily="34" charset="0"/>
              </a:rPr>
              <a:t>PRIMA FASE (in vigore dal 25/12/2019)</a:t>
            </a:r>
          </a:p>
          <a:p>
            <a:pPr>
              <a:lnSpc>
                <a:spcPct val="150000"/>
              </a:lnSpc>
            </a:pPr>
            <a:r>
              <a:rPr lang="it-IT" sz="1100" dirty="0">
                <a:effectLst/>
                <a:latin typeface="Arial" panose="020B0604020202020204" pitchFamily="34" charset="0"/>
                <a:ea typeface="Arial" panose="020B0604020202020204" pitchFamily="34" charset="0"/>
              </a:rPr>
              <a:t>Art. 39 del D.L. n.124 del 26 ottobre 2019 coordinato con la Legge di conversione n.157 del </a:t>
            </a:r>
            <a:r>
              <a:rPr lang="it-IT" sz="1100" b="1" dirty="0">
                <a:effectLst/>
                <a:latin typeface="Arial" panose="020B0604020202020204" pitchFamily="34" charset="0"/>
                <a:ea typeface="Arial" panose="020B0604020202020204" pitchFamily="34" charset="0"/>
              </a:rPr>
              <a:t>19 dicembre 2019 </a:t>
            </a:r>
            <a:r>
              <a:rPr lang="it-IT" sz="1100" dirty="0">
                <a:effectLst/>
                <a:latin typeface="Arial" panose="020B0604020202020204" pitchFamily="34" charset="0"/>
                <a:ea typeface="Arial" panose="020B0604020202020204" pitchFamily="34" charset="0"/>
              </a:rPr>
              <a:t>ha introdotto Art.25-quinquiesdecies nel D. Lgs 231/2001 con i seguenti reati tributari:</a:t>
            </a:r>
          </a:p>
          <a:p>
            <a:pPr marL="180340" indent="-180340">
              <a:lnSpc>
                <a:spcPct val="150000"/>
              </a:lnSpc>
            </a:pPr>
            <a:r>
              <a:rPr lang="it-IT" sz="1100" dirty="0">
                <a:effectLst/>
                <a:latin typeface="Arial" panose="020B0604020202020204" pitchFamily="34" charset="0"/>
                <a:ea typeface="Arial" panose="020B0604020202020204" pitchFamily="34" charset="0"/>
              </a:rPr>
              <a:t>•	</a:t>
            </a:r>
            <a:r>
              <a:rPr lang="it-IT" sz="1400" dirty="0">
                <a:solidFill>
                  <a:srgbClr val="4027F9"/>
                </a:solidFill>
                <a:effectLst/>
                <a:latin typeface="Arial" panose="020B0604020202020204" pitchFamily="34" charset="0"/>
                <a:ea typeface="Arial" panose="020B0604020202020204" pitchFamily="34" charset="0"/>
              </a:rPr>
              <a:t>Dichiarazione fraudolenta mediante uso di fatture o altri documenti per operazioni inesistenti </a:t>
            </a:r>
            <a:r>
              <a:rPr lang="it-IT" sz="1400" dirty="0">
                <a:effectLst/>
                <a:latin typeface="Arial" panose="020B0604020202020204" pitchFamily="34" charset="0"/>
                <a:ea typeface="Arial" panose="020B0604020202020204" pitchFamily="34" charset="0"/>
              </a:rPr>
              <a:t>-Art. 2 D.Lgs.n.74/2000</a:t>
            </a:r>
          </a:p>
          <a:p>
            <a:pPr marL="180340" indent="-180340">
              <a:lnSpc>
                <a:spcPct val="150000"/>
              </a:lnSpc>
            </a:pPr>
            <a:r>
              <a:rPr lang="it-IT" sz="1400" dirty="0">
                <a:effectLst/>
                <a:latin typeface="Arial" panose="020B0604020202020204" pitchFamily="34" charset="0"/>
                <a:ea typeface="Arial" panose="020B0604020202020204" pitchFamily="34" charset="0"/>
              </a:rPr>
              <a:t>•	</a:t>
            </a:r>
            <a:r>
              <a:rPr lang="it-IT" sz="1400" dirty="0">
                <a:solidFill>
                  <a:srgbClr val="4027F9"/>
                </a:solidFill>
                <a:effectLst/>
                <a:latin typeface="Arial" panose="020B0604020202020204" pitchFamily="34" charset="0"/>
                <a:ea typeface="Arial" panose="020B0604020202020204" pitchFamily="34" charset="0"/>
              </a:rPr>
              <a:t>Dichiarazione fraudolenta mediante altri artifici </a:t>
            </a:r>
            <a:r>
              <a:rPr lang="it-IT" sz="1400" dirty="0">
                <a:effectLst/>
                <a:latin typeface="Arial" panose="020B0604020202020204" pitchFamily="34" charset="0"/>
                <a:ea typeface="Arial" panose="020B0604020202020204" pitchFamily="34" charset="0"/>
              </a:rPr>
              <a:t>- Art. 3 D.Lgs.n.74/2000</a:t>
            </a:r>
          </a:p>
          <a:p>
            <a:pPr marL="180340" indent="-180340">
              <a:lnSpc>
                <a:spcPct val="150000"/>
              </a:lnSpc>
            </a:pPr>
            <a:r>
              <a:rPr lang="it-IT" sz="1400" dirty="0">
                <a:effectLst/>
                <a:latin typeface="Arial" panose="020B0604020202020204" pitchFamily="34" charset="0"/>
                <a:ea typeface="Arial" panose="020B0604020202020204" pitchFamily="34" charset="0"/>
              </a:rPr>
              <a:t>•	</a:t>
            </a:r>
            <a:r>
              <a:rPr lang="it-IT" sz="1400" dirty="0">
                <a:solidFill>
                  <a:srgbClr val="C00000"/>
                </a:solidFill>
                <a:effectLst/>
                <a:latin typeface="Arial" panose="020B0604020202020204" pitchFamily="34" charset="0"/>
                <a:ea typeface="Arial" panose="020B0604020202020204" pitchFamily="34" charset="0"/>
              </a:rPr>
              <a:t>Emissione di fatture o altri documenti per operazioni inesistenti per consentire a terzi l’evasione </a:t>
            </a:r>
            <a:r>
              <a:rPr lang="it-IT" sz="1400" dirty="0">
                <a:effectLst/>
                <a:latin typeface="Arial" panose="020B0604020202020204" pitchFamily="34" charset="0"/>
                <a:ea typeface="Arial" panose="020B0604020202020204" pitchFamily="34" charset="0"/>
              </a:rPr>
              <a:t>- Art. 8 D.Lgs.n.74/2000</a:t>
            </a:r>
          </a:p>
          <a:p>
            <a:pPr marL="180340" indent="-180340">
              <a:lnSpc>
                <a:spcPct val="150000"/>
              </a:lnSpc>
            </a:pPr>
            <a:r>
              <a:rPr lang="it-IT" sz="1400" dirty="0">
                <a:effectLst/>
                <a:latin typeface="Arial" panose="020B0604020202020204" pitchFamily="34" charset="0"/>
                <a:ea typeface="Arial" panose="020B0604020202020204" pitchFamily="34" charset="0"/>
              </a:rPr>
              <a:t>•	</a:t>
            </a:r>
            <a:r>
              <a:rPr lang="it-IT" sz="1400" dirty="0">
                <a:solidFill>
                  <a:srgbClr val="C00000"/>
                </a:solidFill>
                <a:effectLst/>
                <a:latin typeface="Arial" panose="020B0604020202020204" pitchFamily="34" charset="0"/>
                <a:ea typeface="Arial" panose="020B0604020202020204" pitchFamily="34" charset="0"/>
              </a:rPr>
              <a:t>Occultamento o distruzione di documenti contabili </a:t>
            </a:r>
            <a:r>
              <a:rPr lang="it-IT" sz="1400" dirty="0">
                <a:effectLst/>
                <a:latin typeface="Arial" panose="020B0604020202020204" pitchFamily="34" charset="0"/>
                <a:ea typeface="Arial" panose="020B0604020202020204" pitchFamily="34" charset="0"/>
              </a:rPr>
              <a:t>- Art. 10 D.Lgs.n.74/2000</a:t>
            </a:r>
          </a:p>
          <a:p>
            <a:pPr marL="180340" indent="-180340">
              <a:lnSpc>
                <a:spcPct val="150000"/>
              </a:lnSpc>
            </a:pPr>
            <a:r>
              <a:rPr lang="it-IT" sz="1400" dirty="0">
                <a:effectLst/>
                <a:latin typeface="Arial" panose="020B0604020202020204" pitchFamily="34" charset="0"/>
                <a:ea typeface="Arial" panose="020B0604020202020204" pitchFamily="34" charset="0"/>
              </a:rPr>
              <a:t>•	</a:t>
            </a:r>
            <a:r>
              <a:rPr lang="it-IT" sz="1400" dirty="0">
                <a:solidFill>
                  <a:srgbClr val="00B050"/>
                </a:solidFill>
                <a:effectLst/>
                <a:latin typeface="Arial" panose="020B0604020202020204" pitchFamily="34" charset="0"/>
                <a:ea typeface="Arial" panose="020B0604020202020204" pitchFamily="34" charset="0"/>
              </a:rPr>
              <a:t>Sottrazione fraudolenta al pagamento di imposte </a:t>
            </a:r>
            <a:r>
              <a:rPr lang="it-IT" sz="1400" dirty="0">
                <a:effectLst/>
                <a:latin typeface="Arial" panose="020B0604020202020204" pitchFamily="34" charset="0"/>
                <a:ea typeface="Arial" panose="020B0604020202020204" pitchFamily="34" charset="0"/>
              </a:rPr>
              <a:t>-Art.11 D.Lgs.n.74/2000             </a:t>
            </a:r>
            <a:r>
              <a:rPr lang="it-IT" sz="1100" dirty="0">
                <a:effectLst/>
                <a:latin typeface="Arial" panose="020B0604020202020204" pitchFamily="34" charset="0"/>
                <a:ea typeface="Arial" panose="020B0604020202020204" pitchFamily="34" charset="0"/>
              </a:rPr>
              <a:t>                                                                                                            </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391566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1704B42-18D4-4A94-AD01-C55D693AF264}"/>
              </a:ext>
            </a:extLst>
          </p:cNvPr>
          <p:cNvSpPr>
            <a:spLocks noGrp="1"/>
          </p:cNvSpPr>
          <p:nvPr>
            <p:ph type="title"/>
          </p:nvPr>
        </p:nvSpPr>
        <p:spPr/>
        <p:txBody>
          <a:bodyPr>
            <a:normAutofit fontScale="90000"/>
          </a:bodyPr>
          <a:lstStyle/>
          <a:p>
            <a:r>
              <a:rPr lang="it-IT" b="1" dirty="0"/>
              <a:t>D. Lgs. 231/2001</a:t>
            </a:r>
            <a:r>
              <a:rPr lang="it-IT" dirty="0"/>
              <a:t/>
            </a:r>
            <a:br>
              <a:rPr lang="it-IT" dirty="0"/>
            </a:br>
            <a:r>
              <a:rPr lang="it-IT" dirty="0"/>
              <a:t>Reati tributari che sono reati presupposto</a:t>
            </a:r>
            <a:endParaRPr lang="it-IT" b="1" dirty="0"/>
          </a:p>
        </p:txBody>
      </p:sp>
      <p:sp>
        <p:nvSpPr>
          <p:cNvPr id="3" name="Segnaposto piè di pagina 2">
            <a:extLst>
              <a:ext uri="{FF2B5EF4-FFF2-40B4-BE49-F238E27FC236}">
                <a16:creationId xmlns:a16="http://schemas.microsoft.com/office/drawing/2014/main" xmlns="" id="{8C99FDF9-198C-4682-87DF-7C650424C8AC}"/>
              </a:ext>
            </a:extLst>
          </p:cNvPr>
          <p:cNvSpPr>
            <a:spLocks noGrp="1"/>
          </p:cNvSpPr>
          <p:nvPr>
            <p:ph type="ftr" sz="quarter" idx="11"/>
          </p:nvPr>
        </p:nvSpPr>
        <p:spPr/>
        <p:txBody>
          <a:bodyPr/>
          <a:lstStyle/>
          <a:p>
            <a:r>
              <a:rPr lang="en-US" dirty="0"/>
              <a:t>monica.busso@revisori.it</a:t>
            </a:r>
          </a:p>
        </p:txBody>
      </p:sp>
      <p:sp>
        <p:nvSpPr>
          <p:cNvPr id="4" name="Segnaposto numero diapositiva 3">
            <a:extLst>
              <a:ext uri="{FF2B5EF4-FFF2-40B4-BE49-F238E27FC236}">
                <a16:creationId xmlns:a16="http://schemas.microsoft.com/office/drawing/2014/main" xmlns="" id="{E08723B8-7A85-4461-BC79-95881B23225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CasellaDiTesto 5">
            <a:extLst>
              <a:ext uri="{FF2B5EF4-FFF2-40B4-BE49-F238E27FC236}">
                <a16:creationId xmlns:a16="http://schemas.microsoft.com/office/drawing/2014/main" xmlns="" id="{795EF21A-EA8B-420D-96FC-FD7CEC43739E}"/>
              </a:ext>
            </a:extLst>
          </p:cNvPr>
          <p:cNvSpPr txBox="1"/>
          <p:nvPr/>
        </p:nvSpPr>
        <p:spPr>
          <a:xfrm>
            <a:off x="1351548" y="2641928"/>
            <a:ext cx="9488903" cy="3180358"/>
          </a:xfrm>
          <a:prstGeom prst="rect">
            <a:avLst/>
          </a:prstGeom>
          <a:noFill/>
        </p:spPr>
        <p:txBody>
          <a:bodyPr wrap="square">
            <a:spAutoFit/>
          </a:bodyPr>
          <a:lstStyle/>
          <a:p>
            <a:pPr>
              <a:lnSpc>
                <a:spcPct val="150000"/>
              </a:lnSpc>
            </a:pPr>
            <a:r>
              <a:rPr lang="it-IT" b="1" dirty="0">
                <a:latin typeface="Arial" panose="020B0604020202020204" pitchFamily="34" charset="0"/>
                <a:ea typeface="Arial" panose="020B0604020202020204" pitchFamily="34" charset="0"/>
              </a:rPr>
              <a:t>SECONDA </a:t>
            </a:r>
            <a:r>
              <a:rPr lang="it-IT" sz="1800" b="1" dirty="0">
                <a:latin typeface="Arial" panose="020B0604020202020204" pitchFamily="34" charset="0"/>
                <a:ea typeface="Arial" panose="020B0604020202020204" pitchFamily="34" charset="0"/>
              </a:rPr>
              <a:t>FASE (in vigore dal 30 luglio 2020)</a:t>
            </a:r>
          </a:p>
          <a:p>
            <a:pPr>
              <a:lnSpc>
                <a:spcPct val="150000"/>
              </a:lnSpc>
            </a:pPr>
            <a:r>
              <a:rPr lang="it-IT" sz="1600" dirty="0">
                <a:effectLst/>
                <a:latin typeface="Arial" panose="020B0604020202020204" pitchFamily="34" charset="0"/>
                <a:ea typeface="Arial" panose="020B0604020202020204" pitchFamily="34" charset="0"/>
              </a:rPr>
              <a:t>L’Art.5 del D.Lgs.n.75 del 14 luglio 2020 ha inserito nell’Art.25-quinquiesdecies nel D. Lgs 231/2001 il comma 1bis includendo i seguenti reati tributari:, </a:t>
            </a:r>
            <a:r>
              <a:rPr lang="it-IT" sz="1600" u="sng" dirty="0">
                <a:effectLst/>
                <a:latin typeface="Arial" panose="020B0604020202020204" pitchFamily="34" charset="0"/>
                <a:ea typeface="Arial" panose="020B0604020202020204" pitchFamily="34" charset="0"/>
              </a:rPr>
              <a:t>se commessi nell’ambito di sistemi fraudolenti transfrontalieri</a:t>
            </a:r>
            <a:r>
              <a:rPr lang="it-IT" sz="1600" dirty="0">
                <a:effectLst/>
                <a:latin typeface="Arial" panose="020B0604020202020204" pitchFamily="34" charset="0"/>
                <a:ea typeface="Arial" panose="020B0604020202020204" pitchFamily="34" charset="0"/>
              </a:rPr>
              <a:t> e </a:t>
            </a:r>
            <a:r>
              <a:rPr lang="it-IT" sz="1600" u="sng" dirty="0">
                <a:effectLst/>
                <a:latin typeface="Arial" panose="020B0604020202020204" pitchFamily="34" charset="0"/>
                <a:ea typeface="Arial" panose="020B0604020202020204" pitchFamily="34" charset="0"/>
              </a:rPr>
              <a:t>al fine di evadere l’imposta sul valore aggiunto per un importo complessivo non inferiore a dieci milioni di euro.</a:t>
            </a:r>
          </a:p>
          <a:p>
            <a:pPr marL="180340" indent="-180340">
              <a:lnSpc>
                <a:spcPct val="150000"/>
              </a:lnSpc>
            </a:pPr>
            <a:r>
              <a:rPr lang="it-IT" sz="1800" dirty="0">
                <a:effectLst/>
                <a:latin typeface="Arial" panose="020B0604020202020204" pitchFamily="34" charset="0"/>
                <a:ea typeface="Arial" panose="020B0604020202020204" pitchFamily="34" charset="0"/>
              </a:rPr>
              <a:t>•	</a:t>
            </a:r>
            <a:r>
              <a:rPr lang="it-IT" dirty="0">
                <a:solidFill>
                  <a:srgbClr val="4027F9"/>
                </a:solidFill>
                <a:effectLst/>
                <a:latin typeface="Arial" panose="020B0604020202020204" pitchFamily="34" charset="0"/>
                <a:ea typeface="Arial" panose="020B0604020202020204" pitchFamily="34" charset="0"/>
              </a:rPr>
              <a:t>Dichiarazione infedele </a:t>
            </a:r>
            <a:r>
              <a:rPr lang="it-IT" dirty="0">
                <a:effectLst/>
                <a:latin typeface="Arial" panose="020B0604020202020204" pitchFamily="34" charset="0"/>
                <a:ea typeface="Arial" panose="020B0604020202020204" pitchFamily="34" charset="0"/>
              </a:rPr>
              <a:t>-Art.4 D.Lgs.n.74/2000</a:t>
            </a:r>
          </a:p>
          <a:p>
            <a:pPr marL="180340" indent="-180340">
              <a:lnSpc>
                <a:spcPct val="150000"/>
              </a:lnSpc>
            </a:pPr>
            <a:r>
              <a:rPr lang="it-IT" dirty="0">
                <a:effectLst/>
                <a:latin typeface="Arial" panose="020B0604020202020204" pitchFamily="34" charset="0"/>
                <a:ea typeface="Arial" panose="020B0604020202020204" pitchFamily="34" charset="0"/>
              </a:rPr>
              <a:t>•	</a:t>
            </a:r>
            <a:r>
              <a:rPr lang="it-IT" dirty="0">
                <a:solidFill>
                  <a:srgbClr val="4027F9"/>
                </a:solidFill>
                <a:effectLst/>
                <a:latin typeface="Arial" panose="020B0604020202020204" pitchFamily="34" charset="0"/>
                <a:ea typeface="Arial" panose="020B0604020202020204" pitchFamily="34" charset="0"/>
              </a:rPr>
              <a:t>Omessa dichiarazione </a:t>
            </a:r>
            <a:r>
              <a:rPr lang="it-IT" dirty="0">
                <a:effectLst/>
                <a:latin typeface="Arial" panose="020B0604020202020204" pitchFamily="34" charset="0"/>
                <a:ea typeface="Arial" panose="020B0604020202020204" pitchFamily="34" charset="0"/>
              </a:rPr>
              <a:t>-Art.5 D.Lgs.n.74/2000</a:t>
            </a:r>
          </a:p>
          <a:p>
            <a:pPr marL="180340" indent="-180340">
              <a:lnSpc>
                <a:spcPct val="150000"/>
              </a:lnSpc>
            </a:pPr>
            <a:r>
              <a:rPr lang="it-IT" dirty="0">
                <a:effectLst/>
                <a:latin typeface="Arial" panose="020B0604020202020204" pitchFamily="34" charset="0"/>
                <a:ea typeface="Arial" panose="020B0604020202020204" pitchFamily="34" charset="0"/>
              </a:rPr>
              <a:t>•	</a:t>
            </a:r>
            <a:r>
              <a:rPr lang="it-IT" dirty="0">
                <a:solidFill>
                  <a:srgbClr val="00B050"/>
                </a:solidFill>
                <a:effectLst/>
                <a:latin typeface="Arial" panose="020B0604020202020204" pitchFamily="34" charset="0"/>
                <a:ea typeface="Arial" panose="020B0604020202020204" pitchFamily="34" charset="0"/>
              </a:rPr>
              <a:t>Indebita compensazione </a:t>
            </a:r>
            <a:r>
              <a:rPr lang="it-IT" dirty="0">
                <a:effectLst/>
                <a:latin typeface="Arial" panose="020B0604020202020204" pitchFamily="34" charset="0"/>
                <a:ea typeface="Arial" panose="020B0604020202020204" pitchFamily="34" charset="0"/>
              </a:rPr>
              <a:t>- Art.10-quater D.Lgs.n.74/2000</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2439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75A42F-DA85-4A54-81E7-F0C982335F76}"/>
              </a:ext>
            </a:extLst>
          </p:cNvPr>
          <p:cNvSpPr>
            <a:spLocks noGrp="1"/>
          </p:cNvSpPr>
          <p:nvPr>
            <p:ph type="title"/>
          </p:nvPr>
        </p:nvSpPr>
        <p:spPr/>
        <p:txBody>
          <a:bodyPr>
            <a:normAutofit fontScale="90000"/>
          </a:bodyPr>
          <a:lstStyle/>
          <a:p>
            <a:r>
              <a:rPr lang="it-IT" b="1" dirty="0"/>
              <a:t>D. Lgs. 231/2001</a:t>
            </a:r>
            <a:r>
              <a:rPr lang="it-IT" dirty="0"/>
              <a:t/>
            </a:r>
            <a:br>
              <a:rPr lang="it-IT" dirty="0"/>
            </a:br>
            <a:r>
              <a:rPr lang="it-IT" sz="4000" dirty="0"/>
              <a:t>Reati tributari che NON sono reati presupposto</a:t>
            </a:r>
          </a:p>
        </p:txBody>
      </p:sp>
      <p:sp>
        <p:nvSpPr>
          <p:cNvPr id="3" name="Segnaposto piè di pagina 2">
            <a:extLst>
              <a:ext uri="{FF2B5EF4-FFF2-40B4-BE49-F238E27FC236}">
                <a16:creationId xmlns:a16="http://schemas.microsoft.com/office/drawing/2014/main" xmlns="" id="{A80843AF-3F3C-416C-BD66-266EBFF4A80C}"/>
              </a:ext>
            </a:extLst>
          </p:cNvPr>
          <p:cNvSpPr>
            <a:spLocks noGrp="1"/>
          </p:cNvSpPr>
          <p:nvPr>
            <p:ph type="ftr" sz="quarter" idx="11"/>
          </p:nvPr>
        </p:nvSpPr>
        <p:spPr/>
        <p:txBody>
          <a:bodyPr/>
          <a:lstStyle/>
          <a:p>
            <a:r>
              <a:rPr lang="en-US" dirty="0"/>
              <a:t>monica.busso@revisori.it</a:t>
            </a:r>
          </a:p>
        </p:txBody>
      </p:sp>
      <p:sp>
        <p:nvSpPr>
          <p:cNvPr id="4" name="Segnaposto numero diapositiva 3">
            <a:extLst>
              <a:ext uri="{FF2B5EF4-FFF2-40B4-BE49-F238E27FC236}">
                <a16:creationId xmlns:a16="http://schemas.microsoft.com/office/drawing/2014/main" xmlns="" id="{A22B7ECA-A5F0-40BC-BAD9-26AB68E3A80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CasellaDiTesto 4">
            <a:extLst>
              <a:ext uri="{FF2B5EF4-FFF2-40B4-BE49-F238E27FC236}">
                <a16:creationId xmlns:a16="http://schemas.microsoft.com/office/drawing/2014/main" xmlns="" id="{08337DD8-A823-4F43-8D9A-4E1E34A9DE7B}"/>
              </a:ext>
            </a:extLst>
          </p:cNvPr>
          <p:cNvSpPr txBox="1"/>
          <p:nvPr/>
        </p:nvSpPr>
        <p:spPr>
          <a:xfrm>
            <a:off x="1420837" y="2771335"/>
            <a:ext cx="9475761" cy="3139321"/>
          </a:xfrm>
          <a:prstGeom prst="rect">
            <a:avLst/>
          </a:prstGeom>
          <a:noFill/>
        </p:spPr>
        <p:txBody>
          <a:bodyPr wrap="square" rtlCol="0">
            <a:spAutoFit/>
          </a:bodyPr>
          <a:lstStyle/>
          <a:p>
            <a:r>
              <a:rPr lang="it-IT" b="1" dirty="0"/>
              <a:t>Art.10 bis D.Lgs. 74/2000 Omesso versamento di ritenute dovute o certificate:</a:t>
            </a:r>
          </a:p>
          <a:p>
            <a:pPr marL="342900" indent="-342900">
              <a:buAutoNum type="arabicPeriod"/>
            </a:pPr>
            <a:r>
              <a:rPr lang="it-IT" dirty="0"/>
              <a:t>E' punito con la reclusione da sei mesi a due anni chiunque non versa entro il termine previsto per la presentazione della dichiarazione annuale di sostituto di imposta ritenute dovute sulla base della stessa dichiarazione o risultanti dalla certificazione rilasciata ai sostituiti, per un ammontare superiore a </a:t>
            </a:r>
            <a:r>
              <a:rPr lang="it-IT" u="sng" dirty="0"/>
              <a:t>centocinquantamila euro per ciascun periodo d'imposta</a:t>
            </a:r>
            <a:r>
              <a:rPr lang="it-IT" dirty="0"/>
              <a:t>.</a:t>
            </a:r>
          </a:p>
          <a:p>
            <a:r>
              <a:rPr lang="it-IT" b="1" dirty="0"/>
              <a:t>Art.10 ter D.Lgs. 74/2000 Omesso versamento di IVA:</a:t>
            </a:r>
          </a:p>
          <a:p>
            <a:r>
              <a:rPr lang="it-IT" dirty="0"/>
              <a:t>1. E' punito con la reclusione da sei mesi a due anni chiunque non versa, entro il termine per il versamento dell'acconto relativo al periodo d'imposta successivo, l'imposta sul valore aggiunto dovuta in base alla dichiarazione annuale, per un ammontare </a:t>
            </a:r>
            <a:r>
              <a:rPr lang="it-IT" u="sng" dirty="0"/>
              <a:t>superiore a euro duecentocinquantamila per ciascun periodo d'imposta</a:t>
            </a:r>
            <a:r>
              <a:rPr lang="it-IT" dirty="0"/>
              <a:t>.</a:t>
            </a:r>
          </a:p>
          <a:p>
            <a:pPr marL="342900" indent="-342900">
              <a:buAutoNum type="arabicPeriod"/>
            </a:pP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321164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2D7688B-3D1B-4745-A378-7AEA05E91937}"/>
              </a:ext>
            </a:extLst>
          </p:cNvPr>
          <p:cNvSpPr>
            <a:spLocks noGrp="1"/>
          </p:cNvSpPr>
          <p:nvPr>
            <p:ph type="title"/>
          </p:nvPr>
        </p:nvSpPr>
        <p:spPr/>
        <p:txBody>
          <a:bodyPr>
            <a:normAutofit fontScale="90000"/>
          </a:bodyPr>
          <a:lstStyle/>
          <a:p>
            <a:r>
              <a:rPr lang="it-IT" b="1" dirty="0"/>
              <a:t>D. Lgs. 231/2001</a:t>
            </a:r>
            <a:r>
              <a:rPr lang="it-IT" dirty="0"/>
              <a:t/>
            </a:r>
            <a:br>
              <a:rPr lang="it-IT" dirty="0"/>
            </a:br>
            <a:r>
              <a:rPr lang="it-IT" dirty="0"/>
              <a:t>Art. 25 quinquiesdecies</a:t>
            </a:r>
          </a:p>
        </p:txBody>
      </p:sp>
      <p:sp>
        <p:nvSpPr>
          <p:cNvPr id="3" name="Segnaposto piè di pagina 2">
            <a:extLst>
              <a:ext uri="{FF2B5EF4-FFF2-40B4-BE49-F238E27FC236}">
                <a16:creationId xmlns:a16="http://schemas.microsoft.com/office/drawing/2014/main" xmlns="" id="{246FBD43-CD9D-460F-8090-E90561E145BD}"/>
              </a:ext>
            </a:extLst>
          </p:cNvPr>
          <p:cNvSpPr>
            <a:spLocks noGrp="1"/>
          </p:cNvSpPr>
          <p:nvPr>
            <p:ph type="ftr" sz="quarter" idx="11"/>
          </p:nvPr>
        </p:nvSpPr>
        <p:spPr/>
        <p:txBody>
          <a:bodyPr/>
          <a:lstStyle/>
          <a:p>
            <a:r>
              <a:rPr lang="en-US" dirty="0"/>
              <a:t>monica.busso@revisori.it</a:t>
            </a:r>
          </a:p>
        </p:txBody>
      </p:sp>
      <p:sp>
        <p:nvSpPr>
          <p:cNvPr id="4" name="Segnaposto numero diapositiva 3">
            <a:extLst>
              <a:ext uri="{FF2B5EF4-FFF2-40B4-BE49-F238E27FC236}">
                <a16:creationId xmlns:a16="http://schemas.microsoft.com/office/drawing/2014/main" xmlns="" id="{05EEA36F-1BF4-4041-921A-A07C2A59364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CasellaDiTesto 4">
            <a:extLst>
              <a:ext uri="{FF2B5EF4-FFF2-40B4-BE49-F238E27FC236}">
                <a16:creationId xmlns:a16="http://schemas.microsoft.com/office/drawing/2014/main" xmlns="" id="{72B25CD7-8EEF-449D-95A2-35585F381A57}"/>
              </a:ext>
            </a:extLst>
          </p:cNvPr>
          <p:cNvSpPr txBox="1"/>
          <p:nvPr/>
        </p:nvSpPr>
        <p:spPr>
          <a:xfrm>
            <a:off x="1295401" y="2686929"/>
            <a:ext cx="9601197" cy="3139321"/>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In vigore dal 30/07/2020 - Modificato dal Decreto legislativo del 14/07/2020 n. 75 Articolo 5</a:t>
            </a:r>
          </a:p>
          <a:p>
            <a:endParaRPr lang="it-IT" dirty="0"/>
          </a:p>
          <a:p>
            <a:r>
              <a:rPr lang="it-IT" dirty="0"/>
              <a:t>1. In relazione alla commissione dei delitti previsti dal decreto legislativo 10 marzo 2000, n. 74 (c.d. Reati Tributari), si applicano all'ente le seguenti sanzioni pecuniarie:</a:t>
            </a:r>
          </a:p>
          <a:p>
            <a:endParaRPr lang="it-IT" dirty="0"/>
          </a:p>
          <a:p>
            <a:r>
              <a:rPr lang="it-IT" dirty="0"/>
              <a:t>a) per il delitto di dichiarazione fraudolenta mediante uso di fatture o altri documenti per operazioni inesistenti previsto dall'articolo 2, comma 1, la sanzione pecuniaria fino a cinquecento quote;</a:t>
            </a:r>
          </a:p>
          <a:p>
            <a:endParaRPr lang="it-IT" dirty="0"/>
          </a:p>
          <a:p>
            <a:r>
              <a:rPr lang="it-IT" dirty="0"/>
              <a:t>b) per il delitto di dichiarazione fraudolenta mediante uso di fatture o altri documenti per operazioni inesistenti, previsto dall'articolo 2, comma 2-bis, la sanzione pecuniaria fino a quattrocento quote;</a:t>
            </a:r>
          </a:p>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101985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791B023-7815-407D-A4B9-EB81C7B91639}"/>
              </a:ext>
            </a:extLst>
          </p:cNvPr>
          <p:cNvSpPr>
            <a:spLocks noGrp="1"/>
          </p:cNvSpPr>
          <p:nvPr>
            <p:ph type="title"/>
          </p:nvPr>
        </p:nvSpPr>
        <p:spPr/>
        <p:txBody>
          <a:bodyPr>
            <a:normAutofit fontScale="90000"/>
          </a:bodyPr>
          <a:lstStyle/>
          <a:p>
            <a:r>
              <a:rPr lang="it-IT" b="1" dirty="0"/>
              <a:t>D. Lgs. 231/2001</a:t>
            </a:r>
            <a:r>
              <a:rPr lang="it-IT" dirty="0"/>
              <a:t/>
            </a:r>
            <a:br>
              <a:rPr lang="it-IT" dirty="0"/>
            </a:br>
            <a:r>
              <a:rPr lang="it-IT" dirty="0"/>
              <a:t>Art. 25 quinquiesdecies</a:t>
            </a:r>
          </a:p>
        </p:txBody>
      </p:sp>
      <p:sp>
        <p:nvSpPr>
          <p:cNvPr id="3" name="Segnaposto contenuto 2">
            <a:extLst>
              <a:ext uri="{FF2B5EF4-FFF2-40B4-BE49-F238E27FC236}">
                <a16:creationId xmlns:a16="http://schemas.microsoft.com/office/drawing/2014/main" xmlns="" id="{8939E0A9-559E-4B28-A783-4B6090A91A13}"/>
              </a:ext>
            </a:extLst>
          </p:cNvPr>
          <p:cNvSpPr>
            <a:spLocks noGrp="1"/>
          </p:cNvSpPr>
          <p:nvPr>
            <p:ph idx="1"/>
          </p:nvPr>
        </p:nvSpPr>
        <p:spPr/>
        <p:txBody>
          <a:bodyPr>
            <a:normAutofit lnSpcReduction="10000"/>
          </a:bodyPr>
          <a:lstStyle/>
          <a:p>
            <a:pPr marL="0" indent="0">
              <a:buNone/>
            </a:pPr>
            <a:r>
              <a:rPr lang="it-IT" dirty="0"/>
              <a:t>c) per il delitto di dichiarazione fraudolenta mediante altri artifici, previsto dall'articolo 3, la sanzione pecuniaria fino a cinquecento quote;</a:t>
            </a:r>
          </a:p>
          <a:p>
            <a:pPr marL="0" indent="0">
              <a:buNone/>
            </a:pPr>
            <a:r>
              <a:rPr lang="it-IT" dirty="0"/>
              <a:t>d) per il delitto di emissione di fatture o altri documenti per operazioni inesistenti, previsto dall'articolo 8, comma 1, la sanzione pecuniaria fino a cinquecento quote;</a:t>
            </a:r>
          </a:p>
          <a:p>
            <a:pPr marL="0" indent="0">
              <a:buNone/>
            </a:pPr>
            <a:r>
              <a:rPr lang="it-IT" dirty="0"/>
              <a:t>e) per il delitto di emissione di fatture o altri documenti per operazioni inesistenti, previsto dall'articolo 8, comma 2-bis, la sanzione pecuniaria fino a quattrocento quote;</a:t>
            </a:r>
          </a:p>
          <a:p>
            <a:pPr marL="0" indent="0">
              <a:buNone/>
            </a:pPr>
            <a:endParaRPr lang="it-IT" dirty="0"/>
          </a:p>
        </p:txBody>
      </p:sp>
      <p:sp>
        <p:nvSpPr>
          <p:cNvPr id="4" name="Segnaposto piè di pagina 3">
            <a:extLst>
              <a:ext uri="{FF2B5EF4-FFF2-40B4-BE49-F238E27FC236}">
                <a16:creationId xmlns:a16="http://schemas.microsoft.com/office/drawing/2014/main" xmlns="" id="{61A6D62E-EA01-4741-8949-CB549212444B}"/>
              </a:ext>
            </a:extLst>
          </p:cNvPr>
          <p:cNvSpPr>
            <a:spLocks noGrp="1"/>
          </p:cNvSpPr>
          <p:nvPr>
            <p:ph type="ftr" sz="quarter" idx="11"/>
          </p:nvPr>
        </p:nvSpPr>
        <p:spPr/>
        <p:txBody>
          <a:bodyPr/>
          <a:lstStyle/>
          <a:p>
            <a:r>
              <a:rPr lang="en-US" dirty="0"/>
              <a:t>monica.busso@revisori.it</a:t>
            </a:r>
          </a:p>
        </p:txBody>
      </p:sp>
      <p:sp>
        <p:nvSpPr>
          <p:cNvPr id="5" name="Segnaposto numero diapositiva 4">
            <a:extLst>
              <a:ext uri="{FF2B5EF4-FFF2-40B4-BE49-F238E27FC236}">
                <a16:creationId xmlns:a16="http://schemas.microsoft.com/office/drawing/2014/main" xmlns="" id="{4825701B-002D-4777-A5CB-82B1AC8117AA}"/>
              </a:ext>
            </a:extLst>
          </p:cNvPr>
          <p:cNvSpPr>
            <a:spLocks noGrp="1"/>
          </p:cNvSpPr>
          <p:nvPr>
            <p:ph type="sldNum" sz="quarter" idx="12"/>
          </p:nvPr>
        </p:nvSpPr>
        <p:spPr/>
        <p:txBody>
          <a:bodyPr/>
          <a:lstStyle/>
          <a:p>
            <a:fld id="{5D84065D-F351-4B03-BD91-D8A6B8D4B362}" type="slidenum">
              <a:rPr lang="en-US" smtClean="0"/>
              <a:t>9</a:t>
            </a:fld>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34" y="589280"/>
            <a:ext cx="936421" cy="934721"/>
          </a:xfrm>
          <a:prstGeom prst="rect">
            <a:avLst/>
          </a:prstGeom>
        </p:spPr>
      </p:pic>
    </p:spTree>
    <p:extLst>
      <p:ext uri="{BB962C8B-B14F-4D97-AF65-F5344CB8AC3E}">
        <p14:creationId xmlns:p14="http://schemas.microsoft.com/office/powerpoint/2010/main" val="20218355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7528</TotalTime>
  <Words>4948</Words>
  <Application>Microsoft Office PowerPoint</Application>
  <PresentationFormat>Personalizzato</PresentationFormat>
  <Paragraphs>368</Paragraphs>
  <Slides>40</Slides>
  <Notes>6</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Organico</vt:lpstr>
      <vt:lpstr>D.Lgs.231/2001</vt:lpstr>
      <vt:lpstr>D. Lgs 231/2001</vt:lpstr>
      <vt:lpstr>D. Lgs. 231/2001 </vt:lpstr>
      <vt:lpstr>D. Lgs. 231/2001 Esimenti dalla responsabilità</vt:lpstr>
      <vt:lpstr>D. Lgs. 231/2001 Reati tributari che sono reati presupposto</vt:lpstr>
      <vt:lpstr>D. Lgs. 231/2001 Reati tributari che sono reati presupposto</vt:lpstr>
      <vt:lpstr>D. Lgs. 231/2001 Reati tributari che NON sono reati presupposto</vt:lpstr>
      <vt:lpstr>D. Lgs. 231/2001 Art. 25 quinquiesdecies</vt:lpstr>
      <vt:lpstr>D. Lgs. 231/2001 Art. 25 quinquiesdecies</vt:lpstr>
      <vt:lpstr>D. Lgs. 231/2001 Art. 25 quinquiesdecies</vt:lpstr>
      <vt:lpstr>D. Lgs. 231/2001 Art. 25 quinquiesdecies</vt:lpstr>
      <vt:lpstr> </vt:lpstr>
      <vt:lpstr>D. Lgs. 74/2000 Definizioni</vt:lpstr>
      <vt:lpstr>D. Lgs. 74/2000 Definizioni</vt:lpstr>
      <vt:lpstr>Esempi</vt:lpstr>
      <vt:lpstr>Esempi</vt:lpstr>
      <vt:lpstr>Esempi</vt:lpstr>
      <vt:lpstr>Esempi</vt:lpstr>
      <vt:lpstr>Esempi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Operazioni insistenti – società cartiere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Delitti tentati</vt:lpstr>
      <vt:lpstr>Suggerimenti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D.Lgs.231/2001</dc:title>
  <dc:creator>Monica</dc:creator>
  <cp:lastModifiedBy>Auke</cp:lastModifiedBy>
  <cp:revision>227</cp:revision>
  <dcterms:created xsi:type="dcterms:W3CDTF">2017-09-28T19:24:51Z</dcterms:created>
  <dcterms:modified xsi:type="dcterms:W3CDTF">2021-05-07T07:22:27Z</dcterms:modified>
</cp:coreProperties>
</file>