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81" r:id="rId1"/>
    <p:sldMasterId id="2147483691" r:id="rId2"/>
    <p:sldMasterId id="2147483729" r:id="rId3"/>
  </p:sldMasterIdLst>
  <p:notesMasterIdLst>
    <p:notesMasterId r:id="rId119"/>
  </p:notesMasterIdLst>
  <p:handoutMasterIdLst>
    <p:handoutMasterId r:id="rId120"/>
  </p:handoutMasterIdLst>
  <p:sldIdLst>
    <p:sldId id="615" r:id="rId4"/>
    <p:sldId id="618" r:id="rId5"/>
    <p:sldId id="617" r:id="rId6"/>
    <p:sldId id="659" r:id="rId7"/>
    <p:sldId id="663" r:id="rId8"/>
    <p:sldId id="551" r:id="rId9"/>
    <p:sldId id="660" r:id="rId10"/>
    <p:sldId id="664" r:id="rId11"/>
    <p:sldId id="665" r:id="rId12"/>
    <p:sldId id="666" r:id="rId13"/>
    <p:sldId id="623" r:id="rId14"/>
    <p:sldId id="622" r:id="rId15"/>
    <p:sldId id="621" r:id="rId16"/>
    <p:sldId id="620" r:id="rId17"/>
    <p:sldId id="619" r:id="rId18"/>
    <p:sldId id="616" r:id="rId19"/>
    <p:sldId id="624" r:id="rId20"/>
    <p:sldId id="667" r:id="rId21"/>
    <p:sldId id="625" r:id="rId22"/>
    <p:sldId id="626" r:id="rId23"/>
    <p:sldId id="668" r:id="rId24"/>
    <p:sldId id="627" r:id="rId25"/>
    <p:sldId id="661" r:id="rId26"/>
    <p:sldId id="628" r:id="rId27"/>
    <p:sldId id="629" r:id="rId28"/>
    <p:sldId id="630" r:id="rId29"/>
    <p:sldId id="662" r:id="rId30"/>
    <p:sldId id="631" r:id="rId31"/>
    <p:sldId id="632" r:id="rId32"/>
    <p:sldId id="721" r:id="rId33"/>
    <p:sldId id="633" r:id="rId34"/>
    <p:sldId id="634" r:id="rId35"/>
    <p:sldId id="635" r:id="rId36"/>
    <p:sldId id="636" r:id="rId37"/>
    <p:sldId id="637" r:id="rId38"/>
    <p:sldId id="638" r:id="rId39"/>
    <p:sldId id="639" r:id="rId40"/>
    <p:sldId id="640" r:id="rId41"/>
    <p:sldId id="669" r:id="rId42"/>
    <p:sldId id="670" r:id="rId43"/>
    <p:sldId id="681" r:id="rId44"/>
    <p:sldId id="682" r:id="rId45"/>
    <p:sldId id="683" r:id="rId46"/>
    <p:sldId id="641" r:id="rId47"/>
    <p:sldId id="642" r:id="rId48"/>
    <p:sldId id="643" r:id="rId49"/>
    <p:sldId id="644" r:id="rId50"/>
    <p:sldId id="645" r:id="rId51"/>
    <p:sldId id="646" r:id="rId52"/>
    <p:sldId id="647" r:id="rId53"/>
    <p:sldId id="648" r:id="rId54"/>
    <p:sldId id="671" r:id="rId55"/>
    <p:sldId id="673" r:id="rId56"/>
    <p:sldId id="649" r:id="rId57"/>
    <p:sldId id="674" r:id="rId58"/>
    <p:sldId id="650" r:id="rId59"/>
    <p:sldId id="677" r:id="rId60"/>
    <p:sldId id="676" r:id="rId61"/>
    <p:sldId id="675" r:id="rId62"/>
    <p:sldId id="651" r:id="rId63"/>
    <p:sldId id="679" r:id="rId64"/>
    <p:sldId id="678" r:id="rId65"/>
    <p:sldId id="684" r:id="rId66"/>
    <p:sldId id="685" r:id="rId67"/>
    <p:sldId id="686" r:id="rId68"/>
    <p:sldId id="687" r:id="rId69"/>
    <p:sldId id="688" r:id="rId70"/>
    <p:sldId id="689" r:id="rId71"/>
    <p:sldId id="652" r:id="rId72"/>
    <p:sldId id="690" r:id="rId73"/>
    <p:sldId id="691" r:id="rId74"/>
    <p:sldId id="692" r:id="rId75"/>
    <p:sldId id="693" r:id="rId76"/>
    <p:sldId id="694" r:id="rId77"/>
    <p:sldId id="695" r:id="rId78"/>
    <p:sldId id="696" r:id="rId79"/>
    <p:sldId id="653" r:id="rId80"/>
    <p:sldId id="654" r:id="rId81"/>
    <p:sldId id="655" r:id="rId82"/>
    <p:sldId id="656" r:id="rId83"/>
    <p:sldId id="657" r:id="rId84"/>
    <p:sldId id="658" r:id="rId85"/>
    <p:sldId id="680" r:id="rId86"/>
    <p:sldId id="697" r:id="rId87"/>
    <p:sldId id="698" r:id="rId88"/>
    <p:sldId id="699" r:id="rId89"/>
    <p:sldId id="700" r:id="rId90"/>
    <p:sldId id="701" r:id="rId91"/>
    <p:sldId id="702" r:id="rId92"/>
    <p:sldId id="703" r:id="rId93"/>
    <p:sldId id="704" r:id="rId94"/>
    <p:sldId id="705" r:id="rId95"/>
    <p:sldId id="706" r:id="rId96"/>
    <p:sldId id="707" r:id="rId97"/>
    <p:sldId id="708" r:id="rId98"/>
    <p:sldId id="709" r:id="rId99"/>
    <p:sldId id="710" r:id="rId100"/>
    <p:sldId id="711" r:id="rId101"/>
    <p:sldId id="712" r:id="rId102"/>
    <p:sldId id="713" r:id="rId103"/>
    <p:sldId id="714" r:id="rId104"/>
    <p:sldId id="716" r:id="rId105"/>
    <p:sldId id="715" r:id="rId106"/>
    <p:sldId id="717" r:id="rId107"/>
    <p:sldId id="718" r:id="rId108"/>
    <p:sldId id="719" r:id="rId109"/>
    <p:sldId id="720" r:id="rId110"/>
    <p:sldId id="723" r:id="rId111"/>
    <p:sldId id="724" r:id="rId112"/>
    <p:sldId id="725" r:id="rId113"/>
    <p:sldId id="726" r:id="rId114"/>
    <p:sldId id="727" r:id="rId115"/>
    <p:sldId id="728" r:id="rId116"/>
    <p:sldId id="729" r:id="rId117"/>
    <p:sldId id="559" r:id="rId118"/>
  </p:sldIdLst>
  <p:sldSz cx="12192000" cy="6858000"/>
  <p:notesSz cx="6799263" cy="9929813"/>
  <p:defaultTextStyle>
    <a:defPPr>
      <a:defRPr lang="it-IT"/>
    </a:defPPr>
    <a:lvl1pPr algn="l" rtl="0" fontAlgn="base">
      <a:spcBef>
        <a:spcPct val="0"/>
      </a:spcBef>
      <a:spcAft>
        <a:spcPct val="0"/>
      </a:spcAft>
      <a:defRPr sz="2000" kern="1200">
        <a:solidFill>
          <a:schemeClr val="tx1"/>
        </a:solidFill>
        <a:latin typeface="Calibri" pitchFamily="34" charset="0"/>
        <a:ea typeface="+mn-ea"/>
        <a:cs typeface="Arial" charset="0"/>
      </a:defRPr>
    </a:lvl1pPr>
    <a:lvl2pPr marL="457200" algn="l" rtl="0" fontAlgn="base">
      <a:spcBef>
        <a:spcPct val="0"/>
      </a:spcBef>
      <a:spcAft>
        <a:spcPct val="0"/>
      </a:spcAft>
      <a:defRPr sz="2000" kern="1200">
        <a:solidFill>
          <a:schemeClr val="tx1"/>
        </a:solidFill>
        <a:latin typeface="Calibri" pitchFamily="34" charset="0"/>
        <a:ea typeface="+mn-ea"/>
        <a:cs typeface="Arial" charset="0"/>
      </a:defRPr>
    </a:lvl2pPr>
    <a:lvl3pPr marL="914400" algn="l" rtl="0" fontAlgn="base">
      <a:spcBef>
        <a:spcPct val="0"/>
      </a:spcBef>
      <a:spcAft>
        <a:spcPct val="0"/>
      </a:spcAft>
      <a:defRPr sz="2000" kern="1200">
        <a:solidFill>
          <a:schemeClr val="tx1"/>
        </a:solidFill>
        <a:latin typeface="Calibri" pitchFamily="34" charset="0"/>
        <a:ea typeface="+mn-ea"/>
        <a:cs typeface="Arial" charset="0"/>
      </a:defRPr>
    </a:lvl3pPr>
    <a:lvl4pPr marL="1371600" algn="l" rtl="0" fontAlgn="base">
      <a:spcBef>
        <a:spcPct val="0"/>
      </a:spcBef>
      <a:spcAft>
        <a:spcPct val="0"/>
      </a:spcAft>
      <a:defRPr sz="2000" kern="1200">
        <a:solidFill>
          <a:schemeClr val="tx1"/>
        </a:solidFill>
        <a:latin typeface="Calibri" pitchFamily="34" charset="0"/>
        <a:ea typeface="+mn-ea"/>
        <a:cs typeface="Arial" charset="0"/>
      </a:defRPr>
    </a:lvl4pPr>
    <a:lvl5pPr marL="1828800" algn="l" rtl="0" fontAlgn="base">
      <a:spcBef>
        <a:spcPct val="0"/>
      </a:spcBef>
      <a:spcAft>
        <a:spcPct val="0"/>
      </a:spcAft>
      <a:defRPr sz="2000" kern="1200">
        <a:solidFill>
          <a:schemeClr val="tx1"/>
        </a:solidFill>
        <a:latin typeface="Calibri" pitchFamily="34" charset="0"/>
        <a:ea typeface="+mn-ea"/>
        <a:cs typeface="Arial" charset="0"/>
      </a:defRPr>
    </a:lvl5pPr>
    <a:lvl6pPr marL="2286000" algn="l" defTabSz="914400" rtl="0" eaLnBrk="1" latinLnBrk="0" hangingPunct="1">
      <a:defRPr sz="2000" kern="1200">
        <a:solidFill>
          <a:schemeClr val="tx1"/>
        </a:solidFill>
        <a:latin typeface="Calibri" pitchFamily="34" charset="0"/>
        <a:ea typeface="+mn-ea"/>
        <a:cs typeface="Arial" charset="0"/>
      </a:defRPr>
    </a:lvl6pPr>
    <a:lvl7pPr marL="2743200" algn="l" defTabSz="914400" rtl="0" eaLnBrk="1" latinLnBrk="0" hangingPunct="1">
      <a:defRPr sz="2000" kern="1200">
        <a:solidFill>
          <a:schemeClr val="tx1"/>
        </a:solidFill>
        <a:latin typeface="Calibri" pitchFamily="34" charset="0"/>
        <a:ea typeface="+mn-ea"/>
        <a:cs typeface="Arial" charset="0"/>
      </a:defRPr>
    </a:lvl7pPr>
    <a:lvl8pPr marL="3200400" algn="l" defTabSz="914400" rtl="0" eaLnBrk="1" latinLnBrk="0" hangingPunct="1">
      <a:defRPr sz="2000" kern="1200">
        <a:solidFill>
          <a:schemeClr val="tx1"/>
        </a:solidFill>
        <a:latin typeface="Calibri" pitchFamily="34" charset="0"/>
        <a:ea typeface="+mn-ea"/>
        <a:cs typeface="Arial" charset="0"/>
      </a:defRPr>
    </a:lvl8pPr>
    <a:lvl9pPr marL="3657600" algn="l" defTabSz="914400" rtl="0" eaLnBrk="1" latinLnBrk="0" hangingPunct="1">
      <a:defRPr sz="20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01">
          <p15:clr>
            <a:srgbClr val="A4A3A4"/>
          </p15:clr>
        </p15:guide>
        <p15:guide id="2" pos="1443">
          <p15:clr>
            <a:srgbClr val="A4A3A4"/>
          </p15:clr>
        </p15:guide>
        <p15:guide id="3" orient="horz" pos="3128">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339966"/>
    <a:srgbClr val="008000"/>
    <a:srgbClr val="007A00"/>
    <a:srgbClr val="666633"/>
    <a:srgbClr val="005800"/>
    <a:srgbClr val="012D0F"/>
    <a:srgbClr val="FFFFCC"/>
    <a:srgbClr val="E9EDF4"/>
    <a:srgbClr val="B7D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1BFD03-7D0E-42A9-B302-9EC0EEBC0FFF}" v="3" dt="2022-06-14T21:13:38.48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23" autoAdjust="0"/>
    <p:restoredTop sz="98762" autoAdjust="0"/>
  </p:normalViewPr>
  <p:slideViewPr>
    <p:cSldViewPr>
      <p:cViewPr varScale="1">
        <p:scale>
          <a:sx n="53" d="100"/>
          <a:sy n="53" d="100"/>
        </p:scale>
        <p:origin x="56" y="92"/>
      </p:cViewPr>
      <p:guideLst>
        <p:guide orient="horz" pos="2160"/>
        <p:guide pos="3840"/>
      </p:guideLst>
    </p:cSldViewPr>
  </p:slideViewPr>
  <p:notesTextViewPr>
    <p:cViewPr>
      <p:scale>
        <a:sx n="3" d="2"/>
        <a:sy n="3" d="2"/>
      </p:scale>
      <p:origin x="0" y="0"/>
    </p:cViewPr>
  </p:notesTextViewPr>
  <p:sorterViewPr>
    <p:cViewPr varScale="1">
      <p:scale>
        <a:sx n="1" d="1"/>
        <a:sy n="1" d="1"/>
      </p:scale>
      <p:origin x="0" y="-18924"/>
    </p:cViewPr>
  </p:sorterViewPr>
  <p:notesViewPr>
    <p:cSldViewPr>
      <p:cViewPr varScale="1">
        <p:scale>
          <a:sx n="35" d="100"/>
          <a:sy n="35" d="100"/>
        </p:scale>
        <p:origin x="-2515" y="-91"/>
      </p:cViewPr>
      <p:guideLst>
        <p:guide orient="horz" pos="2101"/>
        <p:guide pos="1443"/>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theme" Target="theme/theme1.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tableStyles" Target="tableStyles.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notesMaster" Target="notesMasters/notesMaster1.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handoutMaster" Target="handoutMasters/handoutMaster1.xml"/><Relationship Id="rId125" Type="http://schemas.microsoft.com/office/2016/11/relationships/changesInfo" Target="changesInfos/changesInfo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microsoft.com/office/2015/10/relationships/revisionInfo" Target="revisionInfo.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presProps" Target="presProps.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DERICO IZZO" userId="f53fde0156ee877c" providerId="LiveId" clId="{161BFD03-7D0E-42A9-B302-9EC0EEBC0FFF}"/>
    <pc:docChg chg="custSel modSld">
      <pc:chgData name="ULDERICO IZZO" userId="f53fde0156ee877c" providerId="LiveId" clId="{161BFD03-7D0E-42A9-B302-9EC0EEBC0FFF}" dt="2022-06-14T21:13:45.459" v="6" actId="26606"/>
      <pc:docMkLst>
        <pc:docMk/>
      </pc:docMkLst>
      <pc:sldChg chg="addSp delSp modSp mod setBg setClrOvrMap">
        <pc:chgData name="ULDERICO IZZO" userId="f53fde0156ee877c" providerId="LiveId" clId="{161BFD03-7D0E-42A9-B302-9EC0EEBC0FFF}" dt="2022-06-14T21:13:45.459" v="6" actId="26606"/>
        <pc:sldMkLst>
          <pc:docMk/>
          <pc:sldMk cId="2783091990" sldId="615"/>
        </pc:sldMkLst>
        <pc:spChg chg="mod">
          <ac:chgData name="ULDERICO IZZO" userId="f53fde0156ee877c" providerId="LiveId" clId="{161BFD03-7D0E-42A9-B302-9EC0EEBC0FFF}" dt="2022-06-14T21:13:45.459" v="6" actId="26606"/>
          <ac:spMkLst>
            <pc:docMk/>
            <pc:sldMk cId="2783091990" sldId="615"/>
            <ac:spMk id="2" creationId="{49D54BAD-44BE-E1A5-1617-F26936FC918A}"/>
          </ac:spMkLst>
        </pc:spChg>
        <pc:spChg chg="mod">
          <ac:chgData name="ULDERICO IZZO" userId="f53fde0156ee877c" providerId="LiveId" clId="{161BFD03-7D0E-42A9-B302-9EC0EEBC0FFF}" dt="2022-06-14T21:13:45.459" v="6" actId="26606"/>
          <ac:spMkLst>
            <pc:docMk/>
            <pc:sldMk cId="2783091990" sldId="615"/>
            <ac:spMk id="3" creationId="{DE5F94FF-F6A2-C69A-901E-270C3EB50E4A}"/>
          </ac:spMkLst>
        </pc:spChg>
        <pc:spChg chg="mod ord">
          <ac:chgData name="ULDERICO IZZO" userId="f53fde0156ee877c" providerId="LiveId" clId="{161BFD03-7D0E-42A9-B302-9EC0EEBC0FFF}" dt="2022-06-14T21:13:45.459" v="6" actId="26606"/>
          <ac:spMkLst>
            <pc:docMk/>
            <pc:sldMk cId="2783091990" sldId="615"/>
            <ac:spMk id="15" creationId="{6CF0AF49-9025-C184-D873-B3C720E89B57}"/>
          </ac:spMkLst>
        </pc:spChg>
        <pc:spChg chg="del">
          <ac:chgData name="ULDERICO IZZO" userId="f53fde0156ee877c" providerId="LiveId" clId="{161BFD03-7D0E-42A9-B302-9EC0EEBC0FFF}" dt="2022-06-14T21:13:45.459" v="6" actId="26606"/>
          <ac:spMkLst>
            <pc:docMk/>
            <pc:sldMk cId="2783091990" sldId="615"/>
            <ac:spMk id="20" creationId="{E49CC64F-7275-4E33-961B-0C5CDC439875}"/>
          </ac:spMkLst>
        </pc:spChg>
        <pc:spChg chg="add">
          <ac:chgData name="ULDERICO IZZO" userId="f53fde0156ee877c" providerId="LiveId" clId="{161BFD03-7D0E-42A9-B302-9EC0EEBC0FFF}" dt="2022-06-14T21:13:45.459" v="6" actId="26606"/>
          <ac:spMkLst>
            <pc:docMk/>
            <pc:sldMk cId="2783091990" sldId="615"/>
            <ac:spMk id="25" creationId="{A8384FB5-9ADC-4DDC-881B-597D56F5B15D}"/>
          </ac:spMkLst>
        </pc:spChg>
        <pc:spChg chg="add">
          <ac:chgData name="ULDERICO IZZO" userId="f53fde0156ee877c" providerId="LiveId" clId="{161BFD03-7D0E-42A9-B302-9EC0EEBC0FFF}" dt="2022-06-14T21:13:45.459" v="6" actId="26606"/>
          <ac:spMkLst>
            <pc:docMk/>
            <pc:sldMk cId="2783091990" sldId="615"/>
            <ac:spMk id="27" creationId="{1199E1B1-A8C0-4FE8-A5A8-1CB41D69F857}"/>
          </ac:spMkLst>
        </pc:spChg>
        <pc:spChg chg="add">
          <ac:chgData name="ULDERICO IZZO" userId="f53fde0156ee877c" providerId="LiveId" clId="{161BFD03-7D0E-42A9-B302-9EC0EEBC0FFF}" dt="2022-06-14T21:13:45.459" v="6" actId="26606"/>
          <ac:spMkLst>
            <pc:docMk/>
            <pc:sldMk cId="2783091990" sldId="615"/>
            <ac:spMk id="29" creationId="{84A8DE83-DE75-4B41-9DB4-A7EC0B0DEC0B}"/>
          </ac:spMkLst>
        </pc:spChg>
        <pc:spChg chg="add">
          <ac:chgData name="ULDERICO IZZO" userId="f53fde0156ee877c" providerId="LiveId" clId="{161BFD03-7D0E-42A9-B302-9EC0EEBC0FFF}" dt="2022-06-14T21:13:45.459" v="6" actId="26606"/>
          <ac:spMkLst>
            <pc:docMk/>
            <pc:sldMk cId="2783091990" sldId="615"/>
            <ac:spMk id="31" creationId="{A7009A0A-BEF5-4EAC-AF15-E4F9F002E239}"/>
          </ac:spMkLst>
        </pc:spChg>
        <pc:picChg chg="add mod">
          <ac:chgData name="ULDERICO IZZO" userId="f53fde0156ee877c" providerId="LiveId" clId="{161BFD03-7D0E-42A9-B302-9EC0EEBC0FFF}" dt="2022-06-14T21:13:45.459" v="6" actId="26606"/>
          <ac:picMkLst>
            <pc:docMk/>
            <pc:sldMk cId="2783091990" sldId="615"/>
            <ac:picMk id="4" creationId="{DE11846A-58AE-4380-6C3D-A80BC2668183}"/>
          </ac:picMkLst>
        </pc:picChg>
        <pc:picChg chg="del mod">
          <ac:chgData name="ULDERICO IZZO" userId="f53fde0156ee877c" providerId="LiveId" clId="{161BFD03-7D0E-42A9-B302-9EC0EEBC0FFF}" dt="2022-06-14T21:13:13.045" v="1" actId="21"/>
          <ac:picMkLst>
            <pc:docMk/>
            <pc:sldMk cId="2783091990" sldId="615"/>
            <ac:picMk id="5" creationId="{FBF7014B-AD29-E368-E129-ED947DA22B3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1" y="1"/>
            <a:ext cx="2945954" cy="496254"/>
          </a:xfrm>
          <a:prstGeom prst="rect">
            <a:avLst/>
          </a:prstGeom>
          <a:noFill/>
          <a:ln w="9525">
            <a:noFill/>
            <a:miter lim="800000"/>
            <a:headEnd/>
            <a:tailEnd/>
          </a:ln>
        </p:spPr>
        <p:txBody>
          <a:bodyPr vert="horz" wrap="square" lIns="91453" tIns="45727" rIns="91453" bIns="45727" numCol="1" anchor="t" anchorCtr="0" compatLnSpc="1">
            <a:prstTxWarp prst="textNoShape">
              <a:avLst/>
            </a:prstTxWarp>
          </a:bodyPr>
          <a:lstStyle>
            <a:lvl1pPr defTabSz="913496">
              <a:defRPr sz="1200">
                <a:latin typeface="Arial" charset="0"/>
              </a:defRPr>
            </a:lvl1pPr>
          </a:lstStyle>
          <a:p>
            <a:endParaRPr lang="it-IT"/>
          </a:p>
        </p:txBody>
      </p:sp>
      <p:sp>
        <p:nvSpPr>
          <p:cNvPr id="86020" name="Rectangle 4"/>
          <p:cNvSpPr>
            <a:spLocks noGrp="1" noChangeArrowheads="1"/>
          </p:cNvSpPr>
          <p:nvPr>
            <p:ph type="ftr" sz="quarter" idx="2"/>
          </p:nvPr>
        </p:nvSpPr>
        <p:spPr bwMode="auto">
          <a:xfrm>
            <a:off x="1" y="9431197"/>
            <a:ext cx="2945954" cy="496254"/>
          </a:xfrm>
          <a:prstGeom prst="rect">
            <a:avLst/>
          </a:prstGeom>
          <a:noFill/>
          <a:ln w="9525">
            <a:noFill/>
            <a:miter lim="800000"/>
            <a:headEnd/>
            <a:tailEnd/>
          </a:ln>
        </p:spPr>
        <p:txBody>
          <a:bodyPr vert="horz" wrap="square" lIns="91453" tIns="45727" rIns="91453" bIns="45727" numCol="1" anchor="b" anchorCtr="0" compatLnSpc="1">
            <a:prstTxWarp prst="textNoShape">
              <a:avLst/>
            </a:prstTxWarp>
          </a:bodyPr>
          <a:lstStyle>
            <a:lvl1pPr defTabSz="913496">
              <a:defRPr sz="1200">
                <a:latin typeface="Arial" charset="0"/>
              </a:defRPr>
            </a:lvl1pPr>
          </a:lstStyle>
          <a:p>
            <a:endParaRPr lang="it-IT"/>
          </a:p>
        </p:txBody>
      </p:sp>
      <p:sp>
        <p:nvSpPr>
          <p:cNvPr id="86021" name="Rectangle 5"/>
          <p:cNvSpPr>
            <a:spLocks noGrp="1" noChangeArrowheads="1"/>
          </p:cNvSpPr>
          <p:nvPr>
            <p:ph type="sldNum" sz="quarter" idx="3"/>
          </p:nvPr>
        </p:nvSpPr>
        <p:spPr bwMode="auto">
          <a:xfrm>
            <a:off x="3850952" y="9431197"/>
            <a:ext cx="2945954" cy="496254"/>
          </a:xfrm>
          <a:prstGeom prst="rect">
            <a:avLst/>
          </a:prstGeom>
          <a:noFill/>
          <a:ln w="9525">
            <a:noFill/>
            <a:miter lim="800000"/>
            <a:headEnd/>
            <a:tailEnd/>
          </a:ln>
        </p:spPr>
        <p:txBody>
          <a:bodyPr vert="horz" wrap="square" lIns="91453" tIns="45727" rIns="91453" bIns="45727" numCol="1" anchor="b" anchorCtr="0" compatLnSpc="1">
            <a:prstTxWarp prst="textNoShape">
              <a:avLst/>
            </a:prstTxWarp>
          </a:bodyPr>
          <a:lstStyle>
            <a:lvl1pPr algn="r" defTabSz="913496">
              <a:defRPr sz="1200">
                <a:latin typeface="Arial" charset="0"/>
              </a:defRPr>
            </a:lvl1pPr>
          </a:lstStyle>
          <a:p>
            <a:fld id="{2B4481A5-1725-43EF-9343-1E41E5D2BF82}" type="slidenum">
              <a:rPr lang="it-IT"/>
              <a:pPr/>
              <a:t>‹N›</a:t>
            </a:fld>
            <a:endParaRPr lang="it-IT"/>
          </a:p>
        </p:txBody>
      </p:sp>
    </p:spTree>
    <p:extLst>
      <p:ext uri="{BB962C8B-B14F-4D97-AF65-F5344CB8AC3E}">
        <p14:creationId xmlns:p14="http://schemas.microsoft.com/office/powerpoint/2010/main" val="4019915262"/>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bwMode="auto">
          <a:xfrm>
            <a:off x="1" y="1"/>
            <a:ext cx="2945954" cy="496254"/>
          </a:xfrm>
          <a:prstGeom prst="rect">
            <a:avLst/>
          </a:prstGeom>
          <a:noFill/>
          <a:ln w="9525">
            <a:noFill/>
            <a:miter lim="800000"/>
            <a:headEnd/>
            <a:tailEnd/>
          </a:ln>
        </p:spPr>
        <p:txBody>
          <a:bodyPr vert="horz" wrap="square" lIns="91453" tIns="45727" rIns="91453" bIns="45727" numCol="1" anchor="t" anchorCtr="0" compatLnSpc="1">
            <a:prstTxWarp prst="textNoShape">
              <a:avLst/>
            </a:prstTxWarp>
          </a:bodyPr>
          <a:lstStyle>
            <a:lvl1pPr defTabSz="913496">
              <a:defRPr sz="1200"/>
            </a:lvl1pPr>
          </a:lstStyle>
          <a:p>
            <a:endParaRPr lang="it-IT"/>
          </a:p>
        </p:txBody>
      </p:sp>
      <p:sp>
        <p:nvSpPr>
          <p:cNvPr id="3" name="Segnaposto data 2"/>
          <p:cNvSpPr>
            <a:spLocks noGrp="1"/>
          </p:cNvSpPr>
          <p:nvPr>
            <p:ph type="dt" idx="1"/>
          </p:nvPr>
        </p:nvSpPr>
        <p:spPr bwMode="auto">
          <a:xfrm>
            <a:off x="3850952" y="1"/>
            <a:ext cx="2945954" cy="496254"/>
          </a:xfrm>
          <a:prstGeom prst="rect">
            <a:avLst/>
          </a:prstGeom>
          <a:noFill/>
          <a:ln w="9525">
            <a:noFill/>
            <a:miter lim="800000"/>
            <a:headEnd/>
            <a:tailEnd/>
          </a:ln>
        </p:spPr>
        <p:txBody>
          <a:bodyPr vert="horz" wrap="square" lIns="91453" tIns="45727" rIns="91453" bIns="45727" numCol="1" anchor="t" anchorCtr="0" compatLnSpc="1">
            <a:prstTxWarp prst="textNoShape">
              <a:avLst/>
            </a:prstTxWarp>
          </a:bodyPr>
          <a:lstStyle>
            <a:lvl1pPr algn="r" defTabSz="913496">
              <a:defRPr sz="1200"/>
            </a:lvl1pPr>
          </a:lstStyle>
          <a:p>
            <a:fld id="{783E3158-39D9-43D6-B32D-610FAC9329E9}" type="datetime1">
              <a:rPr lang="it-IT" smtClean="0"/>
              <a:pPr/>
              <a:t>14/06/2022</a:t>
            </a:fld>
            <a:endParaRPr lang="it-IT"/>
          </a:p>
        </p:txBody>
      </p:sp>
      <p:sp>
        <p:nvSpPr>
          <p:cNvPr id="4" name="Segnaposto immagine diapositiva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135962" tIns="67981" rIns="135962" bIns="67981" rtlCol="0" anchor="ctr"/>
          <a:lstStyle/>
          <a:p>
            <a:pPr lvl="0"/>
            <a:endParaRPr lang="it-IT" noProof="0"/>
          </a:p>
        </p:txBody>
      </p:sp>
      <p:sp>
        <p:nvSpPr>
          <p:cNvPr id="5" name="Segnaposto note 4"/>
          <p:cNvSpPr>
            <a:spLocks noGrp="1"/>
          </p:cNvSpPr>
          <p:nvPr>
            <p:ph type="body" sz="quarter" idx="3"/>
          </p:nvPr>
        </p:nvSpPr>
        <p:spPr bwMode="auto">
          <a:xfrm>
            <a:off x="678748" y="4716780"/>
            <a:ext cx="5441767" cy="4468653"/>
          </a:xfrm>
          <a:prstGeom prst="rect">
            <a:avLst/>
          </a:prstGeom>
          <a:noFill/>
          <a:ln w="9525">
            <a:noFill/>
            <a:miter lim="800000"/>
            <a:headEnd/>
            <a:tailEnd/>
          </a:ln>
        </p:spPr>
        <p:txBody>
          <a:bodyPr vert="horz" wrap="square" lIns="91453" tIns="45727" rIns="91453" bIns="45727"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bwMode="auto">
          <a:xfrm>
            <a:off x="1" y="9431197"/>
            <a:ext cx="2945954" cy="496254"/>
          </a:xfrm>
          <a:prstGeom prst="rect">
            <a:avLst/>
          </a:prstGeom>
          <a:noFill/>
          <a:ln w="9525">
            <a:noFill/>
            <a:miter lim="800000"/>
            <a:headEnd/>
            <a:tailEnd/>
          </a:ln>
        </p:spPr>
        <p:txBody>
          <a:bodyPr vert="horz" wrap="square" lIns="91453" tIns="45727" rIns="91453" bIns="45727" numCol="1" anchor="b" anchorCtr="0" compatLnSpc="1">
            <a:prstTxWarp prst="textNoShape">
              <a:avLst/>
            </a:prstTxWarp>
          </a:bodyPr>
          <a:lstStyle>
            <a:lvl1pPr defTabSz="913496">
              <a:defRPr sz="1200"/>
            </a:lvl1pPr>
          </a:lstStyle>
          <a:p>
            <a:endParaRPr lang="it-IT"/>
          </a:p>
        </p:txBody>
      </p:sp>
      <p:sp>
        <p:nvSpPr>
          <p:cNvPr id="7" name="Segnaposto numero diapositiva 6"/>
          <p:cNvSpPr>
            <a:spLocks noGrp="1"/>
          </p:cNvSpPr>
          <p:nvPr>
            <p:ph type="sldNum" sz="quarter" idx="5"/>
          </p:nvPr>
        </p:nvSpPr>
        <p:spPr bwMode="auto">
          <a:xfrm>
            <a:off x="3850952" y="9431197"/>
            <a:ext cx="2945954" cy="496254"/>
          </a:xfrm>
          <a:prstGeom prst="rect">
            <a:avLst/>
          </a:prstGeom>
          <a:noFill/>
          <a:ln w="9525">
            <a:noFill/>
            <a:miter lim="800000"/>
            <a:headEnd/>
            <a:tailEnd/>
          </a:ln>
        </p:spPr>
        <p:txBody>
          <a:bodyPr vert="horz" wrap="square" lIns="91453" tIns="45727" rIns="91453" bIns="45727" numCol="1" anchor="b" anchorCtr="0" compatLnSpc="1">
            <a:prstTxWarp prst="textNoShape">
              <a:avLst/>
            </a:prstTxWarp>
          </a:bodyPr>
          <a:lstStyle>
            <a:lvl1pPr algn="r" defTabSz="913496">
              <a:defRPr sz="1200"/>
            </a:lvl1pPr>
          </a:lstStyle>
          <a:p>
            <a:fld id="{45573746-B0FB-46FE-8752-5A09187C4B27}" type="slidenum">
              <a:rPr lang="it-IT"/>
              <a:pPr/>
              <a:t>‹N›</a:t>
            </a:fld>
            <a:endParaRPr lang="it-IT"/>
          </a:p>
        </p:txBody>
      </p:sp>
    </p:spTree>
    <p:extLst>
      <p:ext uri="{BB962C8B-B14F-4D97-AF65-F5344CB8AC3E}">
        <p14:creationId xmlns:p14="http://schemas.microsoft.com/office/powerpoint/2010/main" val="3019271948"/>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bg>
      <p:bgPr>
        <a:blipFill rotWithShape="1">
          <a:blip r:embed="rId3" cstate="prin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0108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2495626E-E49F-415B-AB09-0BFAB7EFF67D}" type="slidenum">
              <a:rPr lang="it-IT" smtClean="0"/>
              <a:pPr/>
              <a:t>‹N›</a:t>
            </a:fld>
            <a:endParaRPr lang="it-IT"/>
          </a:p>
        </p:txBody>
      </p:sp>
      <p:sp>
        <p:nvSpPr>
          <p:cNvPr id="4" name="Rettangolo 3"/>
          <p:cNvSpPr/>
          <p:nvPr/>
        </p:nvSpPr>
        <p:spPr>
          <a:xfrm>
            <a:off x="494174" y="309222"/>
            <a:ext cx="3407921" cy="400110"/>
          </a:xfrm>
          <a:prstGeom prst="rect">
            <a:avLst/>
          </a:prstGeom>
        </p:spPr>
        <p:txBody>
          <a:bodyPr wrap="none">
            <a:spAutoFit/>
          </a:bodyPr>
          <a:lstStyle/>
          <a:p>
            <a:r>
              <a:rPr lang="it-IT" sz="2000" b="1" dirty="0" err="1">
                <a:solidFill>
                  <a:srgbClr val="254830"/>
                </a:solidFill>
                <a:latin typeface="Calibri" charset="0"/>
              </a:rPr>
              <a:t>Voles</a:t>
            </a:r>
            <a:r>
              <a:rPr lang="it-IT" sz="2000" b="1" dirty="0">
                <a:solidFill>
                  <a:srgbClr val="254830"/>
                </a:solidFill>
                <a:latin typeface="Calibri" charset="0"/>
              </a:rPr>
              <a:t> </a:t>
            </a:r>
            <a:r>
              <a:rPr lang="it-IT" sz="2000" b="1" dirty="0" err="1">
                <a:solidFill>
                  <a:srgbClr val="254830"/>
                </a:solidFill>
                <a:latin typeface="Calibri" charset="0"/>
              </a:rPr>
              <a:t>nat</a:t>
            </a:r>
            <a:r>
              <a:rPr lang="it-IT" sz="2000" b="1" dirty="0">
                <a:solidFill>
                  <a:srgbClr val="254830"/>
                </a:solidFill>
                <a:latin typeface="Calibri" charset="0"/>
              </a:rPr>
              <a:t> et </a:t>
            </a:r>
            <a:r>
              <a:rPr lang="it-IT" sz="2000" b="1" dirty="0" err="1">
                <a:solidFill>
                  <a:srgbClr val="254830"/>
                </a:solidFill>
                <a:latin typeface="Calibri" charset="0"/>
              </a:rPr>
              <a:t>autempo</a:t>
            </a:r>
            <a:r>
              <a:rPr lang="it-IT" sz="2000" b="1" dirty="0">
                <a:solidFill>
                  <a:srgbClr val="254830"/>
                </a:solidFill>
                <a:latin typeface="Calibri" charset="0"/>
              </a:rPr>
              <a:t> </a:t>
            </a:r>
            <a:r>
              <a:rPr lang="it-IT" sz="2000" b="1" dirty="0" err="1">
                <a:solidFill>
                  <a:srgbClr val="254830"/>
                </a:solidFill>
                <a:latin typeface="Calibri" charset="0"/>
              </a:rPr>
              <a:t>reiuntia</a:t>
            </a:r>
            <a:r>
              <a:rPr lang="it-IT" sz="2000" b="1" dirty="0">
                <a:solidFill>
                  <a:srgbClr val="254830"/>
                </a:solidFill>
                <a:latin typeface="Calibri" charset="0"/>
              </a:rPr>
              <a:t> </a:t>
            </a:r>
            <a:endParaRPr lang="it-IT" sz="2000" dirty="0"/>
          </a:p>
        </p:txBody>
      </p:sp>
    </p:spTree>
    <p:extLst>
      <p:ext uri="{BB962C8B-B14F-4D97-AF65-F5344CB8AC3E}">
        <p14:creationId xmlns:p14="http://schemas.microsoft.com/office/powerpoint/2010/main" val="584265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609600" y="6356353"/>
            <a:ext cx="2844800" cy="365125"/>
          </a:xfrm>
          <a:prstGeom prst="rect">
            <a:avLst/>
          </a:prstGeom>
        </p:spPr>
        <p:txBody>
          <a:bodyPr/>
          <a:lstStyle/>
          <a:p>
            <a:endParaRPr lang="en-US" dirty="0"/>
          </a:p>
        </p:txBody>
      </p:sp>
      <p:sp>
        <p:nvSpPr>
          <p:cNvPr id="3" name="Segnaposto piè di pagina 2"/>
          <p:cNvSpPr>
            <a:spLocks noGrp="1"/>
          </p:cNvSpPr>
          <p:nvPr>
            <p:ph type="ftr" sz="quarter" idx="11"/>
          </p:nvPr>
        </p:nvSpPr>
        <p:spPr>
          <a:xfrm>
            <a:off x="4165600" y="6356353"/>
            <a:ext cx="3860800" cy="365125"/>
          </a:xfrm>
          <a:prstGeom prst="rect">
            <a:avLst/>
          </a:prstGeom>
        </p:spPr>
        <p:txBody>
          <a:bodyPr/>
          <a:lstStyle/>
          <a:p>
            <a:r>
              <a:rPr kumimoji="0" lang="it-IT"/>
              <a:t>CONTABILITA' ECONOMICO PATRIMONIALE  Cesare Pellegrini - Firenze 16/12/16</a:t>
            </a:r>
            <a:endParaRPr kumimoji="0" lang="en-US" dirty="0"/>
          </a:p>
        </p:txBody>
      </p:sp>
      <p:sp>
        <p:nvSpPr>
          <p:cNvPr id="4" name="Segnaposto numero diapositiva 3"/>
          <p:cNvSpPr>
            <a:spLocks noGrp="1"/>
          </p:cNvSpPr>
          <p:nvPr>
            <p:ph type="sldNum" sz="quarter" idx="12"/>
          </p:nvPr>
        </p:nvSpPr>
        <p:spPr>
          <a:xfrm>
            <a:off x="8775228" y="6356352"/>
            <a:ext cx="2844800" cy="365125"/>
          </a:xfrm>
          <a:prstGeom prst="rect">
            <a:avLst/>
          </a:prstGeom>
        </p:spPr>
        <p:txBody>
          <a:bodyPr/>
          <a:lstStyle/>
          <a:p>
            <a:fld id="{D5BBC35B-A44B-4119-B8DA-DE9E3DFADA20}" type="slidenum">
              <a:rPr kumimoji="0" lang="en-US" smtClean="0"/>
              <a:pPr/>
              <a:t>‹N›</a:t>
            </a:fld>
            <a:endParaRPr kumimoji="0"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Immagine con didascalia">
    <p:spTree>
      <p:nvGrpSpPr>
        <p:cNvPr id="1" name=""/>
        <p:cNvGrpSpPr/>
        <p:nvPr/>
      </p:nvGrpSpPr>
      <p:grpSpPr>
        <a:xfrm>
          <a:off x="0" y="0"/>
          <a:ext cx="0" cy="0"/>
          <a:chOff x="0" y="0"/>
          <a:chExt cx="0" cy="0"/>
        </a:xfrm>
      </p:grpSpPr>
      <p:sp>
        <p:nvSpPr>
          <p:cNvPr id="8" name="Rettangolo 7"/>
          <p:cNvSpPr/>
          <p:nvPr userDrawn="1"/>
        </p:nvSpPr>
        <p:spPr>
          <a:xfrm>
            <a:off x="3238482" y="647696"/>
            <a:ext cx="7302545" cy="5281634"/>
          </a:xfrm>
          <a:prstGeom prst="rect">
            <a:avLst/>
          </a:prstGeom>
          <a:solidFill>
            <a:srgbClr val="FFFFFF"/>
          </a:solidFill>
          <a:ln w="88900" cap="sq">
            <a:solidFill>
              <a:schemeClr val="accent5">
                <a:lumMod val="75000"/>
              </a:schemeClr>
            </a:solidFill>
            <a:miter lim="800000"/>
          </a:ln>
          <a:effectLst>
            <a:glow rad="139700">
              <a:schemeClr val="accent5">
                <a:satMod val="175000"/>
                <a:alpha val="40000"/>
              </a:schemeClr>
            </a:glow>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ctr"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Segnaposto immagine 2"/>
          <p:cNvSpPr>
            <a:spLocks noGrp="1"/>
          </p:cNvSpPr>
          <p:nvPr>
            <p:ph type="pic" idx="1"/>
          </p:nvPr>
        </p:nvSpPr>
        <p:spPr>
          <a:xfrm>
            <a:off x="3380301" y="714356"/>
            <a:ext cx="6970225" cy="4143404"/>
          </a:xfrm>
          <a:prstGeom prst="roundRect">
            <a:avLst>
              <a:gd name="adj" fmla="val 783"/>
            </a:avLst>
          </a:prstGeom>
          <a:ln/>
        </p:spPr>
        <p:style>
          <a:lnRef idx="1">
            <a:schemeClr val="accent3"/>
          </a:lnRef>
          <a:fillRef idx="2">
            <a:schemeClr val="accent3"/>
          </a:fillRef>
          <a:effectRef idx="1">
            <a:schemeClr val="accent3"/>
          </a:effectRef>
          <a:fontRef idx="none"/>
        </p:style>
        <p:txBody>
          <a:bodyPr lIns="91440" tIns="274320" anchor="t"/>
          <a:lstStyle>
            <a:lvl1pPr marL="0" indent="0" algn="l" eaLnBrk="1" latinLnBrk="0" hangingPunct="1">
              <a:buNone/>
              <a:defRPr sz="3200"/>
            </a:lvl1pPr>
            <a:extLst/>
          </a:lstStyle>
          <a:p>
            <a:pPr marL="0" algn="l" eaLnBrk="1" latinLnBrk="0" hangingPunct="1"/>
            <a:r>
              <a:rPr kumimoji="0" lang="it-IT"/>
              <a:t>Fare clic sull'icona per inserire un'immagine</a:t>
            </a:r>
            <a:endParaRPr kumimoji="0" lang="en-US" dirty="0"/>
          </a:p>
        </p:txBody>
      </p:sp>
      <p:sp>
        <p:nvSpPr>
          <p:cNvPr id="4" name="Segnaposto testo 3"/>
          <p:cNvSpPr>
            <a:spLocks noGrp="1"/>
          </p:cNvSpPr>
          <p:nvPr>
            <p:ph type="body" sz="half" idx="2"/>
          </p:nvPr>
        </p:nvSpPr>
        <p:spPr>
          <a:xfrm>
            <a:off x="3873479" y="5000636"/>
            <a:ext cx="5892800" cy="762000"/>
          </a:xfrm>
          <a:prstGeom prst="rect">
            <a:avLst/>
          </a:prstGeom>
        </p:spPr>
        <p:txBody>
          <a:bodyPr anchor="ctr"/>
          <a:lstStyle>
            <a:lvl1pPr marL="0" indent="0" algn="ctr">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11" name="Segnaposto data 23"/>
          <p:cNvSpPr>
            <a:spLocks noGrp="1"/>
          </p:cNvSpPr>
          <p:nvPr>
            <p:ph type="dt" sz="half" idx="10"/>
          </p:nvPr>
        </p:nvSpPr>
        <p:spPr>
          <a:xfrm>
            <a:off x="1904983" y="6505620"/>
            <a:ext cx="1428749" cy="352404"/>
          </a:xfrm>
          <a:prstGeom prst="rect">
            <a:avLst/>
          </a:prstGeom>
        </p:spPr>
        <p:txBody>
          <a:bodyPr anchor="b"/>
          <a:lstStyle>
            <a:lvl1pPr algn="r" eaLnBrk="1" latinLnBrk="0" hangingPunct="1">
              <a:defRPr kumimoji="0" sz="1200">
                <a:solidFill>
                  <a:schemeClr val="bg2">
                    <a:shade val="50000"/>
                    <a:satMod val="200000"/>
                  </a:schemeClr>
                </a:solidFill>
                <a:latin typeface="Kristen ITC" pitchFamily="66" charset="0"/>
              </a:defRPr>
            </a:lvl1pPr>
            <a:extLst/>
          </a:lstStyle>
          <a:p>
            <a:endParaRPr lang="it-IT" dirty="0"/>
          </a:p>
        </p:txBody>
      </p:sp>
      <p:sp>
        <p:nvSpPr>
          <p:cNvPr id="12" name="Segnaposto piè di pagina 9"/>
          <p:cNvSpPr>
            <a:spLocks noGrp="1"/>
          </p:cNvSpPr>
          <p:nvPr>
            <p:ph type="ftr" sz="quarter" idx="3"/>
          </p:nvPr>
        </p:nvSpPr>
        <p:spPr>
          <a:xfrm>
            <a:off x="4521228" y="6505620"/>
            <a:ext cx="3860789" cy="352404"/>
          </a:xfrm>
          <a:prstGeom prst="rect">
            <a:avLst/>
          </a:prstGeom>
        </p:spPr>
        <p:txBody>
          <a:bodyPr anchor="b"/>
          <a:lstStyle>
            <a:lvl1pPr eaLnBrk="1" latinLnBrk="0" hangingPunct="1">
              <a:defRPr kumimoji="0" sz="1200">
                <a:solidFill>
                  <a:schemeClr val="bg2">
                    <a:shade val="50000"/>
                    <a:satMod val="200000"/>
                  </a:schemeClr>
                </a:solidFill>
                <a:effectLst/>
                <a:latin typeface="Kristen ITC" pitchFamily="66" charset="0"/>
              </a:defRPr>
            </a:lvl1pPr>
            <a:extLst/>
          </a:lstStyle>
          <a:p>
            <a:r>
              <a:rPr lang="it-IT"/>
              <a:t>CONTABILITA' ECONOMICO PATRIMONIALE  Cesare Pellegrini - Firenze 16/12/16</a:t>
            </a:r>
            <a:endParaRPr lang="it-IT" dirty="0"/>
          </a:p>
        </p:txBody>
      </p:sp>
      <p:sp>
        <p:nvSpPr>
          <p:cNvPr id="13" name="Segnaposto numero diapositiva 21"/>
          <p:cNvSpPr>
            <a:spLocks noGrp="1"/>
          </p:cNvSpPr>
          <p:nvPr>
            <p:ph type="sldNum" sz="quarter" idx="4"/>
          </p:nvPr>
        </p:nvSpPr>
        <p:spPr>
          <a:xfrm>
            <a:off x="11296691" y="6505620"/>
            <a:ext cx="609600" cy="352404"/>
          </a:xfrm>
          <a:prstGeom prst="rect">
            <a:avLst/>
          </a:prstGeom>
        </p:spPr>
        <p:txBody>
          <a:bodyPr anchor="b"/>
          <a:lstStyle>
            <a:lvl1pPr algn="ctr" eaLnBrk="1" latinLnBrk="0" hangingPunct="1">
              <a:defRPr kumimoji="0" sz="1200">
                <a:solidFill>
                  <a:schemeClr val="bg2">
                    <a:shade val="50000"/>
                    <a:satMod val="200000"/>
                  </a:schemeClr>
                </a:solidFill>
                <a:effectLst/>
                <a:latin typeface="Kristen ITC" pitchFamily="66" charset="0"/>
              </a:defRPr>
            </a:lvl1pPr>
            <a:extLst/>
          </a:lstStyle>
          <a:p>
            <a:fld id="{FBE3720C-C58C-4C81-87E2-4D917CF90222}" type="slidenum">
              <a:rPr lang="it-IT" smtClean="0"/>
              <a:pPr/>
              <a:t>‹N›</a:t>
            </a:fld>
            <a:endParaRPr lang="it-IT"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9"/>
            <a:ext cx="10972800" cy="409751"/>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609600" y="1600203"/>
            <a:ext cx="109728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609600" y="6356353"/>
            <a:ext cx="2844800" cy="365125"/>
          </a:xfrm>
          <a:prstGeom prst="rect">
            <a:avLst/>
          </a:prstGeom>
        </p:spPr>
        <p:txBody>
          <a:bodyPr/>
          <a:lstStyle/>
          <a:p>
            <a:endParaRPr lang="en-US" dirty="0"/>
          </a:p>
        </p:txBody>
      </p:sp>
      <p:sp>
        <p:nvSpPr>
          <p:cNvPr id="5" name="Segnaposto piè di pagina 4"/>
          <p:cNvSpPr>
            <a:spLocks noGrp="1"/>
          </p:cNvSpPr>
          <p:nvPr>
            <p:ph type="ftr" sz="quarter" idx="11"/>
          </p:nvPr>
        </p:nvSpPr>
        <p:spPr>
          <a:xfrm>
            <a:off x="4165600" y="6356353"/>
            <a:ext cx="3860800" cy="365125"/>
          </a:xfrm>
          <a:prstGeom prst="rect">
            <a:avLst/>
          </a:prstGeom>
        </p:spPr>
        <p:txBody>
          <a:bodyPr/>
          <a:lstStyle/>
          <a:p>
            <a:r>
              <a:rPr kumimoji="0" lang="it-IT"/>
              <a:t>CONTABILITA' ECONOMICO PATRIMONIALE  Cesare Pellegrini - Firenze 16/12/16</a:t>
            </a:r>
            <a:endParaRPr kumimoji="0" lang="en-US" dirty="0"/>
          </a:p>
        </p:txBody>
      </p:sp>
      <p:sp>
        <p:nvSpPr>
          <p:cNvPr id="6" name="Segnaposto numero diapositiva 5"/>
          <p:cNvSpPr>
            <a:spLocks noGrp="1"/>
          </p:cNvSpPr>
          <p:nvPr>
            <p:ph type="sldNum" sz="quarter" idx="12"/>
          </p:nvPr>
        </p:nvSpPr>
        <p:spPr>
          <a:xfrm>
            <a:off x="8775228" y="6356352"/>
            <a:ext cx="2844800" cy="365125"/>
          </a:xfrm>
          <a:prstGeom prst="rect">
            <a:avLst/>
          </a:prstGeom>
        </p:spPr>
        <p:txBody>
          <a:bodyPr/>
          <a:lstStyle/>
          <a:p>
            <a:fld id="{D5BBC35B-A44B-4119-B8DA-DE9E3DFADA20}" type="slidenum">
              <a:rPr kumimoji="0" lang="en-US" smtClean="0"/>
              <a:pPr/>
              <a:t>‹N›</a:t>
            </a:fld>
            <a:endParaRPr kumimoji="0"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olo e testo">
    <p:spTree>
      <p:nvGrpSpPr>
        <p:cNvPr id="1" name=""/>
        <p:cNvGrpSpPr/>
        <p:nvPr/>
      </p:nvGrpSpPr>
      <p:grpSpPr>
        <a:xfrm>
          <a:off x="0" y="0"/>
          <a:ext cx="0" cy="0"/>
          <a:chOff x="0" y="0"/>
          <a:chExt cx="0" cy="0"/>
        </a:xfrm>
      </p:grpSpPr>
      <p:sp>
        <p:nvSpPr>
          <p:cNvPr id="7" name="Rectangle 7"/>
          <p:cNvSpPr>
            <a:spLocks noGrp="1"/>
          </p:cNvSpPr>
          <p:nvPr>
            <p:ph type="body" idx="1"/>
          </p:nvPr>
        </p:nvSpPr>
        <p:spPr>
          <a:xfrm>
            <a:off x="609600" y="1600203"/>
            <a:ext cx="109728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it-IT"/>
              <a:t>Fare clic per modificare lo stile del titolo</a:t>
            </a:r>
            <a:endParaRPr lang="en-US"/>
          </a:p>
        </p:txBody>
      </p:sp>
      <p:sp>
        <p:nvSpPr>
          <p:cNvPr id="8" name="Date Placeholder 7"/>
          <p:cNvSpPr>
            <a:spLocks noGrp="1"/>
          </p:cNvSpPr>
          <p:nvPr>
            <p:ph type="dt" sz="half" idx="10"/>
          </p:nvPr>
        </p:nvSpPr>
        <p:spPr>
          <a:xfrm>
            <a:off x="609600" y="6356353"/>
            <a:ext cx="2844800" cy="365125"/>
          </a:xfrm>
          <a:prstGeom prst="rect">
            <a:avLst/>
          </a:prstGeom>
        </p:spPr>
        <p:txBody>
          <a:bodyPr/>
          <a:lstStyle/>
          <a:p>
            <a:endParaRPr lang="en-US" dirty="0"/>
          </a:p>
        </p:txBody>
      </p:sp>
      <p:sp>
        <p:nvSpPr>
          <p:cNvPr id="10" name="Slide Number Placeholder 9"/>
          <p:cNvSpPr>
            <a:spLocks noGrp="1"/>
          </p:cNvSpPr>
          <p:nvPr>
            <p:ph type="sldNum" sz="quarter" idx="11"/>
          </p:nvPr>
        </p:nvSpPr>
        <p:spPr>
          <a:xfrm>
            <a:off x="8775228" y="6356352"/>
            <a:ext cx="2844800" cy="365125"/>
          </a:xfrm>
          <a:prstGeom prst="rect">
            <a:avLst/>
          </a:prstGeom>
        </p:spPr>
        <p:txBody>
          <a:bodyPr/>
          <a:lstStyle/>
          <a:p>
            <a:pPr algn="r"/>
            <a:fld id="{D4C49B74-5DB2-4B03-B1D2-7F6A3C51C318}" type="slidenum">
              <a:rPr lang="en-US" smtClean="0"/>
              <a:pPr algn="r"/>
              <a:t>‹N›</a:t>
            </a:fld>
            <a:endParaRPr lang="en-US" dirty="0"/>
          </a:p>
        </p:txBody>
      </p:sp>
      <p:sp>
        <p:nvSpPr>
          <p:cNvPr id="11" name="Footer Placeholder 10"/>
          <p:cNvSpPr>
            <a:spLocks noGrp="1"/>
          </p:cNvSpPr>
          <p:nvPr>
            <p:ph type="ftr" sz="quarter" idx="12"/>
          </p:nvPr>
        </p:nvSpPr>
        <p:spPr>
          <a:xfrm>
            <a:off x="4165600" y="6356353"/>
            <a:ext cx="3860800" cy="365125"/>
          </a:xfrm>
          <a:prstGeom prst="rect">
            <a:avLst/>
          </a:prstGeom>
        </p:spPr>
        <p:txBody>
          <a:bodyPr/>
          <a:lstStyle/>
          <a:p>
            <a:r>
              <a:rPr lang="it-IT"/>
              <a:t>CONTABILITA' ECONOMICO PATRIMONIALE  Cesare Pellegrini - Firenze 16/12/16</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Diapositiva titolo">
    <p:bg>
      <p:bgPr>
        <a:blipFill rotWithShape="1">
          <a:blip r:embed="rId3" cstate="prin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78870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402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5213A3-3E9E-5945-147C-6289EA203F6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8F51D39-DB9F-ABD1-5DAE-43862C8236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D6934EF-1C2D-89A4-8B0C-F0AA98103526}"/>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5" name="Segnaposto piè di pagina 4">
            <a:extLst>
              <a:ext uri="{FF2B5EF4-FFF2-40B4-BE49-F238E27FC236}">
                <a16:creationId xmlns:a16="http://schemas.microsoft.com/office/drawing/2014/main" id="{4C794634-1A65-C225-C070-D79C47B9D122}"/>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BE81623-2DE0-E7B4-B5BA-303232438BF0}"/>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8474156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62FFB-A623-8F8E-5A6C-6C5F54D2D47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A47C2AE-C7DF-322A-B52D-A32B8091C6B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631FB3-9D46-AFB8-193E-ADFA4B1F7E8A}"/>
              </a:ext>
            </a:extLst>
          </p:cNvPr>
          <p:cNvSpPr>
            <a:spLocks noGrp="1"/>
          </p:cNvSpPr>
          <p:nvPr>
            <p:ph type="dt" sz="half" idx="10"/>
          </p:nvPr>
        </p:nvSpPr>
        <p:spPr/>
        <p:txBody>
          <a:bodyPr/>
          <a:lstStyle/>
          <a:p>
            <a:endParaRPr lang="en-US" dirty="0"/>
          </a:p>
        </p:txBody>
      </p:sp>
      <p:sp>
        <p:nvSpPr>
          <p:cNvPr id="5" name="Segnaposto piè di pagina 4">
            <a:extLst>
              <a:ext uri="{FF2B5EF4-FFF2-40B4-BE49-F238E27FC236}">
                <a16:creationId xmlns:a16="http://schemas.microsoft.com/office/drawing/2014/main" id="{4C12FD6F-6CC4-4197-B97B-9534339445EC}"/>
              </a:ext>
            </a:extLst>
          </p:cNvPr>
          <p:cNvSpPr>
            <a:spLocks noGrp="1"/>
          </p:cNvSpPr>
          <p:nvPr>
            <p:ph type="ftr" sz="quarter" idx="11"/>
          </p:nvPr>
        </p:nvSpPr>
        <p:spPr/>
        <p:txBody>
          <a:bodyPr/>
          <a:lstStyle/>
          <a:p>
            <a:r>
              <a:rPr kumimoji="0" lang="it-IT"/>
              <a:t>CONTABILITA' ECONOMICO PATRIMONIALE  Cesare Pellegrini - Firenze 16/12/16</a:t>
            </a:r>
            <a:endParaRPr kumimoji="0" lang="en-US" dirty="0"/>
          </a:p>
        </p:txBody>
      </p:sp>
      <p:sp>
        <p:nvSpPr>
          <p:cNvPr id="6" name="Segnaposto numero diapositiva 5">
            <a:extLst>
              <a:ext uri="{FF2B5EF4-FFF2-40B4-BE49-F238E27FC236}">
                <a16:creationId xmlns:a16="http://schemas.microsoft.com/office/drawing/2014/main" id="{F3A27B70-3718-2FAA-D427-F13A0BEC75FE}"/>
              </a:ext>
            </a:extLst>
          </p:cNvPr>
          <p:cNvSpPr>
            <a:spLocks noGrp="1"/>
          </p:cNvSpPr>
          <p:nvPr>
            <p:ph type="sldNum" sz="quarter" idx="12"/>
          </p:nvPr>
        </p:nvSpPr>
        <p:spPr/>
        <p:txBody>
          <a:bodyPr/>
          <a:lstStyle/>
          <a:p>
            <a:fld id="{D5BBC35B-A44B-4119-B8DA-DE9E3DFADA20}" type="slidenum">
              <a:rPr kumimoji="0" lang="en-US" smtClean="0"/>
              <a:pPr/>
              <a:t>‹N›</a:t>
            </a:fld>
            <a:endParaRPr kumimoji="0" lang="en-US" dirty="0"/>
          </a:p>
        </p:txBody>
      </p:sp>
    </p:spTree>
    <p:extLst>
      <p:ext uri="{BB962C8B-B14F-4D97-AF65-F5344CB8AC3E}">
        <p14:creationId xmlns:p14="http://schemas.microsoft.com/office/powerpoint/2010/main" val="2901424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71B62-8E35-6CB7-FBDA-C7932D635F3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6B40213-0939-D1C8-BEDC-9F650548F5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2BC39BA-BDA1-F51E-4781-09D610614A04}"/>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5" name="Segnaposto piè di pagina 4">
            <a:extLst>
              <a:ext uri="{FF2B5EF4-FFF2-40B4-BE49-F238E27FC236}">
                <a16:creationId xmlns:a16="http://schemas.microsoft.com/office/drawing/2014/main" id="{DF373BB0-164F-607C-544D-7E6C13C68B12}"/>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49A5737E-1DD5-8701-90ED-DC3F1A409309}"/>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306215689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3" name="CasellaDiTesto 4"/>
          <p:cNvSpPr txBox="1">
            <a:spLocks noChangeArrowheads="1"/>
          </p:cNvSpPr>
          <p:nvPr/>
        </p:nvSpPr>
        <p:spPr bwMode="auto">
          <a:xfrm>
            <a:off x="3296868" y="2265366"/>
            <a:ext cx="5598264" cy="1169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it-IT" sz="7000" b="1" dirty="0">
                <a:solidFill>
                  <a:srgbClr val="298F41"/>
                </a:solidFill>
                <a:latin typeface="Exo 2" charset="0"/>
                <a:cs typeface="Exo 2" charset="0"/>
              </a:rPr>
              <a:t>LOREM IPSUM</a:t>
            </a:r>
          </a:p>
        </p:txBody>
      </p:sp>
      <p:sp>
        <p:nvSpPr>
          <p:cNvPr id="4" name="CasellaDiTesto 5"/>
          <p:cNvSpPr txBox="1">
            <a:spLocks noChangeArrowheads="1"/>
          </p:cNvSpPr>
          <p:nvPr/>
        </p:nvSpPr>
        <p:spPr bwMode="auto">
          <a:xfrm>
            <a:off x="2771083" y="3549652"/>
            <a:ext cx="6649834"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it-IT" sz="4500" b="1" baseline="30000" dirty="0" err="1">
                <a:solidFill>
                  <a:srgbClr val="254830"/>
                </a:solidFill>
                <a:latin typeface="Calibri" charset="0"/>
              </a:rPr>
              <a:t>Voles</a:t>
            </a:r>
            <a:r>
              <a:rPr lang="it-IT" sz="4500" b="1" baseline="30000" dirty="0">
                <a:solidFill>
                  <a:srgbClr val="254830"/>
                </a:solidFill>
                <a:latin typeface="Calibri" charset="0"/>
              </a:rPr>
              <a:t> </a:t>
            </a:r>
            <a:r>
              <a:rPr lang="it-IT" sz="4500" b="1" baseline="30000" dirty="0" err="1">
                <a:solidFill>
                  <a:srgbClr val="254830"/>
                </a:solidFill>
                <a:latin typeface="Calibri" charset="0"/>
              </a:rPr>
              <a:t>nat</a:t>
            </a:r>
            <a:r>
              <a:rPr lang="it-IT" sz="4500" b="1" baseline="30000" dirty="0">
                <a:solidFill>
                  <a:srgbClr val="254830"/>
                </a:solidFill>
                <a:latin typeface="Calibri" charset="0"/>
              </a:rPr>
              <a:t> et </a:t>
            </a:r>
            <a:r>
              <a:rPr lang="it-IT" sz="4500" b="1" baseline="30000" dirty="0" err="1">
                <a:solidFill>
                  <a:srgbClr val="254830"/>
                </a:solidFill>
                <a:latin typeface="Calibri" charset="0"/>
              </a:rPr>
              <a:t>autempo</a:t>
            </a:r>
            <a:r>
              <a:rPr lang="it-IT" sz="4500" b="1" baseline="30000" dirty="0">
                <a:solidFill>
                  <a:srgbClr val="254830"/>
                </a:solidFill>
                <a:latin typeface="Calibri" charset="0"/>
              </a:rPr>
              <a:t> </a:t>
            </a:r>
            <a:r>
              <a:rPr lang="it-IT" sz="4500" b="1" baseline="30000" dirty="0" err="1">
                <a:solidFill>
                  <a:srgbClr val="254830"/>
                </a:solidFill>
                <a:latin typeface="Calibri" charset="0"/>
              </a:rPr>
              <a:t>reiuntia</a:t>
            </a:r>
            <a:r>
              <a:rPr lang="it-IT" sz="4500" b="1" baseline="30000" dirty="0">
                <a:solidFill>
                  <a:srgbClr val="254830"/>
                </a:solidFill>
                <a:latin typeface="Calibri" charset="0"/>
              </a:rPr>
              <a:t> quo </a:t>
            </a:r>
            <a:r>
              <a:rPr lang="it-IT" sz="4500" b="1" baseline="30000" dirty="0" err="1">
                <a:solidFill>
                  <a:srgbClr val="254830"/>
                </a:solidFill>
                <a:latin typeface="Calibri" charset="0"/>
              </a:rPr>
              <a:t>escilit</a:t>
            </a:r>
            <a:endParaRPr lang="it-IT" sz="4500" b="1" baseline="30000" dirty="0">
              <a:solidFill>
                <a:srgbClr val="254830"/>
              </a:solidFill>
              <a:latin typeface="Calibri" charset="0"/>
            </a:endParaRPr>
          </a:p>
          <a:p>
            <a:pPr algn="ctr" eaLnBrk="1" hangingPunct="1"/>
            <a:r>
              <a:rPr lang="it-IT" sz="4500" b="1" baseline="30000" dirty="0" err="1">
                <a:solidFill>
                  <a:srgbClr val="254830"/>
                </a:solidFill>
                <a:latin typeface="Calibri" charset="0"/>
              </a:rPr>
              <a:t>eate</a:t>
            </a:r>
            <a:r>
              <a:rPr lang="it-IT" sz="4500" b="1" baseline="30000" dirty="0">
                <a:solidFill>
                  <a:srgbClr val="254830"/>
                </a:solidFill>
                <a:latin typeface="Calibri" charset="0"/>
              </a:rPr>
              <a:t> </a:t>
            </a:r>
            <a:r>
              <a:rPr lang="it-IT" sz="4500" b="1" baseline="30000" dirty="0" err="1">
                <a:solidFill>
                  <a:srgbClr val="254830"/>
                </a:solidFill>
                <a:latin typeface="Calibri" charset="0"/>
              </a:rPr>
              <a:t>mos</a:t>
            </a:r>
            <a:r>
              <a:rPr lang="it-IT" sz="4500" b="1" baseline="30000" dirty="0">
                <a:solidFill>
                  <a:srgbClr val="254830"/>
                </a:solidFill>
                <a:latin typeface="Calibri" charset="0"/>
              </a:rPr>
              <a:t> et ea </a:t>
            </a:r>
            <a:r>
              <a:rPr lang="it-IT" sz="4500" b="1" baseline="30000" dirty="0" err="1">
                <a:solidFill>
                  <a:srgbClr val="254830"/>
                </a:solidFill>
                <a:latin typeface="Calibri" charset="0"/>
              </a:rPr>
              <a:t>nest</a:t>
            </a:r>
            <a:r>
              <a:rPr lang="it-IT" sz="4500" b="1" baseline="30000" dirty="0">
                <a:solidFill>
                  <a:srgbClr val="254830"/>
                </a:solidFill>
                <a:latin typeface="Calibri" charset="0"/>
              </a:rPr>
              <a:t> </a:t>
            </a:r>
            <a:r>
              <a:rPr lang="it-IT" sz="4500" b="1" baseline="30000" dirty="0" err="1">
                <a:solidFill>
                  <a:srgbClr val="254830"/>
                </a:solidFill>
                <a:latin typeface="Calibri" charset="0"/>
              </a:rPr>
              <a:t>officiur</a:t>
            </a:r>
            <a:r>
              <a:rPr lang="it-IT" sz="4500" b="1" baseline="30000" dirty="0">
                <a:solidFill>
                  <a:srgbClr val="254830"/>
                </a:solidFill>
                <a:latin typeface="Calibri" charset="0"/>
              </a:rPr>
              <a:t> aut </a:t>
            </a:r>
            <a:r>
              <a:rPr lang="it-IT" sz="4500" b="1" baseline="30000" dirty="0" err="1">
                <a:solidFill>
                  <a:srgbClr val="254830"/>
                </a:solidFill>
                <a:latin typeface="Calibri" charset="0"/>
              </a:rPr>
              <a:t>mos</a:t>
            </a:r>
            <a:endParaRPr lang="it-IT" sz="4500" b="1" baseline="30000" dirty="0">
              <a:solidFill>
                <a:srgbClr val="254830"/>
              </a:solidFill>
              <a:latin typeface="Calibri" charset="0"/>
            </a:endParaRPr>
          </a:p>
        </p:txBody>
      </p:sp>
    </p:spTree>
    <p:extLst>
      <p:ext uri="{BB962C8B-B14F-4D97-AF65-F5344CB8AC3E}">
        <p14:creationId xmlns:p14="http://schemas.microsoft.com/office/powerpoint/2010/main" val="2940437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7F1A0B-ABB3-714B-FE03-82BC2C16500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14D093D-6506-C5C1-AC7B-1E885395CC2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72A4F4A-0423-FD69-F6C1-C27419C7ACB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1C0946C-45EB-EAC1-761F-CE212550799F}"/>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6" name="Segnaposto piè di pagina 5">
            <a:extLst>
              <a:ext uri="{FF2B5EF4-FFF2-40B4-BE49-F238E27FC236}">
                <a16:creationId xmlns:a16="http://schemas.microsoft.com/office/drawing/2014/main" id="{84D118B0-DCC6-2537-5A06-05BFC370A344}"/>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998C682E-2B99-DC20-3764-D1A543F84883}"/>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142230268"/>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2DE190-5AD4-678F-5B7F-091D2031DE3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68B438F-5A13-8CA1-0779-ADBCD3022B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C7BC087-3232-33F8-76E7-CA7262DC9FD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720D7BF-6587-5975-1F9A-CACF2DB1B1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1CD9FDA-EDB3-4B40-4E31-DFEDA658911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0364124-EC30-5FF4-1501-E61403920852}"/>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8" name="Segnaposto piè di pagina 7">
            <a:extLst>
              <a:ext uri="{FF2B5EF4-FFF2-40B4-BE49-F238E27FC236}">
                <a16:creationId xmlns:a16="http://schemas.microsoft.com/office/drawing/2014/main" id="{EAEA9CFB-C426-F657-1993-A96CC206C6C9}"/>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48FDAC7A-1D92-8262-EFCD-DA4672EF733D}"/>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2583793037"/>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E2E811-551A-5787-0754-8C67D89B747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54FB8CF-EB81-E748-64EE-AF9A2C2FA8A4}"/>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4" name="Segnaposto piè di pagina 3">
            <a:extLst>
              <a:ext uri="{FF2B5EF4-FFF2-40B4-BE49-F238E27FC236}">
                <a16:creationId xmlns:a16="http://schemas.microsoft.com/office/drawing/2014/main" id="{ABD44BE3-FEF8-38F9-B225-649ED4F12DF2}"/>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06356AEB-E01F-04EF-508B-C9D47AF7420F}"/>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1140365528"/>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65733AD-8832-9B59-A09C-176081AF4EAF}"/>
              </a:ext>
            </a:extLst>
          </p:cNvPr>
          <p:cNvSpPr>
            <a:spLocks noGrp="1"/>
          </p:cNvSpPr>
          <p:nvPr>
            <p:ph type="dt" sz="half" idx="10"/>
          </p:nvPr>
        </p:nvSpPr>
        <p:spPr/>
        <p:txBody>
          <a:bodyPr/>
          <a:lstStyle/>
          <a:p>
            <a:endParaRPr lang="en-US" dirty="0"/>
          </a:p>
        </p:txBody>
      </p:sp>
      <p:sp>
        <p:nvSpPr>
          <p:cNvPr id="3" name="Segnaposto piè di pagina 2">
            <a:extLst>
              <a:ext uri="{FF2B5EF4-FFF2-40B4-BE49-F238E27FC236}">
                <a16:creationId xmlns:a16="http://schemas.microsoft.com/office/drawing/2014/main" id="{A9B0A13B-0AC3-F11B-0BB6-F1C623CF7F77}"/>
              </a:ext>
            </a:extLst>
          </p:cNvPr>
          <p:cNvSpPr>
            <a:spLocks noGrp="1"/>
          </p:cNvSpPr>
          <p:nvPr>
            <p:ph type="ftr" sz="quarter" idx="11"/>
          </p:nvPr>
        </p:nvSpPr>
        <p:spPr/>
        <p:txBody>
          <a:bodyPr/>
          <a:lstStyle/>
          <a:p>
            <a:r>
              <a:rPr kumimoji="0" lang="it-IT"/>
              <a:t>CONTABILITA' ECONOMICO PATRIMONIALE  Cesare Pellegrini - Firenze 16/12/16</a:t>
            </a:r>
            <a:endParaRPr kumimoji="0" lang="en-US" dirty="0"/>
          </a:p>
        </p:txBody>
      </p:sp>
      <p:sp>
        <p:nvSpPr>
          <p:cNvPr id="4" name="Segnaposto numero diapositiva 3">
            <a:extLst>
              <a:ext uri="{FF2B5EF4-FFF2-40B4-BE49-F238E27FC236}">
                <a16:creationId xmlns:a16="http://schemas.microsoft.com/office/drawing/2014/main" id="{1840F063-D731-4F9D-E63C-A2BD8DE32801}"/>
              </a:ext>
            </a:extLst>
          </p:cNvPr>
          <p:cNvSpPr>
            <a:spLocks noGrp="1"/>
          </p:cNvSpPr>
          <p:nvPr>
            <p:ph type="sldNum" sz="quarter" idx="12"/>
          </p:nvPr>
        </p:nvSpPr>
        <p:spPr/>
        <p:txBody>
          <a:bodyPr/>
          <a:lstStyle/>
          <a:p>
            <a:fld id="{D5BBC35B-A44B-4119-B8DA-DE9E3DFADA20}" type="slidenum">
              <a:rPr kumimoji="0" lang="en-US" smtClean="0"/>
              <a:pPr/>
              <a:t>‹N›</a:t>
            </a:fld>
            <a:endParaRPr kumimoji="0" lang="en-US" dirty="0"/>
          </a:p>
        </p:txBody>
      </p:sp>
    </p:spTree>
    <p:extLst>
      <p:ext uri="{BB962C8B-B14F-4D97-AF65-F5344CB8AC3E}">
        <p14:creationId xmlns:p14="http://schemas.microsoft.com/office/powerpoint/2010/main" val="5721246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C32517-F1F4-349A-933D-E6C1E2B2934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10DAA4-B06C-0A19-7FA5-D65753C15D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BE16A09-FFF9-E514-C8F8-7FE2F9DA6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59FF4FE-2460-1B36-EAFD-714F54AD124D}"/>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6" name="Segnaposto piè di pagina 5">
            <a:extLst>
              <a:ext uri="{FF2B5EF4-FFF2-40B4-BE49-F238E27FC236}">
                <a16:creationId xmlns:a16="http://schemas.microsoft.com/office/drawing/2014/main" id="{AF5E899E-1EF9-33B9-A8D8-63D6BE6AE2E3}"/>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E37905BE-AA3A-CDD9-9F85-0CF7BBA3786F}"/>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1402750217"/>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60D3D0-8A15-A8F6-17E6-375BF4DA269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A9E0B25-1B2F-A04E-366F-06292186C6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1551D27-193E-5F4F-4F3B-E667A539A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CC3558E-4222-CB60-A53E-CDBFA383F4C7}"/>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6" name="Segnaposto piè di pagina 5">
            <a:extLst>
              <a:ext uri="{FF2B5EF4-FFF2-40B4-BE49-F238E27FC236}">
                <a16:creationId xmlns:a16="http://schemas.microsoft.com/office/drawing/2014/main" id="{A51E3545-98B3-A3BD-0826-2075C82FE039}"/>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2F15CF14-27D1-93B5-F754-C9D7425832C4}"/>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640760052"/>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F9AEC6-43B3-148F-BD97-7685DFEC908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511389E-2A63-44D5-C132-A3BA79EC9E6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1063F82-DBB5-DDEF-23BA-DC188433D394}"/>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5" name="Segnaposto piè di pagina 4">
            <a:extLst>
              <a:ext uri="{FF2B5EF4-FFF2-40B4-BE49-F238E27FC236}">
                <a16:creationId xmlns:a16="http://schemas.microsoft.com/office/drawing/2014/main" id="{555D886B-9827-FC7C-A150-E0926AC17CAE}"/>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81148C7A-563A-3B73-A2E5-B1FA12C62B03}"/>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2561286763"/>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1580014-944C-626A-03F3-B50EBDEF422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0F1E048-E957-1712-8CBD-2B4A7569201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17BFD4-0684-BBF8-6105-D55EAD7F9056}"/>
              </a:ext>
            </a:extLst>
          </p:cNvPr>
          <p:cNvSpPr>
            <a:spLocks noGrp="1"/>
          </p:cNvSpPr>
          <p:nvPr>
            <p:ph type="dt" sz="half" idx="10"/>
          </p:nvPr>
        </p:nvSpPr>
        <p:spPr/>
        <p:txBody>
          <a:bodyPr/>
          <a:lstStyle/>
          <a:p>
            <a:fld id="{B61BEF0D-F0BB-DE4B-95CE-6DB70DBA9567}" type="datetimeFigureOut">
              <a:rPr lang="en-US" smtClean="0"/>
              <a:pPr/>
              <a:t>6/14/2022</a:t>
            </a:fld>
            <a:endParaRPr lang="en-US" dirty="0"/>
          </a:p>
        </p:txBody>
      </p:sp>
      <p:sp>
        <p:nvSpPr>
          <p:cNvPr id="5" name="Segnaposto piè di pagina 4">
            <a:extLst>
              <a:ext uri="{FF2B5EF4-FFF2-40B4-BE49-F238E27FC236}">
                <a16:creationId xmlns:a16="http://schemas.microsoft.com/office/drawing/2014/main" id="{14074893-CBE0-4084-6081-F139D01339B7}"/>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D954357C-3F07-3A6A-EABB-EACF7F1A69B2}"/>
              </a:ext>
            </a:extLst>
          </p:cNvPr>
          <p:cNvSpPr>
            <a:spLocks noGrp="1"/>
          </p:cNvSpPr>
          <p:nvPr>
            <p:ph type="sldNum" sz="quarter" idx="12"/>
          </p:nvPr>
        </p:nvSpPr>
        <p:spPr/>
        <p:txBody>
          <a:bodyPr/>
          <a:lstStyle/>
          <a:p>
            <a:fld id="{2495626E-E49F-415B-AB09-0BFAB7EFF67D}" type="slidenum">
              <a:rPr lang="it-IT" smtClean="0"/>
              <a:pPr/>
              <a:t>‹N›</a:t>
            </a:fld>
            <a:endParaRPr lang="it-IT"/>
          </a:p>
        </p:txBody>
      </p:sp>
    </p:spTree>
    <p:extLst>
      <p:ext uri="{BB962C8B-B14F-4D97-AF65-F5344CB8AC3E}">
        <p14:creationId xmlns:p14="http://schemas.microsoft.com/office/powerpoint/2010/main" val="2225452008"/>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Diapositiva titolo">
    <p:bg>
      <p:bgPr>
        <a:blipFill rotWithShape="1">
          <a:blip r:embed="rId3" cstate="prin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547511" y="303037"/>
            <a:ext cx="11072519" cy="416630"/>
          </a:xfrm>
          <a:prstGeom prst="rect">
            <a:avLst/>
          </a:prstGeom>
        </p:spPr>
        <p:txBody>
          <a:bodyPr>
            <a:noAutofit/>
          </a:bodyPr>
          <a:lstStyle>
            <a:lvl1pPr algn="l">
              <a:defRPr sz="2400" baseline="0"/>
            </a:lvl1pPr>
          </a:lstStyle>
          <a:p>
            <a:r>
              <a:rPr lang="it-IT" b="1" dirty="0" err="1">
                <a:solidFill>
                  <a:srgbClr val="254830"/>
                </a:solidFill>
                <a:latin typeface="Calibri" charset="0"/>
              </a:rPr>
              <a:t>Voles</a:t>
            </a:r>
            <a:r>
              <a:rPr lang="it-IT" b="1" dirty="0">
                <a:solidFill>
                  <a:srgbClr val="254830"/>
                </a:solidFill>
                <a:latin typeface="Calibri" charset="0"/>
              </a:rPr>
              <a:t> </a:t>
            </a:r>
            <a:r>
              <a:rPr lang="it-IT" b="1" dirty="0" err="1">
                <a:solidFill>
                  <a:srgbClr val="254830"/>
                </a:solidFill>
                <a:latin typeface="Calibri" charset="0"/>
              </a:rPr>
              <a:t>nat</a:t>
            </a:r>
            <a:r>
              <a:rPr lang="it-IT" b="1" dirty="0">
                <a:solidFill>
                  <a:srgbClr val="254830"/>
                </a:solidFill>
                <a:latin typeface="Calibri" charset="0"/>
              </a:rPr>
              <a:t> et </a:t>
            </a:r>
            <a:r>
              <a:rPr lang="it-IT" b="1" dirty="0" err="1">
                <a:solidFill>
                  <a:srgbClr val="254830"/>
                </a:solidFill>
                <a:latin typeface="Calibri" charset="0"/>
              </a:rPr>
              <a:t>autempo</a:t>
            </a:r>
            <a:r>
              <a:rPr lang="it-IT" b="1" dirty="0">
                <a:solidFill>
                  <a:srgbClr val="254830"/>
                </a:solidFill>
                <a:latin typeface="Calibri" charset="0"/>
              </a:rPr>
              <a:t> </a:t>
            </a:r>
            <a:r>
              <a:rPr lang="it-IT" b="1" dirty="0" err="1">
                <a:solidFill>
                  <a:srgbClr val="254830"/>
                </a:solidFill>
                <a:latin typeface="Calibri" charset="0"/>
              </a:rPr>
              <a:t>reiuntia</a:t>
            </a:r>
            <a:r>
              <a:rPr lang="it-IT" b="1" dirty="0">
                <a:solidFill>
                  <a:srgbClr val="254830"/>
                </a:solidFill>
                <a:latin typeface="Calibri" charset="0"/>
              </a:rPr>
              <a:t> </a:t>
            </a:r>
            <a:endParaRPr lang="it-IT" dirty="0"/>
          </a:p>
        </p:txBody>
      </p:sp>
      <p:sp>
        <p:nvSpPr>
          <p:cNvPr id="6" name="Segnaposto numero diapositiva 5"/>
          <p:cNvSpPr>
            <a:spLocks noGrp="1"/>
          </p:cNvSpPr>
          <p:nvPr>
            <p:ph type="sldNum" sz="quarter" idx="12"/>
          </p:nvPr>
        </p:nvSpPr>
        <p:spPr>
          <a:xfrm>
            <a:off x="8775228" y="6356352"/>
            <a:ext cx="2844800" cy="365125"/>
          </a:xfrm>
          <a:prstGeom prst="rect">
            <a:avLst/>
          </a:prstGeom>
        </p:spPr>
        <p:txBody>
          <a:bodyPr/>
          <a:lstStyle>
            <a:lvl1pPr>
              <a:defRPr>
                <a:solidFill>
                  <a:schemeClr val="bg1"/>
                </a:solidFill>
              </a:defRPr>
            </a:lvl1pPr>
          </a:lstStyle>
          <a:p>
            <a:fld id="{D5BBC35B-A44B-4119-B8DA-DE9E3DFADA20}" type="slidenum">
              <a:rPr kumimoji="0" lang="en-US" smtClean="0"/>
              <a:pPr/>
              <a:t>‹N›</a:t>
            </a:fld>
            <a:endParaRPr kumimoji="0" lang="en-US" dirty="0">
              <a:solidFill>
                <a:srgbClr val="FFFFFF"/>
              </a:solidFill>
            </a:endParaRPr>
          </a:p>
        </p:txBody>
      </p:sp>
      <p:sp>
        <p:nvSpPr>
          <p:cNvPr id="7" name="Segnaposto testo 2"/>
          <p:cNvSpPr>
            <a:spLocks noGrp="1"/>
          </p:cNvSpPr>
          <p:nvPr>
            <p:ph idx="1" hasCustomPrompt="1"/>
          </p:nvPr>
        </p:nvSpPr>
        <p:spPr>
          <a:xfrm>
            <a:off x="547512" y="1092203"/>
            <a:ext cx="11072517" cy="4525963"/>
          </a:xfrm>
          <a:prstGeom prst="rect">
            <a:avLst/>
          </a:prstGeom>
        </p:spPr>
        <p:txBody>
          <a:bodyPr vert="horz" lIns="91440" tIns="45720" rIns="91440" bIns="45720" rtlCol="0">
            <a:normAutofit/>
          </a:bodyPr>
          <a:lstStyle>
            <a:lvl1pPr algn="l">
              <a:defRPr sz="2000"/>
            </a:lvl1pPr>
            <a:lvl2pPr>
              <a:defRPr sz="2000"/>
            </a:lvl2pPr>
            <a:lvl3pPr>
              <a:defRPr sz="1800"/>
            </a:lvl3pPr>
            <a:lvl4pPr>
              <a:defRPr sz="1600"/>
            </a:lvl4pPr>
            <a:lvl5pPr>
              <a:defRPr sz="1600"/>
            </a:lvl5pPr>
          </a:lstStyle>
          <a:p>
            <a:pPr lvl="0"/>
            <a:r>
              <a:rPr lang="it-IT" dirty="0"/>
              <a:t>Fare clic per modificare gli stili del testo dello schema</a:t>
            </a:r>
          </a:p>
        </p:txBody>
      </p:sp>
    </p:spTree>
    <p:extLst>
      <p:ext uri="{BB962C8B-B14F-4D97-AF65-F5344CB8AC3E}">
        <p14:creationId xmlns:p14="http://schemas.microsoft.com/office/powerpoint/2010/main" val="2474178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Immagine con didascalia">
    <p:spTree>
      <p:nvGrpSpPr>
        <p:cNvPr id="1" name=""/>
        <p:cNvGrpSpPr/>
        <p:nvPr/>
      </p:nvGrpSpPr>
      <p:grpSpPr>
        <a:xfrm>
          <a:off x="0" y="0"/>
          <a:ext cx="0" cy="0"/>
          <a:chOff x="0" y="0"/>
          <a:chExt cx="0" cy="0"/>
        </a:xfrm>
      </p:grpSpPr>
      <p:sp>
        <p:nvSpPr>
          <p:cNvPr id="8" name="Rettangolo 7"/>
          <p:cNvSpPr/>
          <p:nvPr/>
        </p:nvSpPr>
        <p:spPr>
          <a:xfrm>
            <a:off x="3238482" y="647696"/>
            <a:ext cx="7302545" cy="5281634"/>
          </a:xfrm>
          <a:prstGeom prst="rect">
            <a:avLst/>
          </a:prstGeom>
          <a:solidFill>
            <a:srgbClr val="FFFFFF"/>
          </a:solidFill>
          <a:ln w="88900" cap="sq">
            <a:solidFill>
              <a:schemeClr val="accent5">
                <a:lumMod val="75000"/>
              </a:schemeClr>
            </a:solidFill>
            <a:miter lim="800000"/>
          </a:ln>
          <a:effectLst>
            <a:glow rad="139700">
              <a:schemeClr val="accent5">
                <a:satMod val="175000"/>
                <a:alpha val="40000"/>
              </a:schemeClr>
            </a:glow>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ctr"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Segnaposto immagine 2"/>
          <p:cNvSpPr>
            <a:spLocks noGrp="1"/>
          </p:cNvSpPr>
          <p:nvPr>
            <p:ph type="pic" idx="1"/>
          </p:nvPr>
        </p:nvSpPr>
        <p:spPr>
          <a:xfrm>
            <a:off x="3380301" y="714356"/>
            <a:ext cx="6970225" cy="4143404"/>
          </a:xfrm>
          <a:prstGeom prst="roundRect">
            <a:avLst>
              <a:gd name="adj" fmla="val 783"/>
            </a:avLst>
          </a:prstGeom>
          <a:ln/>
        </p:spPr>
        <p:style>
          <a:lnRef idx="1">
            <a:schemeClr val="accent3"/>
          </a:lnRef>
          <a:fillRef idx="2">
            <a:schemeClr val="accent3"/>
          </a:fillRef>
          <a:effectRef idx="1">
            <a:schemeClr val="accent3"/>
          </a:effectRef>
          <a:fontRef idx="none"/>
        </p:style>
        <p:txBody>
          <a:bodyPr lIns="91440" tIns="274320" anchor="t"/>
          <a:lstStyle>
            <a:lvl1pPr marL="0" indent="0" algn="l" eaLnBrk="1" latinLnBrk="0" hangingPunct="1">
              <a:buNone/>
              <a:defRPr sz="3200"/>
            </a:lvl1pPr>
            <a:extLst/>
          </a:lstStyle>
          <a:p>
            <a:pPr marL="0" algn="l" eaLnBrk="1" latinLnBrk="0" hangingPunct="1"/>
            <a:r>
              <a:rPr kumimoji="0" lang="it-IT"/>
              <a:t>Fare clic sull'icona per inserire un'immagine</a:t>
            </a:r>
            <a:endParaRPr kumimoji="0" lang="en-US" dirty="0"/>
          </a:p>
        </p:txBody>
      </p:sp>
      <p:sp>
        <p:nvSpPr>
          <p:cNvPr id="4" name="Segnaposto testo 3"/>
          <p:cNvSpPr>
            <a:spLocks noGrp="1"/>
          </p:cNvSpPr>
          <p:nvPr>
            <p:ph type="body" sz="half" idx="2"/>
          </p:nvPr>
        </p:nvSpPr>
        <p:spPr>
          <a:xfrm>
            <a:off x="3873479" y="5000636"/>
            <a:ext cx="5892800" cy="762000"/>
          </a:xfrm>
          <a:prstGeom prst="rect">
            <a:avLst/>
          </a:prstGeom>
        </p:spPr>
        <p:txBody>
          <a:bodyPr anchor="ctr"/>
          <a:lstStyle>
            <a:lvl1pPr marL="0" indent="0" algn="ctr">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11" name="Segnaposto data 23"/>
          <p:cNvSpPr>
            <a:spLocks noGrp="1"/>
          </p:cNvSpPr>
          <p:nvPr>
            <p:ph type="dt" sz="half" idx="10"/>
          </p:nvPr>
        </p:nvSpPr>
        <p:spPr>
          <a:xfrm>
            <a:off x="1904983" y="6505620"/>
            <a:ext cx="1428749" cy="352404"/>
          </a:xfrm>
          <a:prstGeom prst="rect">
            <a:avLst/>
          </a:prstGeom>
        </p:spPr>
        <p:txBody>
          <a:bodyPr anchor="b"/>
          <a:lstStyle>
            <a:lvl1pPr algn="r" eaLnBrk="1" latinLnBrk="0" hangingPunct="1">
              <a:defRPr kumimoji="0" sz="1200">
                <a:solidFill>
                  <a:schemeClr val="bg2">
                    <a:shade val="50000"/>
                    <a:satMod val="200000"/>
                  </a:schemeClr>
                </a:solidFill>
                <a:latin typeface="Kristen ITC" pitchFamily="66" charset="0"/>
              </a:defRPr>
            </a:lvl1pPr>
            <a:extLst/>
          </a:lstStyle>
          <a:p>
            <a:endParaRPr lang="it-IT" dirty="0"/>
          </a:p>
        </p:txBody>
      </p:sp>
      <p:sp>
        <p:nvSpPr>
          <p:cNvPr id="12" name="Segnaposto piè di pagina 9"/>
          <p:cNvSpPr>
            <a:spLocks noGrp="1"/>
          </p:cNvSpPr>
          <p:nvPr>
            <p:ph type="ftr" sz="quarter" idx="3"/>
          </p:nvPr>
        </p:nvSpPr>
        <p:spPr>
          <a:xfrm>
            <a:off x="4521228" y="6505620"/>
            <a:ext cx="3860789" cy="352404"/>
          </a:xfrm>
          <a:prstGeom prst="rect">
            <a:avLst/>
          </a:prstGeom>
        </p:spPr>
        <p:txBody>
          <a:bodyPr anchor="b"/>
          <a:lstStyle>
            <a:lvl1pPr eaLnBrk="1" latinLnBrk="0" hangingPunct="1">
              <a:defRPr kumimoji="0" sz="1200">
                <a:solidFill>
                  <a:schemeClr val="bg2">
                    <a:shade val="50000"/>
                    <a:satMod val="200000"/>
                  </a:schemeClr>
                </a:solidFill>
                <a:effectLst/>
                <a:latin typeface="Kristen ITC" pitchFamily="66" charset="0"/>
              </a:defRPr>
            </a:lvl1pPr>
            <a:extLst/>
          </a:lstStyle>
          <a:p>
            <a:r>
              <a:rPr lang="it-IT"/>
              <a:t>CONTABILITA' ECONOMICO PATRIMONIALE  Cesare Pellegrini - Firenze 16/12/16</a:t>
            </a:r>
            <a:endParaRPr lang="it-IT" dirty="0"/>
          </a:p>
        </p:txBody>
      </p:sp>
      <p:sp>
        <p:nvSpPr>
          <p:cNvPr id="13" name="Segnaposto numero diapositiva 21"/>
          <p:cNvSpPr>
            <a:spLocks noGrp="1"/>
          </p:cNvSpPr>
          <p:nvPr>
            <p:ph type="sldNum" sz="quarter" idx="4"/>
          </p:nvPr>
        </p:nvSpPr>
        <p:spPr>
          <a:xfrm>
            <a:off x="11296691" y="6505620"/>
            <a:ext cx="609600" cy="352404"/>
          </a:xfrm>
          <a:prstGeom prst="rect">
            <a:avLst/>
          </a:prstGeom>
        </p:spPr>
        <p:txBody>
          <a:bodyPr anchor="b"/>
          <a:lstStyle>
            <a:lvl1pPr algn="ctr" eaLnBrk="1" latinLnBrk="0" hangingPunct="1">
              <a:defRPr kumimoji="0" sz="1200">
                <a:solidFill>
                  <a:schemeClr val="bg2">
                    <a:shade val="50000"/>
                    <a:satMod val="200000"/>
                  </a:schemeClr>
                </a:solidFill>
                <a:effectLst/>
                <a:latin typeface="Kristen ITC" pitchFamily="66" charset="0"/>
              </a:defRPr>
            </a:lvl1pPr>
            <a:extLst/>
          </a:lstStyle>
          <a:p>
            <a:pPr>
              <a:defRPr/>
            </a:pPr>
            <a:fld id="{11F2994B-66AA-4A0D-97D8-A4FD728BAAF6}" type="slidenum">
              <a:rPr lang="it-IT" smtClean="0"/>
              <a:pPr>
                <a:defRPr/>
              </a:pPr>
              <a:t>‹N›</a:t>
            </a:fld>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9"/>
            <a:ext cx="10972800" cy="409751"/>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609600" y="1600203"/>
            <a:ext cx="109728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609600" y="6356353"/>
            <a:ext cx="2844800" cy="365125"/>
          </a:xfrm>
          <a:prstGeom prst="rect">
            <a:avLst/>
          </a:prstGeom>
        </p:spPr>
        <p:txBody>
          <a:bodyPr/>
          <a:lstStyle/>
          <a:p>
            <a:endParaRPr lang="en-US" dirty="0"/>
          </a:p>
        </p:txBody>
      </p:sp>
      <p:sp>
        <p:nvSpPr>
          <p:cNvPr id="5" name="Segnaposto piè di pagina 4"/>
          <p:cNvSpPr>
            <a:spLocks noGrp="1"/>
          </p:cNvSpPr>
          <p:nvPr>
            <p:ph type="ftr" sz="quarter" idx="11"/>
          </p:nvPr>
        </p:nvSpPr>
        <p:spPr>
          <a:xfrm>
            <a:off x="4165600" y="6356353"/>
            <a:ext cx="3860800" cy="365125"/>
          </a:xfrm>
          <a:prstGeom prst="rect">
            <a:avLst/>
          </a:prstGeom>
        </p:spPr>
        <p:txBody>
          <a:bodyPr/>
          <a:lstStyle/>
          <a:p>
            <a:r>
              <a:rPr kumimoji="0" lang="it-IT"/>
              <a:t>CONTABILITA' ECONOMICO PATRIMONIALE  Cesare Pellegrini - Firenze 16/12/16</a:t>
            </a:r>
            <a:endParaRPr kumimoji="0" lang="en-US" dirty="0"/>
          </a:p>
        </p:txBody>
      </p:sp>
      <p:sp>
        <p:nvSpPr>
          <p:cNvPr id="6" name="Segnaposto numero diapositiva 5"/>
          <p:cNvSpPr>
            <a:spLocks noGrp="1"/>
          </p:cNvSpPr>
          <p:nvPr>
            <p:ph type="sldNum" sz="quarter" idx="12"/>
          </p:nvPr>
        </p:nvSpPr>
        <p:spPr>
          <a:xfrm>
            <a:off x="8775228" y="6356352"/>
            <a:ext cx="2844800" cy="365125"/>
          </a:xfrm>
          <a:prstGeom prst="rect">
            <a:avLst/>
          </a:prstGeom>
        </p:spPr>
        <p:txBody>
          <a:bodyPr/>
          <a:lstStyle/>
          <a:p>
            <a:pPr>
              <a:defRPr/>
            </a:pPr>
            <a:fld id="{11F2994B-66AA-4A0D-97D8-A4FD728BAAF6}" type="slidenum">
              <a:rPr lang="it-IT" smtClean="0"/>
              <a:pPr>
                <a:defRPr/>
              </a:pPr>
              <a:t>‹N›</a:t>
            </a:fld>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609600" y="6356353"/>
            <a:ext cx="2844800" cy="365125"/>
          </a:xfrm>
          <a:prstGeom prst="rect">
            <a:avLst/>
          </a:prstGeom>
        </p:spPr>
        <p:txBody>
          <a:bodyPr/>
          <a:lstStyle/>
          <a:p>
            <a:endParaRPr lang="en-US" dirty="0"/>
          </a:p>
        </p:txBody>
      </p:sp>
      <p:sp>
        <p:nvSpPr>
          <p:cNvPr id="3" name="Segnaposto piè di pagina 2"/>
          <p:cNvSpPr>
            <a:spLocks noGrp="1"/>
          </p:cNvSpPr>
          <p:nvPr>
            <p:ph type="ftr" sz="quarter" idx="11"/>
          </p:nvPr>
        </p:nvSpPr>
        <p:spPr>
          <a:xfrm>
            <a:off x="4165600" y="6356353"/>
            <a:ext cx="3860800" cy="365125"/>
          </a:xfrm>
          <a:prstGeom prst="rect">
            <a:avLst/>
          </a:prstGeom>
        </p:spPr>
        <p:txBody>
          <a:bodyPr/>
          <a:lstStyle/>
          <a:p>
            <a:r>
              <a:rPr kumimoji="0" lang="it-IT"/>
              <a:t>CONTABILITA' ECONOMICO PATRIMONIALE  Cesare Pellegrini - Firenze 16/12/16</a:t>
            </a:r>
            <a:endParaRPr kumimoji="0" lang="en-US" dirty="0"/>
          </a:p>
        </p:txBody>
      </p:sp>
      <p:sp>
        <p:nvSpPr>
          <p:cNvPr id="4" name="Segnaposto numero diapositiva 3"/>
          <p:cNvSpPr>
            <a:spLocks noGrp="1"/>
          </p:cNvSpPr>
          <p:nvPr>
            <p:ph type="sldNum" sz="quarter" idx="12"/>
          </p:nvPr>
        </p:nvSpPr>
        <p:spPr>
          <a:xfrm>
            <a:off x="8775228" y="6356352"/>
            <a:ext cx="2844800" cy="365125"/>
          </a:xfrm>
          <a:prstGeom prst="rect">
            <a:avLst/>
          </a:prstGeom>
        </p:spPr>
        <p:txBody>
          <a:bodyPr/>
          <a:lstStyle/>
          <a:p>
            <a:pPr>
              <a:defRPr/>
            </a:pPr>
            <a:fld id="{11F2994B-66AA-4A0D-97D8-A4FD728BAAF6}" type="slidenum">
              <a:rPr lang="it-IT" smtClean="0"/>
              <a:pPr>
                <a:defRPr/>
              </a:pPr>
              <a:t>‹N›</a:t>
            </a:fld>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olo e testo">
    <p:spTree>
      <p:nvGrpSpPr>
        <p:cNvPr id="1" name=""/>
        <p:cNvGrpSpPr/>
        <p:nvPr/>
      </p:nvGrpSpPr>
      <p:grpSpPr>
        <a:xfrm>
          <a:off x="0" y="0"/>
          <a:ext cx="0" cy="0"/>
          <a:chOff x="0" y="0"/>
          <a:chExt cx="0" cy="0"/>
        </a:xfrm>
      </p:grpSpPr>
      <p:sp>
        <p:nvSpPr>
          <p:cNvPr id="7" name="Rectangle 7"/>
          <p:cNvSpPr>
            <a:spLocks noGrp="1"/>
          </p:cNvSpPr>
          <p:nvPr>
            <p:ph type="body" idx="1"/>
          </p:nvPr>
        </p:nvSpPr>
        <p:spPr>
          <a:xfrm>
            <a:off x="609600" y="1600203"/>
            <a:ext cx="109728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it-IT"/>
              <a:t>Fare clic per modificare lo stile del titolo</a:t>
            </a:r>
            <a:endParaRPr lang="en-US"/>
          </a:p>
        </p:txBody>
      </p:sp>
      <p:sp>
        <p:nvSpPr>
          <p:cNvPr id="8" name="Date Placeholder 7"/>
          <p:cNvSpPr>
            <a:spLocks noGrp="1"/>
          </p:cNvSpPr>
          <p:nvPr>
            <p:ph type="dt" sz="half" idx="10"/>
          </p:nvPr>
        </p:nvSpPr>
        <p:spPr>
          <a:xfrm>
            <a:off x="609600" y="6356353"/>
            <a:ext cx="2844800" cy="365125"/>
          </a:xfrm>
          <a:prstGeom prst="rect">
            <a:avLst/>
          </a:prstGeom>
        </p:spPr>
        <p:txBody>
          <a:bodyPr/>
          <a:lstStyle/>
          <a:p>
            <a:endParaRPr lang="en-US" dirty="0"/>
          </a:p>
        </p:txBody>
      </p:sp>
      <p:sp>
        <p:nvSpPr>
          <p:cNvPr id="10" name="Slide Number Placeholder 9"/>
          <p:cNvSpPr>
            <a:spLocks noGrp="1"/>
          </p:cNvSpPr>
          <p:nvPr>
            <p:ph type="sldNum" sz="quarter" idx="11"/>
          </p:nvPr>
        </p:nvSpPr>
        <p:spPr>
          <a:xfrm>
            <a:off x="8775228" y="6356352"/>
            <a:ext cx="2844800" cy="365125"/>
          </a:xfrm>
          <a:prstGeom prst="rect">
            <a:avLst/>
          </a:prstGeom>
        </p:spPr>
        <p:txBody>
          <a:bodyPr/>
          <a:lstStyle/>
          <a:p>
            <a:pPr>
              <a:defRPr/>
            </a:pPr>
            <a:fld id="{11F2994B-66AA-4A0D-97D8-A4FD728BAAF6}" type="slidenum">
              <a:rPr lang="it-IT" smtClean="0"/>
              <a:pPr>
                <a:defRPr/>
              </a:pPr>
              <a:t>‹N›</a:t>
            </a:fld>
            <a:endParaRPr lang="it-IT"/>
          </a:p>
        </p:txBody>
      </p:sp>
      <p:sp>
        <p:nvSpPr>
          <p:cNvPr id="11" name="Footer Placeholder 10"/>
          <p:cNvSpPr>
            <a:spLocks noGrp="1"/>
          </p:cNvSpPr>
          <p:nvPr>
            <p:ph type="ftr" sz="quarter" idx="12"/>
          </p:nvPr>
        </p:nvSpPr>
        <p:spPr>
          <a:xfrm>
            <a:off x="4165600" y="6356353"/>
            <a:ext cx="3860800" cy="365125"/>
          </a:xfrm>
          <a:prstGeom prst="rect">
            <a:avLst/>
          </a:prstGeom>
        </p:spPr>
        <p:txBody>
          <a:bodyPr/>
          <a:lstStyle/>
          <a:p>
            <a:r>
              <a:rPr lang="it-IT"/>
              <a:t>CONTABILITA' ECONOMICO PATRIMONIALE  Cesare Pellegrini - Firenze 16/12/16</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2_Diapositiva titolo">
    <p:bg>
      <p:bgPr>
        <a:blipFill rotWithShape="1">
          <a:blip r:embed="rId3" cstate="prin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547511" y="303037"/>
            <a:ext cx="11072519" cy="416630"/>
          </a:xfrm>
          <a:prstGeom prst="rect">
            <a:avLst/>
          </a:prstGeom>
        </p:spPr>
        <p:txBody>
          <a:bodyPr>
            <a:noAutofit/>
          </a:bodyPr>
          <a:lstStyle>
            <a:lvl1pPr algn="l">
              <a:defRPr sz="2400" baseline="0"/>
            </a:lvl1pPr>
          </a:lstStyle>
          <a:p>
            <a:r>
              <a:rPr lang="it-IT" b="1" dirty="0" err="1">
                <a:solidFill>
                  <a:srgbClr val="254830"/>
                </a:solidFill>
                <a:latin typeface="Calibri" charset="0"/>
              </a:rPr>
              <a:t>Voles</a:t>
            </a:r>
            <a:r>
              <a:rPr lang="it-IT" b="1" dirty="0">
                <a:solidFill>
                  <a:srgbClr val="254830"/>
                </a:solidFill>
                <a:latin typeface="Calibri" charset="0"/>
              </a:rPr>
              <a:t> </a:t>
            </a:r>
            <a:r>
              <a:rPr lang="it-IT" b="1" dirty="0" err="1">
                <a:solidFill>
                  <a:srgbClr val="254830"/>
                </a:solidFill>
                <a:latin typeface="Calibri" charset="0"/>
              </a:rPr>
              <a:t>nat</a:t>
            </a:r>
            <a:r>
              <a:rPr lang="it-IT" b="1" dirty="0">
                <a:solidFill>
                  <a:srgbClr val="254830"/>
                </a:solidFill>
                <a:latin typeface="Calibri" charset="0"/>
              </a:rPr>
              <a:t> et </a:t>
            </a:r>
            <a:r>
              <a:rPr lang="it-IT" b="1" dirty="0" err="1">
                <a:solidFill>
                  <a:srgbClr val="254830"/>
                </a:solidFill>
                <a:latin typeface="Calibri" charset="0"/>
              </a:rPr>
              <a:t>autempo</a:t>
            </a:r>
            <a:r>
              <a:rPr lang="it-IT" b="1" dirty="0">
                <a:solidFill>
                  <a:srgbClr val="254830"/>
                </a:solidFill>
                <a:latin typeface="Calibri" charset="0"/>
              </a:rPr>
              <a:t> </a:t>
            </a:r>
            <a:r>
              <a:rPr lang="it-IT" b="1" dirty="0" err="1">
                <a:solidFill>
                  <a:srgbClr val="254830"/>
                </a:solidFill>
                <a:latin typeface="Calibri" charset="0"/>
              </a:rPr>
              <a:t>reiuntia</a:t>
            </a:r>
            <a:r>
              <a:rPr lang="it-IT" b="1" dirty="0">
                <a:solidFill>
                  <a:srgbClr val="254830"/>
                </a:solidFill>
                <a:latin typeface="Calibri" charset="0"/>
              </a:rPr>
              <a:t> </a:t>
            </a:r>
            <a:endParaRPr lang="it-IT" dirty="0"/>
          </a:p>
        </p:txBody>
      </p:sp>
      <p:sp>
        <p:nvSpPr>
          <p:cNvPr id="6" name="Segnaposto numero diapositiva 5"/>
          <p:cNvSpPr>
            <a:spLocks noGrp="1"/>
          </p:cNvSpPr>
          <p:nvPr>
            <p:ph type="sldNum" sz="quarter" idx="12"/>
          </p:nvPr>
        </p:nvSpPr>
        <p:spPr>
          <a:xfrm>
            <a:off x="8775228" y="6356352"/>
            <a:ext cx="2844800" cy="365125"/>
          </a:xfrm>
          <a:prstGeom prst="rect">
            <a:avLst/>
          </a:prstGeom>
        </p:spPr>
        <p:txBody>
          <a:bodyPr/>
          <a:lstStyle>
            <a:lvl1pPr>
              <a:defRPr>
                <a:solidFill>
                  <a:schemeClr val="bg1"/>
                </a:solidFill>
              </a:defRPr>
            </a:lvl1pPr>
          </a:lstStyle>
          <a:p>
            <a:fld id="{2495626E-E49F-415B-AB09-0BFAB7EFF67D}" type="slidenum">
              <a:rPr lang="it-IT" smtClean="0"/>
              <a:pPr/>
              <a:t>‹N›</a:t>
            </a:fld>
            <a:endParaRPr lang="it-IT"/>
          </a:p>
        </p:txBody>
      </p:sp>
      <p:sp>
        <p:nvSpPr>
          <p:cNvPr id="7" name="Segnaposto testo 2"/>
          <p:cNvSpPr>
            <a:spLocks noGrp="1"/>
          </p:cNvSpPr>
          <p:nvPr>
            <p:ph idx="1" hasCustomPrompt="1"/>
          </p:nvPr>
        </p:nvSpPr>
        <p:spPr>
          <a:xfrm>
            <a:off x="547512" y="1092203"/>
            <a:ext cx="11072517" cy="4525963"/>
          </a:xfrm>
          <a:prstGeom prst="rect">
            <a:avLst/>
          </a:prstGeom>
        </p:spPr>
        <p:txBody>
          <a:bodyPr vert="horz" lIns="91440" tIns="45720" rIns="91440" bIns="45720" rtlCol="0">
            <a:normAutofit/>
          </a:bodyPr>
          <a:lstStyle>
            <a:lvl1pPr algn="l">
              <a:defRPr sz="2000"/>
            </a:lvl1pPr>
            <a:lvl2pPr>
              <a:defRPr sz="2000"/>
            </a:lvl2pPr>
            <a:lvl3pPr>
              <a:defRPr sz="1800"/>
            </a:lvl3pPr>
            <a:lvl4pPr>
              <a:defRPr sz="1600"/>
            </a:lvl4pPr>
            <a:lvl5pPr>
              <a:defRPr sz="1600"/>
            </a:lvl5pPr>
          </a:lstStyle>
          <a:p>
            <a:pPr lvl="0"/>
            <a:r>
              <a:rPr lang="it-IT" dirty="0"/>
              <a:t>Fare clic per modificare gli stili del testo dello schema</a:t>
            </a:r>
          </a:p>
        </p:txBody>
      </p:sp>
    </p:spTree>
    <p:extLst>
      <p:ext uri="{BB962C8B-B14F-4D97-AF65-F5344CB8AC3E}">
        <p14:creationId xmlns:p14="http://schemas.microsoft.com/office/powerpoint/2010/main" val="2474178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apositiva titolo">
    <p:bg>
      <p:bgPr>
        <a:blipFill rotWithShape="1">
          <a:blip r:embed="rId3" cstate="prin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547511" y="303037"/>
            <a:ext cx="11072519" cy="416630"/>
          </a:xfrm>
          <a:prstGeom prst="rect">
            <a:avLst/>
          </a:prstGeom>
        </p:spPr>
        <p:txBody>
          <a:bodyPr>
            <a:noAutofit/>
          </a:bodyPr>
          <a:lstStyle>
            <a:lvl1pPr algn="l">
              <a:defRPr sz="2400" baseline="0"/>
            </a:lvl1pPr>
          </a:lstStyle>
          <a:p>
            <a:r>
              <a:rPr lang="it-IT" b="1" dirty="0" err="1">
                <a:solidFill>
                  <a:srgbClr val="254830"/>
                </a:solidFill>
                <a:latin typeface="Calibri" charset="0"/>
              </a:rPr>
              <a:t>Voles</a:t>
            </a:r>
            <a:r>
              <a:rPr lang="it-IT" b="1" dirty="0">
                <a:solidFill>
                  <a:srgbClr val="254830"/>
                </a:solidFill>
                <a:latin typeface="Calibri" charset="0"/>
              </a:rPr>
              <a:t> </a:t>
            </a:r>
            <a:r>
              <a:rPr lang="it-IT" b="1" dirty="0" err="1">
                <a:solidFill>
                  <a:srgbClr val="254830"/>
                </a:solidFill>
                <a:latin typeface="Calibri" charset="0"/>
              </a:rPr>
              <a:t>nat</a:t>
            </a:r>
            <a:r>
              <a:rPr lang="it-IT" b="1" dirty="0">
                <a:solidFill>
                  <a:srgbClr val="254830"/>
                </a:solidFill>
                <a:latin typeface="Calibri" charset="0"/>
              </a:rPr>
              <a:t> et </a:t>
            </a:r>
            <a:r>
              <a:rPr lang="it-IT" b="1" dirty="0" err="1">
                <a:solidFill>
                  <a:srgbClr val="254830"/>
                </a:solidFill>
                <a:latin typeface="Calibri" charset="0"/>
              </a:rPr>
              <a:t>autempo</a:t>
            </a:r>
            <a:r>
              <a:rPr lang="it-IT" b="1" dirty="0">
                <a:solidFill>
                  <a:srgbClr val="254830"/>
                </a:solidFill>
                <a:latin typeface="Calibri" charset="0"/>
              </a:rPr>
              <a:t> </a:t>
            </a:r>
            <a:r>
              <a:rPr lang="it-IT" b="1" dirty="0" err="1">
                <a:solidFill>
                  <a:srgbClr val="254830"/>
                </a:solidFill>
                <a:latin typeface="Calibri" charset="0"/>
              </a:rPr>
              <a:t>reiuntia</a:t>
            </a:r>
            <a:r>
              <a:rPr lang="it-IT" b="1" dirty="0">
                <a:solidFill>
                  <a:srgbClr val="254830"/>
                </a:solidFill>
                <a:latin typeface="Calibri" charset="0"/>
              </a:rPr>
              <a:t> </a:t>
            </a:r>
            <a:endParaRPr lang="it-IT" dirty="0"/>
          </a:p>
        </p:txBody>
      </p:sp>
      <p:sp>
        <p:nvSpPr>
          <p:cNvPr id="6" name="Segnaposto numero diapositiva 5"/>
          <p:cNvSpPr>
            <a:spLocks noGrp="1"/>
          </p:cNvSpPr>
          <p:nvPr>
            <p:ph type="sldNum" sz="quarter" idx="12"/>
          </p:nvPr>
        </p:nvSpPr>
        <p:spPr>
          <a:xfrm>
            <a:off x="8775228" y="6356352"/>
            <a:ext cx="2844800" cy="365125"/>
          </a:xfrm>
          <a:prstGeom prst="rect">
            <a:avLst/>
          </a:prstGeom>
        </p:spPr>
        <p:txBody>
          <a:bodyPr/>
          <a:lstStyle>
            <a:lvl1pPr>
              <a:defRPr>
                <a:solidFill>
                  <a:schemeClr val="bg1"/>
                </a:solidFill>
              </a:defRPr>
            </a:lvl1pPr>
          </a:lstStyle>
          <a:p>
            <a:fld id="{2495626E-E49F-415B-AB09-0BFAB7EFF67D}" type="slidenum">
              <a:rPr lang="it-IT" smtClean="0"/>
              <a:pPr/>
              <a:t>‹N›</a:t>
            </a:fld>
            <a:endParaRPr lang="it-IT"/>
          </a:p>
        </p:txBody>
      </p:sp>
      <p:sp>
        <p:nvSpPr>
          <p:cNvPr id="7" name="Segnaposto testo 2"/>
          <p:cNvSpPr>
            <a:spLocks noGrp="1"/>
          </p:cNvSpPr>
          <p:nvPr>
            <p:ph idx="1" hasCustomPrompt="1"/>
          </p:nvPr>
        </p:nvSpPr>
        <p:spPr>
          <a:xfrm>
            <a:off x="547512" y="1092203"/>
            <a:ext cx="11072517" cy="4525963"/>
          </a:xfrm>
          <a:prstGeom prst="rect">
            <a:avLst/>
          </a:prstGeom>
        </p:spPr>
        <p:txBody>
          <a:bodyPr vert="horz" lIns="91440" tIns="45720" rIns="91440" bIns="45720" rtlCol="0">
            <a:normAutofit/>
          </a:bodyPr>
          <a:lstStyle>
            <a:lvl1pPr algn="l">
              <a:defRPr sz="2000"/>
            </a:lvl1pPr>
            <a:lvl2pPr>
              <a:defRPr sz="2000"/>
            </a:lvl2pPr>
            <a:lvl3pPr>
              <a:defRPr sz="1800"/>
            </a:lvl3pPr>
            <a:lvl4pPr>
              <a:defRPr sz="1600"/>
            </a:lvl4pPr>
            <a:lvl5pPr>
              <a:defRPr sz="1600"/>
            </a:lvl5pPr>
          </a:lstStyle>
          <a:p>
            <a:pPr lvl="0"/>
            <a:r>
              <a:rPr lang="it-IT" dirty="0"/>
              <a:t>Fare clic per modificare gli stili del testo dello schema</a:t>
            </a:r>
          </a:p>
        </p:txBody>
      </p:sp>
    </p:spTree>
    <p:extLst>
      <p:ext uri="{BB962C8B-B14F-4D97-AF65-F5344CB8AC3E}">
        <p14:creationId xmlns:p14="http://schemas.microsoft.com/office/powerpoint/2010/main" val="2474178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 name="chimes.wav"/>
          </p:stSnd>
        </p:sndAc>
      </p:transition>
    </mc:Choice>
    <mc:Fallback xmlns="">
      <p:transition spd="slow">
        <p:fade/>
        <p:sndAc>
          <p:stSnd>
            <p:snd r:embed="rId4"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audio" Target="../media/audio1.wav"/><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jpeg"/><Relationship Id="rId5" Type="http://schemas.openxmlformats.org/officeDocument/2006/relationships/slideLayout" Target="../slideLayouts/slideLayout13.xml"/><Relationship Id="rId10" Type="http://schemas.openxmlformats.org/officeDocument/2006/relationships/audio" Target="../media/audio1.wav"/><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audio" Target="../media/audio1.wav"/><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cstate="prin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95116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0" name="chimes.wav"/>
          </p:stSnd>
        </p:sndAc>
      </p:transition>
    </mc:Choice>
    <mc:Fallback xmlns="">
      <p:transition spd="slow">
        <p:fade/>
        <p:sndAc>
          <p:stSnd>
            <p:snd r:embed="rId12" name="chimes.wav"/>
          </p:stSnd>
        </p:sndAc>
      </p:transition>
    </mc:Fallback>
  </mc:AlternateConten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cstate="print"/>
          <a:stretch>
            <a:fillRect/>
          </a:stretch>
        </a:blipFill>
        <a:effectLst/>
      </p:bgPr>
    </p:bg>
    <p:spTree>
      <p:nvGrpSpPr>
        <p:cNvPr id="1" name=""/>
        <p:cNvGrpSpPr/>
        <p:nvPr/>
      </p:nvGrpSpPr>
      <p:grpSpPr>
        <a:xfrm>
          <a:off x="0" y="0"/>
          <a:ext cx="0" cy="0"/>
          <a:chOff x="0" y="0"/>
          <a:chExt cx="0" cy="0"/>
        </a:xfrm>
      </p:grpSpPr>
      <p:sp>
        <p:nvSpPr>
          <p:cNvPr id="8" name="Segnaposto numero diapositiva 5"/>
          <p:cNvSpPr>
            <a:spLocks noGrp="1"/>
          </p:cNvSpPr>
          <p:nvPr>
            <p:ph type="sldNum" sz="quarter" idx="4"/>
          </p:nvPr>
        </p:nvSpPr>
        <p:spPr>
          <a:xfrm>
            <a:off x="8775228" y="6356352"/>
            <a:ext cx="2844800" cy="365125"/>
          </a:xfrm>
          <a:prstGeom prst="rect">
            <a:avLst/>
          </a:prstGeom>
        </p:spPr>
        <p:txBody>
          <a:bodyPr/>
          <a:lstStyle>
            <a:lvl1pPr algn="r">
              <a:defRPr sz="1400">
                <a:solidFill>
                  <a:schemeClr val="bg1"/>
                </a:solidFill>
              </a:defRPr>
            </a:lvl1pPr>
          </a:lstStyle>
          <a:p>
            <a:fld id="{2495626E-E49F-415B-AB09-0BFAB7EFF67D}" type="slidenum">
              <a:rPr lang="it-IT" smtClean="0"/>
              <a:pPr/>
              <a:t>‹N›</a:t>
            </a:fld>
            <a:endParaRPr lang="it-IT"/>
          </a:p>
        </p:txBody>
      </p:sp>
      <p:sp>
        <p:nvSpPr>
          <p:cNvPr id="10" name="Segnaposto titolo 9"/>
          <p:cNvSpPr>
            <a:spLocks noGrp="1"/>
          </p:cNvSpPr>
          <p:nvPr>
            <p:ph type="title"/>
          </p:nvPr>
        </p:nvSpPr>
        <p:spPr>
          <a:xfrm>
            <a:off x="609600" y="274639"/>
            <a:ext cx="10972800" cy="409751"/>
          </a:xfrm>
          <a:prstGeom prst="rect">
            <a:avLst/>
          </a:prstGeom>
        </p:spPr>
        <p:txBody>
          <a:bodyPr vert="horz" lIns="91440" tIns="45720" rIns="91440" bIns="45720" rtlCol="0" anchor="ctr">
            <a:normAutofit/>
          </a:bodyPr>
          <a:lstStyle/>
          <a:p>
            <a:r>
              <a:rPr lang="it-IT" b="1" dirty="0" err="1">
                <a:solidFill>
                  <a:srgbClr val="254830"/>
                </a:solidFill>
                <a:latin typeface="Calibri" charset="0"/>
              </a:rPr>
              <a:t>Voles</a:t>
            </a:r>
            <a:r>
              <a:rPr lang="it-IT" b="1" dirty="0">
                <a:solidFill>
                  <a:srgbClr val="254830"/>
                </a:solidFill>
                <a:latin typeface="Calibri" charset="0"/>
              </a:rPr>
              <a:t> </a:t>
            </a:r>
            <a:r>
              <a:rPr lang="it-IT" b="1" dirty="0" err="1">
                <a:solidFill>
                  <a:srgbClr val="254830"/>
                </a:solidFill>
                <a:latin typeface="Calibri" charset="0"/>
              </a:rPr>
              <a:t>nat</a:t>
            </a:r>
            <a:r>
              <a:rPr lang="it-IT" b="1" dirty="0">
                <a:solidFill>
                  <a:srgbClr val="254830"/>
                </a:solidFill>
                <a:latin typeface="Calibri" charset="0"/>
              </a:rPr>
              <a:t> et </a:t>
            </a:r>
            <a:r>
              <a:rPr lang="it-IT" b="1" dirty="0" err="1">
                <a:solidFill>
                  <a:srgbClr val="254830"/>
                </a:solidFill>
                <a:latin typeface="Calibri" charset="0"/>
              </a:rPr>
              <a:t>autempo</a:t>
            </a:r>
            <a:r>
              <a:rPr lang="it-IT" b="1" dirty="0">
                <a:solidFill>
                  <a:srgbClr val="254830"/>
                </a:solidFill>
                <a:latin typeface="Calibri" charset="0"/>
              </a:rPr>
              <a:t> </a:t>
            </a:r>
            <a:r>
              <a:rPr lang="it-IT" b="1" dirty="0" err="1">
                <a:solidFill>
                  <a:srgbClr val="254830"/>
                </a:solidFill>
                <a:latin typeface="Calibri" charset="0"/>
              </a:rPr>
              <a:t>reiuntia</a:t>
            </a:r>
            <a:r>
              <a:rPr lang="it-IT" b="1" dirty="0">
                <a:solidFill>
                  <a:srgbClr val="254830"/>
                </a:solidFill>
                <a:latin typeface="Calibri" charset="0"/>
              </a:rPr>
              <a:t> </a:t>
            </a:r>
            <a:endParaRPr lang="it-IT" dirty="0"/>
          </a:p>
        </p:txBody>
      </p:sp>
    </p:spTree>
    <p:extLst>
      <p:ext uri="{BB962C8B-B14F-4D97-AF65-F5344CB8AC3E}">
        <p14:creationId xmlns:p14="http://schemas.microsoft.com/office/powerpoint/2010/main" val="342150432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711" r:id="rId7"/>
    <p:sldLayoutId id="2147483680" r:id="rId8"/>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0" name="chimes.wav"/>
          </p:stSnd>
        </p:sndAc>
      </p:transition>
    </mc:Choice>
    <mc:Fallback xmlns="">
      <p:transition spd="slow">
        <p:fade/>
        <p:sndAc>
          <p:stSnd>
            <p:snd r:embed="rId12" name="chimes.wav"/>
          </p:stSnd>
        </p:sndAc>
      </p:transition>
    </mc:Fallback>
  </mc:AlternateContent>
  <p:hf hdr="0"/>
  <p:txStyles>
    <p:titleStyle>
      <a:lvl1pPr algn="l" defTabSz="4572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8986780-2F7B-736D-B4ED-B2335D545A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95AC142-7963-D461-05C0-904C95BB0F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EE474E-0A53-FE60-FD1D-03095E6CEB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75E99-C30F-43E1-A798-CDE65A7E4FB1}" type="datetimeFigureOut">
              <a:rPr lang="it-IT" smtClean="0"/>
              <a:t>14/06/2022</a:t>
            </a:fld>
            <a:endParaRPr lang="it-IT"/>
          </a:p>
        </p:txBody>
      </p:sp>
      <p:sp>
        <p:nvSpPr>
          <p:cNvPr id="5" name="Segnaposto piè di pagina 4">
            <a:extLst>
              <a:ext uri="{FF2B5EF4-FFF2-40B4-BE49-F238E27FC236}">
                <a16:creationId xmlns:a16="http://schemas.microsoft.com/office/drawing/2014/main" id="{E5CAF094-53CF-7302-DD8E-1224154AC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ED38A81-CF6F-A23B-7B59-926EE4347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23E162-2A56-40E0-9AD7-69611D001215}" type="slidenum">
              <a:rPr lang="it-IT" smtClean="0"/>
              <a:t>‹N›</a:t>
            </a:fld>
            <a:endParaRPr lang="it-IT"/>
          </a:p>
        </p:txBody>
      </p:sp>
    </p:spTree>
    <p:extLst>
      <p:ext uri="{BB962C8B-B14F-4D97-AF65-F5344CB8AC3E}">
        <p14:creationId xmlns:p14="http://schemas.microsoft.com/office/powerpoint/2010/main" val="1961030990"/>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13" name="chimes.wav"/>
          </p:stSnd>
        </p:sndAc>
      </p:transition>
    </mc:Choice>
    <mc:Fallback xmlns="">
      <p:transition spd="slow">
        <p:fade/>
        <p:sndAc>
          <p:stSnd>
            <p:snd r:embed="rId14" name="chimes.wav"/>
          </p:stSnd>
        </p:sndAc>
      </p:transition>
    </mc:Fallback>
  </mc:AlternateConten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7.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0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3.xml"/><Relationship Id="rId4" Type="http://schemas.openxmlformats.org/officeDocument/2006/relationships/audio" Target="../media/audio1.wav"/></Relationships>
</file>

<file path=ppt/slides/_rels/slide10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1.xml.rels><?xml version="1.0" encoding="UTF-8" standalone="yes"?>
<Relationships xmlns="http://schemas.openxmlformats.org/package/2006/relationships"><Relationship Id="rId3" Type="http://schemas.openxmlformats.org/officeDocument/2006/relationships/hyperlink" Target="file:///C:\Users\CASDAN00\Downloads\ECLI_IT_CONT_2022_7SRCVDA-PAR.pdf" TargetMode="External"/><Relationship Id="rId2" Type="http://schemas.openxmlformats.org/officeDocument/2006/relationships/audio" Target="../media/audio1.wav"/><Relationship Id="rId1" Type="http://schemas.openxmlformats.org/officeDocument/2006/relationships/slideLayout" Target="../slideLayouts/slideLayout23.xml"/><Relationship Id="rId4" Type="http://schemas.openxmlformats.org/officeDocument/2006/relationships/audio" Target="../media/audio1.wav"/></Relationships>
</file>

<file path=ppt/slides/_rels/slide1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audio" Target="../media/audio1.wav"/><Relationship Id="rId1" Type="http://schemas.openxmlformats.org/officeDocument/2006/relationships/slideLayout" Target="../slideLayouts/slideLayout23.xml"/><Relationship Id="rId4" Type="http://schemas.openxmlformats.org/officeDocument/2006/relationships/audio" Target="../media/audio1.wav"/></Relationships>
</file>

<file path=ppt/slides/_rels/slide4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audio" Target="../media/audio1.wav"/><Relationship Id="rId1" Type="http://schemas.openxmlformats.org/officeDocument/2006/relationships/slideLayout" Target="../slideLayouts/slideLayout23.xml"/><Relationship Id="rId4" Type="http://schemas.openxmlformats.org/officeDocument/2006/relationships/audio" Target="../media/audio1.wav"/></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6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7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8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 Id="rId10" Type="http://schemas.openxmlformats.org/officeDocument/2006/relationships/audio" Target="../media/audio1.wav"/></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_rels/slide9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9D54BAD-44BE-E1A5-1617-F26936FC918A}"/>
              </a:ext>
            </a:extLst>
          </p:cNvPr>
          <p:cNvSpPr>
            <a:spLocks noGrp="1"/>
          </p:cNvSpPr>
          <p:nvPr>
            <p:ph type="ctrTitle"/>
          </p:nvPr>
        </p:nvSpPr>
        <p:spPr>
          <a:xfrm>
            <a:off x="699713" y="248038"/>
            <a:ext cx="7063721" cy="1159200"/>
          </a:xfrm>
        </p:spPr>
        <p:txBody>
          <a:bodyPr anchor="ctr">
            <a:normAutofit/>
          </a:bodyPr>
          <a:lstStyle/>
          <a:p>
            <a:pPr algn="l"/>
            <a:r>
              <a:rPr lang="it-IT" sz="4000">
                <a:solidFill>
                  <a:srgbClr val="FFFFFF"/>
                </a:solidFill>
              </a:rPr>
              <a:t>I debiti fuori bilancio</a:t>
            </a:r>
          </a:p>
        </p:txBody>
      </p:sp>
      <p:sp>
        <p:nvSpPr>
          <p:cNvPr id="3" name="Sottotitolo 2">
            <a:extLst>
              <a:ext uri="{FF2B5EF4-FFF2-40B4-BE49-F238E27FC236}">
                <a16:creationId xmlns:a16="http://schemas.microsoft.com/office/drawing/2014/main" id="{DE5F94FF-F6A2-C69A-901E-270C3EB50E4A}"/>
              </a:ext>
            </a:extLst>
          </p:cNvPr>
          <p:cNvSpPr>
            <a:spLocks noGrp="1"/>
          </p:cNvSpPr>
          <p:nvPr>
            <p:ph type="subTitle" idx="1"/>
          </p:nvPr>
        </p:nvSpPr>
        <p:spPr>
          <a:xfrm>
            <a:off x="8572499" y="390832"/>
            <a:ext cx="3233585" cy="873612"/>
          </a:xfrm>
        </p:spPr>
        <p:txBody>
          <a:bodyPr anchor="ctr">
            <a:normAutofit/>
          </a:bodyPr>
          <a:lstStyle/>
          <a:p>
            <a:pPr algn="l"/>
            <a:r>
              <a:rPr lang="it-IT" sz="2000">
                <a:solidFill>
                  <a:srgbClr val="FFFFFF"/>
                </a:solidFill>
              </a:rPr>
              <a:t>15 giugno 2022</a:t>
            </a:r>
          </a:p>
          <a:p>
            <a:pPr algn="l"/>
            <a:r>
              <a:rPr lang="it-IT" sz="2000">
                <a:solidFill>
                  <a:srgbClr val="FFFFFF"/>
                </a:solidFill>
              </a:rPr>
              <a:t>dott. Ulderico Izzo</a:t>
            </a:r>
          </a:p>
        </p:txBody>
      </p:sp>
      <p:pic>
        <p:nvPicPr>
          <p:cNvPr id="4" name="Immagine 3">
            <a:extLst>
              <a:ext uri="{FF2B5EF4-FFF2-40B4-BE49-F238E27FC236}">
                <a16:creationId xmlns:a16="http://schemas.microsoft.com/office/drawing/2014/main" id="{DE11846A-58AE-4380-6C3D-A80BC2668183}"/>
              </a:ext>
            </a:extLst>
          </p:cNvPr>
          <p:cNvPicPr>
            <a:picLocks noChangeAspect="1"/>
          </p:cNvPicPr>
          <p:nvPr/>
        </p:nvPicPr>
        <p:blipFill>
          <a:blip r:embed="rId3"/>
          <a:stretch>
            <a:fillRect/>
          </a:stretch>
        </p:blipFill>
        <p:spPr>
          <a:xfrm>
            <a:off x="1992625" y="1966293"/>
            <a:ext cx="8206748" cy="4452160"/>
          </a:xfrm>
          <a:prstGeom prst="rect">
            <a:avLst/>
          </a:prstGeom>
        </p:spPr>
      </p:pic>
      <p:sp>
        <p:nvSpPr>
          <p:cNvPr id="15" name="Slide Number Placeholder 5">
            <a:extLst>
              <a:ext uri="{FF2B5EF4-FFF2-40B4-BE49-F238E27FC236}">
                <a16:creationId xmlns:a16="http://schemas.microsoft.com/office/drawing/2014/main" id="{6CF0AF49-9025-C184-D873-B3C720E89B57}"/>
              </a:ext>
            </a:extLst>
          </p:cNvPr>
          <p:cNvSpPr>
            <a:spLocks noGrp="1"/>
          </p:cNvSpPr>
          <p:nvPr>
            <p:ph type="sldNum" sz="quarter" idx="12"/>
          </p:nvPr>
        </p:nvSpPr>
        <p:spPr>
          <a:xfrm>
            <a:off x="11704319" y="6455664"/>
            <a:ext cx="448056" cy="365125"/>
          </a:xfrm>
          <a:prstGeom prst="ellipse">
            <a:avLst/>
          </a:prstGeom>
        </p:spPr>
        <p:txBody>
          <a:bodyPr>
            <a:normAutofit/>
          </a:bodyPr>
          <a:lstStyle/>
          <a:p>
            <a:pPr>
              <a:lnSpc>
                <a:spcPct val="90000"/>
              </a:lnSpc>
              <a:spcAft>
                <a:spcPts val="600"/>
              </a:spcAft>
              <a:defRPr/>
            </a:pPr>
            <a:fld id="{11F2994B-66AA-4A0D-97D8-A4FD728BAAF6}" type="slidenum">
              <a:rPr lang="it-IT" sz="1100">
                <a:solidFill>
                  <a:schemeClr val="tx1">
                    <a:lumMod val="50000"/>
                    <a:lumOff val="50000"/>
                  </a:schemeClr>
                </a:solidFill>
              </a:rPr>
              <a:pPr>
                <a:lnSpc>
                  <a:spcPct val="90000"/>
                </a:lnSpc>
                <a:spcAft>
                  <a:spcPts val="600"/>
                </a:spcAft>
                <a:defRPr/>
              </a:pPr>
              <a:t>1</a:t>
            </a:fld>
            <a:endParaRPr lang="it-IT" sz="1100">
              <a:solidFill>
                <a:schemeClr val="tx1">
                  <a:lumMod val="50000"/>
                  <a:lumOff val="50000"/>
                </a:schemeClr>
              </a:solidFill>
            </a:endParaRPr>
          </a:p>
        </p:txBody>
      </p:sp>
    </p:spTree>
    <p:extLst>
      <p:ext uri="{BB962C8B-B14F-4D97-AF65-F5344CB8AC3E}">
        <p14:creationId xmlns:p14="http://schemas.microsoft.com/office/powerpoint/2010/main" val="2783091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D6B06FF9-A491-8910-1231-4F8627B07C27}"/>
              </a:ext>
            </a:extLst>
          </p:cNvPr>
          <p:cNvSpPr>
            <a:spLocks noGrp="1"/>
          </p:cNvSpPr>
          <p:nvPr>
            <p:ph type="sldNum" sz="quarter" idx="12"/>
          </p:nvPr>
        </p:nvSpPr>
        <p:spPr/>
        <p:txBody>
          <a:bodyPr/>
          <a:lstStyle/>
          <a:p>
            <a:fld id="{D5BBC35B-A44B-4119-B8DA-DE9E3DFADA20}" type="slidenum">
              <a:rPr kumimoji="0" lang="en-US" smtClean="0"/>
              <a:pPr/>
              <a:t>10</a:t>
            </a:fld>
            <a:endParaRPr kumimoji="0" lang="en-US" dirty="0"/>
          </a:p>
        </p:txBody>
      </p:sp>
    </p:spTree>
    <p:extLst>
      <p:ext uri="{BB962C8B-B14F-4D97-AF65-F5344CB8AC3E}">
        <p14:creationId xmlns:p14="http://schemas.microsoft.com/office/powerpoint/2010/main" val="6024630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12D27579-BB07-CBD9-2AE9-D3C24F83AAAB}"/>
              </a:ext>
            </a:extLst>
          </p:cNvPr>
          <p:cNvSpPr txBox="1"/>
          <p:nvPr/>
        </p:nvSpPr>
        <p:spPr>
          <a:xfrm>
            <a:off x="335360" y="332657"/>
            <a:ext cx="11521280" cy="5509200"/>
          </a:xfrm>
          <a:prstGeom prst="rect">
            <a:avLst/>
          </a:prstGeom>
          <a:noFill/>
        </p:spPr>
        <p:txBody>
          <a:bodyPr wrap="square">
            <a:spAutoFit/>
          </a:bodyPr>
          <a:lstStyle/>
          <a:p>
            <a:pPr algn="just"/>
            <a:r>
              <a:rPr lang="it-IT" sz="3200" dirty="0">
                <a:solidFill>
                  <a:srgbClr val="0070C0"/>
                </a:solidFill>
              </a:rPr>
              <a:t>Nessuna delle tre menzionate giurisprudenze, pertanto, ha mai considerato che, a tenore del combinato disposto degli artt. 191, c. 4, e 194, c. 1, lett. e), Tuel, al netto delle implicazioni sul riparto di giurisdizione, all’astratta riconoscibilità del debito fuori bilancio consegue che l’ente locale e, per esso, l’organo consiliare abbia l’obbligo giuridico di riconoscere il debito fuori bilancio, quantomeno nei limiti </a:t>
            </a:r>
            <a:r>
              <a:rPr lang="it-IT" sz="3200" i="1" dirty="0">
                <a:solidFill>
                  <a:srgbClr val="0070C0"/>
                </a:solidFill>
              </a:rPr>
              <a:t>dell’</a:t>
            </a:r>
            <a:r>
              <a:rPr lang="it-IT" sz="3200" i="1" dirty="0" err="1">
                <a:solidFill>
                  <a:srgbClr val="0070C0"/>
                </a:solidFill>
              </a:rPr>
              <a:t>utiliter</a:t>
            </a:r>
            <a:r>
              <a:rPr lang="it-IT" sz="3200" i="1" dirty="0">
                <a:solidFill>
                  <a:srgbClr val="0070C0"/>
                </a:solidFill>
              </a:rPr>
              <a:t> </a:t>
            </a:r>
            <a:r>
              <a:rPr lang="it-IT" sz="3200" i="1" dirty="0" err="1">
                <a:solidFill>
                  <a:srgbClr val="0070C0"/>
                </a:solidFill>
              </a:rPr>
              <a:t>versum</a:t>
            </a:r>
            <a:r>
              <a:rPr lang="it-IT" sz="3200" dirty="0">
                <a:solidFill>
                  <a:srgbClr val="0070C0"/>
                </a:solidFill>
              </a:rPr>
              <a:t>, sempreché il debito sia in astratto riconoscibile, sicché, nel giudicare della responsabilità diretta del funzionario o amministratore locale, il giudice dovrebbe operare un’indagine sulla sussistenza dei requisiti di riconoscibilità del debito fuori bilancio, ex art. 194, lett. e), Tuel. </a:t>
            </a:r>
          </a:p>
        </p:txBody>
      </p:sp>
    </p:spTree>
    <p:extLst>
      <p:ext uri="{BB962C8B-B14F-4D97-AF65-F5344CB8AC3E}">
        <p14:creationId xmlns:p14="http://schemas.microsoft.com/office/powerpoint/2010/main" val="2638645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3F69EC3-F81E-1B65-6BFA-1F639FBD4E74}"/>
              </a:ext>
            </a:extLst>
          </p:cNvPr>
          <p:cNvSpPr txBox="1"/>
          <p:nvPr/>
        </p:nvSpPr>
        <p:spPr>
          <a:xfrm>
            <a:off x="191344" y="615738"/>
            <a:ext cx="11521280" cy="6124754"/>
          </a:xfrm>
          <a:prstGeom prst="rect">
            <a:avLst/>
          </a:prstGeom>
          <a:noFill/>
        </p:spPr>
        <p:txBody>
          <a:bodyPr wrap="square">
            <a:spAutoFit/>
          </a:bodyPr>
          <a:lstStyle/>
          <a:p>
            <a:pPr algn="just"/>
            <a:r>
              <a:rPr lang="it-IT" sz="2800" dirty="0">
                <a:solidFill>
                  <a:srgbClr val="0070C0"/>
                </a:solidFill>
              </a:rPr>
              <a:t>È ascrivibile a responsabilità diretta del funzionario o dell’amministratore locale il debito nei confronti del privato fornitore </a:t>
            </a:r>
            <a:r>
              <a:rPr lang="it-IT" sz="2800" b="1" u="sng" dirty="0">
                <a:solidFill>
                  <a:srgbClr val="0070C0"/>
                </a:solidFill>
              </a:rPr>
              <a:t>“per la parte non riconoscibile ai sensi dell’articolo 194, comma 1, lettera e)” </a:t>
            </a:r>
            <a:r>
              <a:rPr lang="it-IT" sz="2800" dirty="0">
                <a:solidFill>
                  <a:srgbClr val="0070C0"/>
                </a:solidFill>
              </a:rPr>
              <a:t>e ciò vuol dire che il giudice dovrà accertare preliminarmente la riconoscibilità del debito, ex art. 194, lett. e). </a:t>
            </a:r>
          </a:p>
          <a:p>
            <a:pPr algn="just"/>
            <a:r>
              <a:rPr lang="it-IT" sz="2800" dirty="0">
                <a:solidFill>
                  <a:srgbClr val="0070C0"/>
                </a:solidFill>
              </a:rPr>
              <a:t>Ne consegue che il privato fornitore potrà essere soddisfatto nelle sue pretese, mercé la garanzia patrimoniale e finanziaria dell’ente locale, ogni volta che il giudice avrà accertato la riconoscibilità del debito fuori bilancio. </a:t>
            </a:r>
          </a:p>
          <a:p>
            <a:pPr algn="just"/>
            <a:r>
              <a:rPr lang="it-IT" sz="2800" dirty="0">
                <a:solidFill>
                  <a:srgbClr val="0070C0"/>
                </a:solidFill>
              </a:rPr>
              <a:t>Ne consegue anche che il funzionario o amministratore locale dovrà rispondere, per la sua negligenza, del danno erariale verso l’ente locale che avrà soddisfatto la pretesa del fornitore privato. </a:t>
            </a:r>
            <a:r>
              <a:rPr lang="it-IT" sz="2800" b="1" u="sng" dirty="0">
                <a:solidFill>
                  <a:srgbClr val="0070C0"/>
                </a:solidFill>
              </a:rPr>
              <a:t>Questa ricostruzione assicura una più adeguata tutela al credito del privato fornitore dell’ente locale, senza tuttavia offrire indebite guarentigie o immunità al funzionario o all’amministratore locale negligente o infedele. </a:t>
            </a:r>
          </a:p>
        </p:txBody>
      </p:sp>
    </p:spTree>
    <p:extLst>
      <p:ext uri="{BB962C8B-B14F-4D97-AF65-F5344CB8AC3E}">
        <p14:creationId xmlns:p14="http://schemas.microsoft.com/office/powerpoint/2010/main" val="1748142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2706EE-57A3-7CB4-DBD8-DB349D920CC1}"/>
              </a:ext>
            </a:extLst>
          </p:cNvPr>
          <p:cNvSpPr>
            <a:spLocks noGrp="1"/>
          </p:cNvSpPr>
          <p:nvPr>
            <p:ph type="title"/>
          </p:nvPr>
        </p:nvSpPr>
        <p:spPr>
          <a:xfrm>
            <a:off x="983432" y="2766218"/>
            <a:ext cx="10515600" cy="1325563"/>
          </a:xfrm>
        </p:spPr>
        <p:txBody>
          <a:bodyPr>
            <a:normAutofit fontScale="90000"/>
          </a:bodyPr>
          <a:lstStyle/>
          <a:p>
            <a:pPr algn="just"/>
            <a:r>
              <a:rPr lang="it-IT" sz="4800" dirty="0">
                <a:solidFill>
                  <a:srgbClr val="0070C0"/>
                </a:solidFill>
              </a:rPr>
              <a:t>Il problema della natura giuridica della responsabilità ex art. 191, c, 4, Tuel.</a:t>
            </a:r>
          </a:p>
        </p:txBody>
      </p:sp>
      <p:sp>
        <p:nvSpPr>
          <p:cNvPr id="5" name="Segnaposto numero diapositiva 4">
            <a:extLst>
              <a:ext uri="{FF2B5EF4-FFF2-40B4-BE49-F238E27FC236}">
                <a16:creationId xmlns:a16="http://schemas.microsoft.com/office/drawing/2014/main" id="{EC164B53-0804-C97C-F3B7-392A9B612A46}"/>
              </a:ext>
            </a:extLst>
          </p:cNvPr>
          <p:cNvSpPr>
            <a:spLocks noGrp="1"/>
          </p:cNvSpPr>
          <p:nvPr>
            <p:ph type="sldNum" sz="quarter" idx="12"/>
          </p:nvPr>
        </p:nvSpPr>
        <p:spPr/>
        <p:txBody>
          <a:bodyPr/>
          <a:lstStyle/>
          <a:p>
            <a:fld id="{2495626E-E49F-415B-AB09-0BFAB7EFF67D}" type="slidenum">
              <a:rPr lang="it-IT" smtClean="0"/>
              <a:pPr/>
              <a:t>102</a:t>
            </a:fld>
            <a:endParaRPr lang="it-IT"/>
          </a:p>
        </p:txBody>
      </p:sp>
    </p:spTree>
    <p:extLst>
      <p:ext uri="{BB962C8B-B14F-4D97-AF65-F5344CB8AC3E}">
        <p14:creationId xmlns:p14="http://schemas.microsoft.com/office/powerpoint/2010/main" val="3452189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3E65E8E9-A42C-1AC6-4064-6452CCA60FE4}"/>
              </a:ext>
            </a:extLst>
          </p:cNvPr>
          <p:cNvSpPr txBox="1"/>
          <p:nvPr/>
        </p:nvSpPr>
        <p:spPr>
          <a:xfrm>
            <a:off x="335360" y="980728"/>
            <a:ext cx="11521280" cy="4401205"/>
          </a:xfrm>
          <a:prstGeom prst="rect">
            <a:avLst/>
          </a:prstGeom>
          <a:noFill/>
        </p:spPr>
        <p:txBody>
          <a:bodyPr wrap="square">
            <a:spAutoFit/>
          </a:bodyPr>
          <a:lstStyle/>
          <a:p>
            <a:pPr algn="just"/>
            <a:r>
              <a:rPr lang="it-IT" sz="4000" dirty="0">
                <a:solidFill>
                  <a:srgbClr val="0070C0"/>
                </a:solidFill>
              </a:rPr>
              <a:t>Sulla natura giuridica del rapporto obbligatorio di cui al citato art. 191, c. 4, la dottrina è propensa a ritenere che si tratti di una </a:t>
            </a:r>
            <a:r>
              <a:rPr lang="it-IT" sz="4000" b="1" dirty="0">
                <a:solidFill>
                  <a:srgbClr val="0070C0"/>
                </a:solidFill>
              </a:rPr>
              <a:t>responsabilità di tipo contrattuale </a:t>
            </a:r>
            <a:r>
              <a:rPr lang="it-IT" sz="4000" dirty="0">
                <a:solidFill>
                  <a:srgbClr val="0070C0"/>
                </a:solidFill>
              </a:rPr>
              <a:t>ma a ben vedere le ipotesi che si possono formulare sono tre: può essere invero considerato un rapporto di natura extracontrattuale, di natura contrattuale o di natura mista.</a:t>
            </a:r>
          </a:p>
        </p:txBody>
      </p:sp>
    </p:spTree>
    <p:extLst>
      <p:ext uri="{BB962C8B-B14F-4D97-AF65-F5344CB8AC3E}">
        <p14:creationId xmlns:p14="http://schemas.microsoft.com/office/powerpoint/2010/main" val="922171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1ABD104E-C242-4CD1-88F8-1889A0C229D2}"/>
              </a:ext>
            </a:extLst>
          </p:cNvPr>
          <p:cNvSpPr txBox="1"/>
          <p:nvPr/>
        </p:nvSpPr>
        <p:spPr>
          <a:xfrm>
            <a:off x="22072" y="188640"/>
            <a:ext cx="11737304" cy="5847755"/>
          </a:xfrm>
          <a:prstGeom prst="rect">
            <a:avLst/>
          </a:prstGeom>
          <a:noFill/>
        </p:spPr>
        <p:txBody>
          <a:bodyPr wrap="square">
            <a:spAutoFit/>
          </a:bodyPr>
          <a:lstStyle/>
          <a:p>
            <a:pPr marL="457200" indent="-457200" algn="just">
              <a:buAutoNum type="alphaLcParenR"/>
            </a:pPr>
            <a:r>
              <a:rPr lang="it-IT" sz="2200" dirty="0">
                <a:solidFill>
                  <a:srgbClr val="0070C0"/>
                </a:solidFill>
              </a:rPr>
              <a:t>Le attività consistenti nel “</a:t>
            </a:r>
            <a:r>
              <a:rPr lang="it-IT" sz="2200" b="1" u="sng" dirty="0">
                <a:solidFill>
                  <a:srgbClr val="0070C0"/>
                </a:solidFill>
              </a:rPr>
              <a:t>consentire la fornitura e rendere possibile le prestazioni</a:t>
            </a:r>
            <a:r>
              <a:rPr lang="it-IT" sz="2200" dirty="0">
                <a:solidFill>
                  <a:srgbClr val="0070C0"/>
                </a:solidFill>
              </a:rPr>
              <a:t>” possono essere intese come comportamenti materiali (non necessariamente come atti giuridici), sicché il rapporto de quo sarebbe inquadrabile come rapporto avente natura extracontrattuale. Consentire la fornitura significa prestare consenso affinché essa sia effettuata. Rendere possibile le singole prestazioni (cioè l’esecuzione reiterata e continuativa della fornitura) significa rimuovere gli ostacoli all’esecuzione di essa, ovvero omettere atti dovuti, intesi a impedire l’esecuzione reiterata e continuativa della fornitura in assenza di copertura finanziaria. Si tratta, dunque, di un’attività rientrante nei compiti di gestione tecnica o finanziaria di cui all’art. 107 Tuel, compiti spettanti a dirigenti e funzionari dell’ente locale (più che agli amministratori. La Cassazione civile ha affermato che, in tema di spese fuori bilancio dei comuni, l’insorgenza del rapporto obbligatorio (quanto al corrispettivo) in capo all’amministratore o al funzionario che abbia consentito o reso possibile la prestazione, non va intesa nel senso che l’attività debba consistere in un ruolo di iniziativa o di determinante intervento dell’amministratore o del funzionario, essendo sufficiente che questi presti la sua opera (come in presenza di una valida e impegnativa obbligazione dell’ente locale), ovvero ometta di manifestare il proprio dissenso; ciò, tuttavia, postula che egli abbia avuto conoscenza di atti e fatti, ovvero abbia avuto modo e occasione di manifestare il dissenso su essi.</a:t>
            </a:r>
          </a:p>
        </p:txBody>
      </p:sp>
    </p:spTree>
    <p:extLst>
      <p:ext uri="{BB962C8B-B14F-4D97-AF65-F5344CB8AC3E}">
        <p14:creationId xmlns:p14="http://schemas.microsoft.com/office/powerpoint/2010/main" val="35111543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0CA52BB4-C48E-F73B-0458-9CE8D0E1541E}"/>
              </a:ext>
            </a:extLst>
          </p:cNvPr>
          <p:cNvSpPr txBox="1"/>
          <p:nvPr/>
        </p:nvSpPr>
        <p:spPr>
          <a:xfrm>
            <a:off x="335360" y="769626"/>
            <a:ext cx="11665296" cy="5262979"/>
          </a:xfrm>
          <a:prstGeom prst="rect">
            <a:avLst/>
          </a:prstGeom>
          <a:noFill/>
        </p:spPr>
        <p:txBody>
          <a:bodyPr wrap="square">
            <a:spAutoFit/>
          </a:bodyPr>
          <a:lstStyle/>
          <a:p>
            <a:pPr algn="just"/>
            <a:r>
              <a:rPr lang="it-IT" sz="2800" dirty="0">
                <a:solidFill>
                  <a:srgbClr val="0070C0"/>
                </a:solidFill>
              </a:rPr>
              <a:t>b) Se poi la fattispecie fosse inquadrata come responsabilità di tipo contrattuale, se cioè si ritenesse che consentire la fornitura e rendere possibile le prestazioni siano forme anomale di consenso negoziale dalle quali nasca una responsabilità contrattuale, allora si avrebbe che, in applicazione dei criteri di ripartizione dell’onere probatorio di cui all’art. 1218 c.c., sarebbe responsabile per inadempimento il funzionario o amministratore locale il quale abbia rivestito la qualità di stipulante o contraente o rappresentante legale del soggetto contraente all’atto del contrarre. Questa ricostruzione allungherebbe il termine della prescrizione del credito (salvo che non si tratti di prestazione periodica o continuativa) ma lascerebbe scoperte una serie di ipotesi nelle quali non sia dimostrabile che il funzionario o amministratore locale abbia prestato un vero e proprio consenso al contratto</a:t>
            </a:r>
          </a:p>
        </p:txBody>
      </p:sp>
    </p:spTree>
    <p:extLst>
      <p:ext uri="{BB962C8B-B14F-4D97-AF65-F5344CB8AC3E}">
        <p14:creationId xmlns:p14="http://schemas.microsoft.com/office/powerpoint/2010/main" val="373468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0600A05B-F2D5-82FC-3C10-EA05C3E0038F}"/>
              </a:ext>
            </a:extLst>
          </p:cNvPr>
          <p:cNvSpPr txBox="1"/>
          <p:nvPr/>
        </p:nvSpPr>
        <p:spPr>
          <a:xfrm>
            <a:off x="191344" y="154073"/>
            <a:ext cx="11737304" cy="6124754"/>
          </a:xfrm>
          <a:prstGeom prst="rect">
            <a:avLst/>
          </a:prstGeom>
          <a:noFill/>
        </p:spPr>
        <p:txBody>
          <a:bodyPr wrap="square">
            <a:spAutoFit/>
          </a:bodyPr>
          <a:lstStyle/>
          <a:p>
            <a:pPr algn="just"/>
            <a:r>
              <a:rPr lang="it-IT" sz="2800" dirty="0">
                <a:solidFill>
                  <a:srgbClr val="0070C0"/>
                </a:solidFill>
              </a:rPr>
              <a:t>c) Se, infine, la fattispecie fosse inquadrata come fattispecie mista di concorso di una condotta extracontrattuale (</a:t>
            </a:r>
            <a:r>
              <a:rPr lang="it-IT" sz="2800" b="1" dirty="0">
                <a:solidFill>
                  <a:srgbClr val="0070C0"/>
                </a:solidFill>
              </a:rPr>
              <a:t>il non aver impedito una situazione di inadempimento</a:t>
            </a:r>
            <a:r>
              <a:rPr lang="it-IT" sz="2800" dirty="0">
                <a:solidFill>
                  <a:srgbClr val="0070C0"/>
                </a:solidFill>
              </a:rPr>
              <a:t>) con una responsabilità contrattuale (</a:t>
            </a:r>
            <a:r>
              <a:rPr lang="it-IT" sz="2800" b="1" dirty="0">
                <a:solidFill>
                  <a:srgbClr val="0070C0"/>
                </a:solidFill>
              </a:rPr>
              <a:t>aver prestato consenso negoziale</a:t>
            </a:r>
            <a:r>
              <a:rPr lang="it-IT" sz="2800" dirty="0">
                <a:solidFill>
                  <a:srgbClr val="0070C0"/>
                </a:solidFill>
              </a:rPr>
              <a:t>), anche in tal caso incomberebbe sulla parte attrice la prova della conoscenza da parte del funzionario o amministratore locale degli atti consensuali generatori del rapporto contrattuale giuridico, nonché dell’esistenza del rapporto medesimo, prova senza della quale non può essere affermata la sussistenza dell’elemento soggettivo (coscienza e volontà, colpa o dolo) della responsabilità civile, considerato che, in giurisprudenza, l’analisi condotta sul concorso delle due forme di responsabilità (contrattuale ed extracontrattuale) in capo a un unico soggetto o a soggetti diversi, in relazione al medesimo fatto dannoso, ha sempre portato univocamente alla conclusione che i due tipi di responsabilità concorrenti operino conformemente ai rispettivi dispositivi giuridici, con prevalenza di uno o dell’altro secondo le fattispecie concrete</a:t>
            </a:r>
          </a:p>
        </p:txBody>
      </p:sp>
    </p:spTree>
    <p:extLst>
      <p:ext uri="{BB962C8B-B14F-4D97-AF65-F5344CB8AC3E}">
        <p14:creationId xmlns:p14="http://schemas.microsoft.com/office/powerpoint/2010/main" val="1567296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4E08B525-79EC-C377-F95C-B12C84B0E085}"/>
              </a:ext>
            </a:extLst>
          </p:cNvPr>
          <p:cNvSpPr txBox="1"/>
          <p:nvPr/>
        </p:nvSpPr>
        <p:spPr>
          <a:xfrm>
            <a:off x="407368" y="332656"/>
            <a:ext cx="11521280" cy="5632311"/>
          </a:xfrm>
          <a:prstGeom prst="rect">
            <a:avLst/>
          </a:prstGeom>
          <a:noFill/>
        </p:spPr>
        <p:txBody>
          <a:bodyPr wrap="square">
            <a:spAutoFit/>
          </a:bodyPr>
          <a:lstStyle/>
          <a:p>
            <a:pPr algn="just"/>
            <a:r>
              <a:rPr lang="it-IT" sz="3600" dirty="0">
                <a:solidFill>
                  <a:srgbClr val="0070C0"/>
                </a:solidFill>
              </a:rPr>
              <a:t>L’unica via per non vanificare ed anzi per rinforzare la tutela, in piena aderenza al dettato costituzionale di cui agli artt. 3, 24, 28 e 97 Cost., è di affermare in termini stringenti la </a:t>
            </a:r>
            <a:r>
              <a:rPr lang="it-IT" sz="3600" b="1" u="sng" dirty="0">
                <a:solidFill>
                  <a:srgbClr val="0070C0"/>
                </a:solidFill>
              </a:rPr>
              <a:t>responsabilità civile dell’ente locale ogni volta che il debito sia riconoscibile ai sensi dell’art. 194, lett. e), Tuel</a:t>
            </a:r>
            <a:r>
              <a:rPr lang="it-IT" sz="3600" dirty="0">
                <a:solidFill>
                  <a:srgbClr val="0070C0"/>
                </a:solidFill>
              </a:rPr>
              <a:t>, vale a dire ogni volta che vi sia stata “</a:t>
            </a:r>
            <a:r>
              <a:rPr lang="it-IT" sz="3600" b="1" dirty="0">
                <a:solidFill>
                  <a:srgbClr val="0070C0"/>
                </a:solidFill>
              </a:rPr>
              <a:t>acquisizione di beni e servizi</a:t>
            </a:r>
            <a:r>
              <a:rPr lang="it-IT" sz="3600" dirty="0">
                <a:solidFill>
                  <a:srgbClr val="0070C0"/>
                </a:solidFill>
              </a:rPr>
              <a:t>, in violazione degli obblighi di cui ai commi 1, 2 e 3 dell’articolo 191, nei limiti degli accertati e dimostrati utilità ed arricchimento per l’ente, nell’ambito dell’espletamento di pubbliche funzioni e servizi di competenza”.</a:t>
            </a:r>
          </a:p>
        </p:txBody>
      </p:sp>
    </p:spTree>
    <p:extLst>
      <p:ext uri="{BB962C8B-B14F-4D97-AF65-F5344CB8AC3E}">
        <p14:creationId xmlns:p14="http://schemas.microsoft.com/office/powerpoint/2010/main" val="258672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518FBB5B-A438-F9A0-AFFD-C2EC6082D1B5}"/>
              </a:ext>
            </a:extLst>
          </p:cNvPr>
          <p:cNvSpPr>
            <a:spLocks noGrp="1"/>
          </p:cNvSpPr>
          <p:nvPr>
            <p:ph type="sldNum" sz="quarter" idx="12"/>
          </p:nvPr>
        </p:nvSpPr>
        <p:spPr/>
        <p:txBody>
          <a:bodyPr/>
          <a:lstStyle/>
          <a:p>
            <a:fld id="{D5BBC35B-A44B-4119-B8DA-DE9E3DFADA20}" type="slidenum">
              <a:rPr kumimoji="0" lang="en-US" smtClean="0"/>
              <a:pPr/>
              <a:t>108</a:t>
            </a:fld>
            <a:endParaRPr kumimoji="0" lang="en-US" dirty="0"/>
          </a:p>
        </p:txBody>
      </p:sp>
      <p:pic>
        <p:nvPicPr>
          <p:cNvPr id="8" name="Immagine 7">
            <a:extLst>
              <a:ext uri="{FF2B5EF4-FFF2-40B4-BE49-F238E27FC236}">
                <a16:creationId xmlns:a16="http://schemas.microsoft.com/office/drawing/2014/main" id="{24AF8CB0-3069-2FCD-5C1B-388575F6D740}"/>
              </a:ext>
            </a:extLst>
          </p:cNvPr>
          <p:cNvPicPr>
            <a:picLocks noChangeAspect="1"/>
          </p:cNvPicPr>
          <p:nvPr/>
        </p:nvPicPr>
        <p:blipFill>
          <a:blip r:embed="rId3"/>
          <a:stretch>
            <a:fillRect/>
          </a:stretch>
        </p:blipFill>
        <p:spPr>
          <a:xfrm>
            <a:off x="0" y="228600"/>
            <a:ext cx="12192000" cy="6400800"/>
          </a:xfrm>
          <a:prstGeom prst="rect">
            <a:avLst/>
          </a:prstGeom>
        </p:spPr>
      </p:pic>
    </p:spTree>
    <p:extLst>
      <p:ext uri="{BB962C8B-B14F-4D97-AF65-F5344CB8AC3E}">
        <p14:creationId xmlns:p14="http://schemas.microsoft.com/office/powerpoint/2010/main" val="274863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4" name="chimes.wav"/>
          </p:stSnd>
        </p:sndAc>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E9FC8FC-32FA-9EEC-0476-4793F0D24FFA}"/>
              </a:ext>
            </a:extLst>
          </p:cNvPr>
          <p:cNvSpPr>
            <a:spLocks noGrp="1"/>
          </p:cNvSpPr>
          <p:nvPr>
            <p:ph type="sldNum" sz="quarter" idx="12"/>
          </p:nvPr>
        </p:nvSpPr>
        <p:spPr/>
        <p:txBody>
          <a:bodyPr/>
          <a:lstStyle/>
          <a:p>
            <a:fld id="{D5BBC35B-A44B-4119-B8DA-DE9E3DFADA20}" type="slidenum">
              <a:rPr kumimoji="0" lang="en-US" smtClean="0"/>
              <a:pPr/>
              <a:t>109</a:t>
            </a:fld>
            <a:endParaRPr kumimoji="0" lang="en-US" dirty="0"/>
          </a:p>
        </p:txBody>
      </p:sp>
      <p:sp>
        <p:nvSpPr>
          <p:cNvPr id="6" name="CasellaDiTesto 5">
            <a:extLst>
              <a:ext uri="{FF2B5EF4-FFF2-40B4-BE49-F238E27FC236}">
                <a16:creationId xmlns:a16="http://schemas.microsoft.com/office/drawing/2014/main" id="{AC255DE1-4DFC-176C-08B9-BFAE678D4503}"/>
              </a:ext>
            </a:extLst>
          </p:cNvPr>
          <p:cNvSpPr txBox="1"/>
          <p:nvPr/>
        </p:nvSpPr>
        <p:spPr>
          <a:xfrm>
            <a:off x="407368" y="332656"/>
            <a:ext cx="11089232" cy="5016758"/>
          </a:xfrm>
          <a:prstGeom prst="rect">
            <a:avLst/>
          </a:prstGeom>
          <a:noFill/>
        </p:spPr>
        <p:txBody>
          <a:bodyPr wrap="square">
            <a:spAutoFit/>
          </a:bodyPr>
          <a:lstStyle/>
          <a:p>
            <a:pPr algn="just"/>
            <a:r>
              <a:rPr lang="it-IT" sz="4000" b="0" i="0" dirty="0">
                <a:solidFill>
                  <a:srgbClr val="0070C0"/>
                </a:solidFill>
                <a:effectLst/>
                <a:latin typeface="+mn-lt"/>
              </a:rPr>
              <a:t>Alla luce del vigente quadro normativo, non può delinearsi un regime differenziato per la fattispecie di cui all’art. 194, comma 1, lett. a), del d.lgs. 18 agosto 2000, n. 267 (sentenze esecutive), talché il pagamento di un debito fuori bilancio riveniente da sentenza esecutiva deve sempre essere preceduta dall’approvazione da parte del Consiglio dell’ente della relativa delibera di riconoscimento.</a:t>
            </a:r>
            <a:endParaRPr lang="it-IT" sz="4000" dirty="0">
              <a:solidFill>
                <a:srgbClr val="0070C0"/>
              </a:solidFill>
              <a:latin typeface="+mn-lt"/>
            </a:endParaRPr>
          </a:p>
        </p:txBody>
      </p:sp>
    </p:spTree>
    <p:extLst>
      <p:ext uri="{BB962C8B-B14F-4D97-AF65-F5344CB8AC3E}">
        <p14:creationId xmlns:p14="http://schemas.microsoft.com/office/powerpoint/2010/main" val="3682398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11</a:t>
            </a:fld>
            <a:endParaRPr lang="it-IT"/>
          </a:p>
        </p:txBody>
      </p:sp>
      <p:sp>
        <p:nvSpPr>
          <p:cNvPr id="2" name="Rettangolo 1">
            <a:extLst>
              <a:ext uri="{FF2B5EF4-FFF2-40B4-BE49-F238E27FC236}">
                <a16:creationId xmlns:a16="http://schemas.microsoft.com/office/drawing/2014/main" id="{801484E5-9C15-4D89-933E-90B5D2FF99BE}"/>
              </a:ext>
            </a:extLst>
          </p:cNvPr>
          <p:cNvSpPr/>
          <p:nvPr/>
        </p:nvSpPr>
        <p:spPr>
          <a:xfrm>
            <a:off x="586818" y="1334327"/>
            <a:ext cx="11161240" cy="4031873"/>
          </a:xfrm>
          <a:prstGeom prst="rect">
            <a:avLst/>
          </a:prstGeom>
        </p:spPr>
        <p:txBody>
          <a:bodyPr wrap="square">
            <a:spAutoFit/>
          </a:bodyPr>
          <a:lstStyle/>
          <a:p>
            <a:pPr algn="ctr"/>
            <a:r>
              <a:rPr lang="it-IT" sz="3200" b="1" dirty="0">
                <a:solidFill>
                  <a:srgbClr val="339966"/>
                </a:solidFill>
              </a:rPr>
              <a:t>L’IMPEGNO DI SPESA</a:t>
            </a:r>
          </a:p>
          <a:p>
            <a:pPr algn="just"/>
            <a:r>
              <a:rPr lang="it-IT" sz="3200" dirty="0">
                <a:solidFill>
                  <a:srgbClr val="339966"/>
                </a:solidFill>
              </a:rPr>
              <a:t>È il momento finale della prima fase del procedimento di spesa, a conclusione del quale, sussistendo un’obbligazione giuridicamente perfezionata, sono determinati e individuati:</a:t>
            </a:r>
          </a:p>
          <a:p>
            <a:pPr marL="514350" indent="-514350" algn="just">
              <a:buFont typeface="+mj-lt"/>
              <a:buAutoNum type="alphaLcParenR"/>
            </a:pPr>
            <a:r>
              <a:rPr lang="it-IT" sz="3200" dirty="0">
                <a:solidFill>
                  <a:srgbClr val="339966"/>
                </a:solidFill>
              </a:rPr>
              <a:t>la somma da pagare;</a:t>
            </a:r>
          </a:p>
          <a:p>
            <a:pPr marL="514350" indent="-514350" algn="just">
              <a:buFont typeface="+mj-lt"/>
              <a:buAutoNum type="alphaLcParenR"/>
            </a:pPr>
            <a:r>
              <a:rPr lang="it-IT" sz="3200" dirty="0">
                <a:solidFill>
                  <a:srgbClr val="339966"/>
                </a:solidFill>
              </a:rPr>
              <a:t>il soggetto creditore;</a:t>
            </a:r>
          </a:p>
          <a:p>
            <a:pPr marL="514350" indent="-514350" algn="just">
              <a:buFont typeface="+mj-lt"/>
              <a:buAutoNum type="alphaLcParenR"/>
            </a:pPr>
            <a:r>
              <a:rPr lang="it-IT" sz="3200" dirty="0">
                <a:solidFill>
                  <a:srgbClr val="339966"/>
                </a:solidFill>
              </a:rPr>
              <a:t>la ragione del debito;</a:t>
            </a:r>
          </a:p>
          <a:p>
            <a:pPr marL="514350" indent="-514350" algn="just">
              <a:buFont typeface="+mj-lt"/>
              <a:buAutoNum type="alphaLcParenR"/>
            </a:pPr>
            <a:r>
              <a:rPr lang="it-IT" sz="3200" dirty="0">
                <a:solidFill>
                  <a:srgbClr val="339966"/>
                </a:solidFill>
              </a:rPr>
              <a:t>il vincolo costituito sullo stanziamento di bilancio.</a:t>
            </a:r>
          </a:p>
        </p:txBody>
      </p:sp>
    </p:spTree>
    <p:extLst>
      <p:ext uri="{BB962C8B-B14F-4D97-AF65-F5344CB8AC3E}">
        <p14:creationId xmlns:p14="http://schemas.microsoft.com/office/powerpoint/2010/main" val="37667098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31F32B7A-D062-C6E2-5766-34529EA7CF70}"/>
              </a:ext>
            </a:extLst>
          </p:cNvPr>
          <p:cNvSpPr>
            <a:spLocks noGrp="1"/>
          </p:cNvSpPr>
          <p:nvPr>
            <p:ph type="sldNum" sz="quarter" idx="12"/>
          </p:nvPr>
        </p:nvSpPr>
        <p:spPr/>
        <p:txBody>
          <a:bodyPr/>
          <a:lstStyle/>
          <a:p>
            <a:fld id="{D5BBC35B-A44B-4119-B8DA-DE9E3DFADA20}" type="slidenum">
              <a:rPr kumimoji="0" lang="en-US" smtClean="0"/>
              <a:pPr/>
              <a:t>110</a:t>
            </a:fld>
            <a:endParaRPr kumimoji="0" lang="en-US" dirty="0"/>
          </a:p>
        </p:txBody>
      </p:sp>
      <p:sp>
        <p:nvSpPr>
          <p:cNvPr id="6" name="CasellaDiTesto 5">
            <a:extLst>
              <a:ext uri="{FF2B5EF4-FFF2-40B4-BE49-F238E27FC236}">
                <a16:creationId xmlns:a16="http://schemas.microsoft.com/office/drawing/2014/main" id="{3EE9F789-151D-3310-F11A-8FEBF2E645EB}"/>
              </a:ext>
            </a:extLst>
          </p:cNvPr>
          <p:cNvSpPr txBox="1"/>
          <p:nvPr/>
        </p:nvSpPr>
        <p:spPr>
          <a:xfrm>
            <a:off x="2855640" y="548680"/>
            <a:ext cx="6094070" cy="1754326"/>
          </a:xfrm>
          <a:prstGeom prst="rect">
            <a:avLst/>
          </a:prstGeom>
          <a:noFill/>
        </p:spPr>
        <p:txBody>
          <a:bodyPr wrap="square">
            <a:spAutoFit/>
          </a:bodyPr>
          <a:lstStyle/>
          <a:p>
            <a:pPr algn="ctr"/>
            <a:r>
              <a:rPr lang="it-IT" sz="3600" b="1" i="0" dirty="0">
                <a:solidFill>
                  <a:srgbClr val="0070C0"/>
                </a:solidFill>
                <a:effectLst/>
                <a:latin typeface="sole_display"/>
              </a:rPr>
              <a:t>Il debito fuori bilancio matura dalla data di pubblicazione della sentenza di condanna</a:t>
            </a:r>
          </a:p>
        </p:txBody>
      </p:sp>
      <p:sp>
        <p:nvSpPr>
          <p:cNvPr id="8" name="CasellaDiTesto 7">
            <a:extLst>
              <a:ext uri="{FF2B5EF4-FFF2-40B4-BE49-F238E27FC236}">
                <a16:creationId xmlns:a16="http://schemas.microsoft.com/office/drawing/2014/main" id="{4EC3CFDE-97D2-9D0B-00E7-7911F5DA397B}"/>
              </a:ext>
            </a:extLst>
          </p:cNvPr>
          <p:cNvSpPr txBox="1"/>
          <p:nvPr/>
        </p:nvSpPr>
        <p:spPr>
          <a:xfrm>
            <a:off x="3048965" y="3075057"/>
            <a:ext cx="6094070" cy="2554545"/>
          </a:xfrm>
          <a:prstGeom prst="rect">
            <a:avLst/>
          </a:prstGeom>
          <a:noFill/>
        </p:spPr>
        <p:txBody>
          <a:bodyPr wrap="square">
            <a:spAutoFit/>
          </a:bodyPr>
          <a:lstStyle/>
          <a:p>
            <a:pPr algn="ctr"/>
            <a:r>
              <a:rPr lang="it-IT" sz="4000" b="0" i="0" dirty="0">
                <a:solidFill>
                  <a:srgbClr val="0070C0"/>
                </a:solidFill>
                <a:effectLst/>
                <a:latin typeface="SoleSans"/>
              </a:rPr>
              <a:t>Soltanto l'esito del giudizio trasforma la passività potenziale in debito fuori bilancio</a:t>
            </a:r>
            <a:endParaRPr lang="it-IT" sz="4000" dirty="0">
              <a:solidFill>
                <a:srgbClr val="0070C0"/>
              </a:solidFill>
            </a:endParaRPr>
          </a:p>
        </p:txBody>
      </p:sp>
    </p:spTree>
    <p:extLst>
      <p:ext uri="{BB962C8B-B14F-4D97-AF65-F5344CB8AC3E}">
        <p14:creationId xmlns:p14="http://schemas.microsoft.com/office/powerpoint/2010/main" val="4201918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ED82DF87-9F2F-0F80-5AE6-A84B378A372F}"/>
              </a:ext>
            </a:extLst>
          </p:cNvPr>
          <p:cNvSpPr>
            <a:spLocks noGrp="1"/>
          </p:cNvSpPr>
          <p:nvPr>
            <p:ph type="sldNum" sz="quarter" idx="12"/>
          </p:nvPr>
        </p:nvSpPr>
        <p:spPr/>
        <p:txBody>
          <a:bodyPr/>
          <a:lstStyle/>
          <a:p>
            <a:fld id="{D5BBC35B-A44B-4119-B8DA-DE9E3DFADA20}" type="slidenum">
              <a:rPr kumimoji="0" lang="en-US" smtClean="0"/>
              <a:pPr/>
              <a:t>111</a:t>
            </a:fld>
            <a:endParaRPr kumimoji="0" lang="en-US" dirty="0"/>
          </a:p>
        </p:txBody>
      </p:sp>
      <p:sp>
        <p:nvSpPr>
          <p:cNvPr id="6" name="CasellaDiTesto 5">
            <a:extLst>
              <a:ext uri="{FF2B5EF4-FFF2-40B4-BE49-F238E27FC236}">
                <a16:creationId xmlns:a16="http://schemas.microsoft.com/office/drawing/2014/main" id="{AD808A59-148E-4BEE-39AE-4DB97B928423}"/>
              </a:ext>
            </a:extLst>
          </p:cNvPr>
          <p:cNvSpPr txBox="1"/>
          <p:nvPr/>
        </p:nvSpPr>
        <p:spPr>
          <a:xfrm>
            <a:off x="479376" y="404665"/>
            <a:ext cx="11521280" cy="5509200"/>
          </a:xfrm>
          <a:prstGeom prst="rect">
            <a:avLst/>
          </a:prstGeom>
          <a:noFill/>
        </p:spPr>
        <p:txBody>
          <a:bodyPr wrap="square">
            <a:spAutoFit/>
          </a:bodyPr>
          <a:lstStyle/>
          <a:p>
            <a:pPr algn="just"/>
            <a:r>
              <a:rPr lang="it-IT" sz="4400" b="0" i="0" dirty="0">
                <a:solidFill>
                  <a:srgbClr val="0070C0"/>
                </a:solidFill>
                <a:effectLst/>
                <a:latin typeface="sole_text"/>
              </a:rPr>
              <a:t>La Corte dei conti, sezione regionale di controllo per la Valle d'Aosta, </a:t>
            </a:r>
            <a:r>
              <a:rPr lang="it-IT" sz="4400" b="0" i="0" u="sng" dirty="0">
                <a:solidFill>
                  <a:srgbClr val="0070C0"/>
                </a:solidFill>
                <a:effectLst/>
                <a:latin typeface="sole_text"/>
                <a:hlinkClick r:id="rId3">
                  <a:extLst>
                    <a:ext uri="{A12FA001-AC4F-418D-AE19-62706E023703}">
                      <ahyp:hlinkClr xmlns:ahyp="http://schemas.microsoft.com/office/drawing/2018/hyperlinkcolor" val="tx"/>
                    </a:ext>
                  </a:extLst>
                </a:hlinkClick>
              </a:rPr>
              <a:t>con la delibera n. 7/2022</a:t>
            </a:r>
            <a:r>
              <a:rPr lang="it-IT" sz="4400" b="0" i="0" dirty="0">
                <a:solidFill>
                  <a:srgbClr val="0070C0"/>
                </a:solidFill>
                <a:effectLst/>
                <a:latin typeface="sole_text"/>
              </a:rPr>
              <a:t>, è intervenuta, in ambito di controllo collaborativo, sul tema dei debiti fuori bilancio derivanti da sentenza esecutiva precisando il principio secondo cui il debito viene «</a:t>
            </a:r>
            <a:r>
              <a:rPr lang="it-IT" sz="4400" b="1" i="0" dirty="0">
                <a:solidFill>
                  <a:srgbClr val="0070C0"/>
                </a:solidFill>
                <a:effectLst/>
                <a:latin typeface="sole_text"/>
              </a:rPr>
              <a:t>a esistenza</a:t>
            </a:r>
            <a:r>
              <a:rPr lang="it-IT" sz="4400" b="0" i="0" dirty="0">
                <a:solidFill>
                  <a:srgbClr val="0070C0"/>
                </a:solidFill>
                <a:effectLst/>
                <a:latin typeface="sole_text"/>
              </a:rPr>
              <a:t>» al momento della pubblicazione della sentenza o provvedimento giudiziario analogo.</a:t>
            </a:r>
            <a:endParaRPr lang="it-IT" sz="4400" dirty="0">
              <a:solidFill>
                <a:srgbClr val="0070C0"/>
              </a:solidFill>
            </a:endParaRPr>
          </a:p>
        </p:txBody>
      </p:sp>
    </p:spTree>
    <p:extLst>
      <p:ext uri="{BB962C8B-B14F-4D97-AF65-F5344CB8AC3E}">
        <p14:creationId xmlns:p14="http://schemas.microsoft.com/office/powerpoint/2010/main" val="1671695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4" name="chimes.wav"/>
          </p:stSnd>
        </p:sndAc>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A1E9F71-605F-0D86-63E2-E42455CD6468}"/>
              </a:ext>
            </a:extLst>
          </p:cNvPr>
          <p:cNvSpPr>
            <a:spLocks noGrp="1"/>
          </p:cNvSpPr>
          <p:nvPr>
            <p:ph type="sldNum" sz="quarter" idx="12"/>
          </p:nvPr>
        </p:nvSpPr>
        <p:spPr/>
        <p:txBody>
          <a:bodyPr/>
          <a:lstStyle/>
          <a:p>
            <a:fld id="{D5BBC35B-A44B-4119-B8DA-DE9E3DFADA20}" type="slidenum">
              <a:rPr kumimoji="0" lang="en-US" smtClean="0"/>
              <a:pPr/>
              <a:t>112</a:t>
            </a:fld>
            <a:endParaRPr kumimoji="0" lang="en-US" dirty="0"/>
          </a:p>
        </p:txBody>
      </p:sp>
      <p:sp>
        <p:nvSpPr>
          <p:cNvPr id="6" name="CasellaDiTesto 5">
            <a:extLst>
              <a:ext uri="{FF2B5EF4-FFF2-40B4-BE49-F238E27FC236}">
                <a16:creationId xmlns:a16="http://schemas.microsoft.com/office/drawing/2014/main" id="{CC37D3C7-388A-6344-E4B6-D6304FE521C5}"/>
              </a:ext>
            </a:extLst>
          </p:cNvPr>
          <p:cNvSpPr txBox="1"/>
          <p:nvPr/>
        </p:nvSpPr>
        <p:spPr>
          <a:xfrm>
            <a:off x="407368" y="404664"/>
            <a:ext cx="11593288" cy="6186309"/>
          </a:xfrm>
          <a:prstGeom prst="rect">
            <a:avLst/>
          </a:prstGeom>
          <a:noFill/>
        </p:spPr>
        <p:txBody>
          <a:bodyPr wrap="square">
            <a:spAutoFit/>
          </a:bodyPr>
          <a:lstStyle/>
          <a:p>
            <a:pPr algn="just"/>
            <a:r>
              <a:rPr lang="it-IT" sz="3600" b="0" i="0" dirty="0">
                <a:solidFill>
                  <a:srgbClr val="0070C0"/>
                </a:solidFill>
                <a:effectLst/>
                <a:latin typeface="sole_text"/>
              </a:rPr>
              <a:t>La sezione ha ribadito il principio giurisprudenziale che il pagamento di un debito fuori bilancio, rinveniente da una sentenza esecutiva, deve, sempre, essere preceduto dall'approvazione da parte del consiglio dell'ente della relativa deliberazione di riconoscimento e ciò prescinde dall'accantonamento a Fondo rischi contenzioso. Tale fondo riguarda accantonamenti che prudenzialmente l'ente è tenuto a effettuare qualora, a seguito di contenzioso in cui ha significative probabilità di soccombere, o di sentenza non definitiva e non esecutiva, venga condannato al pagamento di spese.</a:t>
            </a:r>
            <a:endParaRPr lang="it-IT" sz="3600" dirty="0">
              <a:solidFill>
                <a:srgbClr val="0070C0"/>
              </a:solidFill>
            </a:endParaRPr>
          </a:p>
        </p:txBody>
      </p:sp>
    </p:spTree>
    <p:extLst>
      <p:ext uri="{BB962C8B-B14F-4D97-AF65-F5344CB8AC3E}">
        <p14:creationId xmlns:p14="http://schemas.microsoft.com/office/powerpoint/2010/main" val="3479594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DAC59DE-3647-41EF-A2D9-2E8EB84D9652}"/>
              </a:ext>
            </a:extLst>
          </p:cNvPr>
          <p:cNvSpPr txBox="1"/>
          <p:nvPr/>
        </p:nvSpPr>
        <p:spPr>
          <a:xfrm>
            <a:off x="407368" y="980728"/>
            <a:ext cx="10946432" cy="4832092"/>
          </a:xfrm>
          <a:prstGeom prst="rect">
            <a:avLst/>
          </a:prstGeom>
          <a:noFill/>
        </p:spPr>
        <p:txBody>
          <a:bodyPr wrap="square">
            <a:spAutoFit/>
          </a:bodyPr>
          <a:lstStyle/>
          <a:p>
            <a:pPr algn="just"/>
            <a:r>
              <a:rPr lang="it-IT" sz="4400" b="0" i="0" dirty="0">
                <a:solidFill>
                  <a:srgbClr val="0070C0"/>
                </a:solidFill>
                <a:effectLst/>
                <a:latin typeface="sole_text"/>
              </a:rPr>
              <a:t>L'accantonamento è effettuato in presenza di un'obbligazione passiva condizionata al verificarsi di un evento (l'esito del giudizio appunto), con riferimento al quale non è possibile impegnare alcuna spesa. Soltanto l'esito del giudizio trasforma la passività potenziale in debito fuori bilancio.</a:t>
            </a:r>
            <a:endParaRPr lang="it-IT" sz="4400" dirty="0">
              <a:solidFill>
                <a:srgbClr val="0070C0"/>
              </a:solidFill>
            </a:endParaRPr>
          </a:p>
        </p:txBody>
      </p:sp>
    </p:spTree>
    <p:extLst>
      <p:ext uri="{BB962C8B-B14F-4D97-AF65-F5344CB8AC3E}">
        <p14:creationId xmlns:p14="http://schemas.microsoft.com/office/powerpoint/2010/main" val="2683580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6DC000FA-367A-5C02-C711-91E4EDB19C13}"/>
              </a:ext>
            </a:extLst>
          </p:cNvPr>
          <p:cNvSpPr txBox="1"/>
          <p:nvPr/>
        </p:nvSpPr>
        <p:spPr>
          <a:xfrm>
            <a:off x="263352" y="188640"/>
            <a:ext cx="11665296" cy="6740307"/>
          </a:xfrm>
          <a:prstGeom prst="rect">
            <a:avLst/>
          </a:prstGeom>
          <a:noFill/>
        </p:spPr>
        <p:txBody>
          <a:bodyPr wrap="square">
            <a:spAutoFit/>
          </a:bodyPr>
          <a:lstStyle/>
          <a:p>
            <a:pPr algn="just"/>
            <a:r>
              <a:rPr lang="it-IT" sz="3600" b="0" i="0" dirty="0">
                <a:solidFill>
                  <a:srgbClr val="0070C0"/>
                </a:solidFill>
                <a:effectLst/>
                <a:latin typeface="sole_text"/>
              </a:rPr>
              <a:t>L'obbligo del riconoscimento decorre, in un'ottica prudenziale, dalla data del deposito della sentenza di condanna cioè dal momento del giuridico perfezionamento della relativa pubblicazione (articolo 133, comma 1, del Cpc.). È in questo momento, infatti, che sorge l'obbligazione giuridica, vincolante (almeno in via provvisoria) e non programmata nell'ambito del ciclo del bilancio dell'ente.</a:t>
            </a:r>
            <a:br>
              <a:rPr lang="it-IT" sz="3600" dirty="0">
                <a:solidFill>
                  <a:srgbClr val="0070C0"/>
                </a:solidFill>
              </a:rPr>
            </a:br>
            <a:r>
              <a:rPr lang="it-IT" sz="3600" b="0" i="0" dirty="0">
                <a:solidFill>
                  <a:srgbClr val="0070C0"/>
                </a:solidFill>
                <a:effectLst/>
                <a:latin typeface="sole_text"/>
              </a:rPr>
              <a:t>La delibera della sezione valdostana è puntuale nel ricordare che il debito matura dalla data di pubblicazione della sentenza e che occorre evitare ritardi ingiustificati comportanti la maturazione di ulteriori, quanto dannosi, oneri.</a:t>
            </a:r>
            <a:endParaRPr lang="it-IT" sz="3600" dirty="0">
              <a:solidFill>
                <a:srgbClr val="0070C0"/>
              </a:solidFill>
            </a:endParaRPr>
          </a:p>
        </p:txBody>
      </p:sp>
    </p:spTree>
    <p:extLst>
      <p:ext uri="{BB962C8B-B14F-4D97-AF65-F5344CB8AC3E}">
        <p14:creationId xmlns:p14="http://schemas.microsoft.com/office/powerpoint/2010/main" val="2922526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115</a:t>
            </a:fld>
            <a:endParaRPr lang="it-IT"/>
          </a:p>
        </p:txBody>
      </p:sp>
      <p:sp>
        <p:nvSpPr>
          <p:cNvPr id="2" name="Rettangolo 1">
            <a:extLst>
              <a:ext uri="{FF2B5EF4-FFF2-40B4-BE49-F238E27FC236}">
                <a16:creationId xmlns:a16="http://schemas.microsoft.com/office/drawing/2014/main" id="{2DD2A554-4BAA-4560-A668-D1BEB496CB8B}"/>
              </a:ext>
            </a:extLst>
          </p:cNvPr>
          <p:cNvSpPr/>
          <p:nvPr/>
        </p:nvSpPr>
        <p:spPr>
          <a:xfrm>
            <a:off x="1814085" y="3053283"/>
            <a:ext cx="8424936" cy="400110"/>
          </a:xfrm>
          <a:prstGeom prst="rect">
            <a:avLst/>
          </a:prstGeom>
        </p:spPr>
        <p:txBody>
          <a:bodyPr wrap="square" anchor="ctr">
            <a:spAutoFit/>
          </a:bodyPr>
          <a:lstStyle/>
          <a:p>
            <a:pPr algn="ctr"/>
            <a:r>
              <a:rPr lang="it-IT" b="1" u="sng" dirty="0">
                <a:solidFill>
                  <a:srgbClr val="666633"/>
                </a:solidFill>
                <a:latin typeface="Open Sans"/>
              </a:rPr>
              <a:t> </a:t>
            </a:r>
          </a:p>
        </p:txBody>
      </p:sp>
      <p:sp>
        <p:nvSpPr>
          <p:cNvPr id="3" name="CasellaDiTesto 2">
            <a:extLst>
              <a:ext uri="{FF2B5EF4-FFF2-40B4-BE49-F238E27FC236}">
                <a16:creationId xmlns:a16="http://schemas.microsoft.com/office/drawing/2014/main" id="{E626817F-8FEA-4614-BBBA-486555EAC9F8}"/>
              </a:ext>
            </a:extLst>
          </p:cNvPr>
          <p:cNvSpPr txBox="1"/>
          <p:nvPr/>
        </p:nvSpPr>
        <p:spPr>
          <a:xfrm>
            <a:off x="2534165" y="1026887"/>
            <a:ext cx="6984776" cy="2585323"/>
          </a:xfrm>
          <a:prstGeom prst="rect">
            <a:avLst/>
          </a:prstGeom>
          <a:noFill/>
          <a:effectLst>
            <a:reflection blurRad="6350" stA="50000" endA="300" endPos="90000" dir="5400000" sy="-100000" algn="bl" rotWithShape="0"/>
          </a:effectLst>
        </p:spPr>
        <p:txBody>
          <a:bodyPr wrap="square" rtlCol="0">
            <a:spAutoFit/>
          </a:bodyPr>
          <a:lstStyle/>
          <a:p>
            <a:pPr algn="ctr"/>
            <a:r>
              <a:rPr lang="it-IT" sz="5400" dirty="0">
                <a:solidFill>
                  <a:srgbClr val="0070C0"/>
                </a:solidFill>
              </a:rPr>
              <a:t>GRAZIE PER L’ATTENZIONE</a:t>
            </a:r>
          </a:p>
          <a:p>
            <a:pPr algn="ctr"/>
            <a:r>
              <a:rPr lang="it-IT" sz="5400" dirty="0">
                <a:solidFill>
                  <a:srgbClr val="0070C0"/>
                </a:solidFill>
              </a:rPr>
              <a:t>Ulderico Izzo</a:t>
            </a:r>
          </a:p>
        </p:txBody>
      </p:sp>
    </p:spTree>
    <p:extLst>
      <p:ext uri="{BB962C8B-B14F-4D97-AF65-F5344CB8AC3E}">
        <p14:creationId xmlns:p14="http://schemas.microsoft.com/office/powerpoint/2010/main" val="2915951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12</a:t>
            </a:fld>
            <a:endParaRPr lang="it-IT"/>
          </a:p>
        </p:txBody>
      </p:sp>
      <p:sp>
        <p:nvSpPr>
          <p:cNvPr id="2" name="Rettangolo 1">
            <a:extLst>
              <a:ext uri="{FF2B5EF4-FFF2-40B4-BE49-F238E27FC236}">
                <a16:creationId xmlns:a16="http://schemas.microsoft.com/office/drawing/2014/main" id="{F7CC48A5-422C-4AB5-B503-7DA19C2CF444}"/>
              </a:ext>
            </a:extLst>
          </p:cNvPr>
          <p:cNvSpPr/>
          <p:nvPr/>
        </p:nvSpPr>
        <p:spPr>
          <a:xfrm>
            <a:off x="479376" y="979465"/>
            <a:ext cx="11161240" cy="3970318"/>
          </a:xfrm>
          <a:prstGeom prst="rect">
            <a:avLst/>
          </a:prstGeom>
        </p:spPr>
        <p:txBody>
          <a:bodyPr wrap="square">
            <a:spAutoFit/>
          </a:bodyPr>
          <a:lstStyle/>
          <a:p>
            <a:pPr algn="ctr"/>
            <a:r>
              <a:rPr lang="it-IT" sz="3600" b="1" dirty="0">
                <a:solidFill>
                  <a:srgbClr val="339966"/>
                </a:solidFill>
              </a:rPr>
              <a:t>L’ATTESTAZIONE DI COPERTURA FINANZIARIA</a:t>
            </a:r>
          </a:p>
          <a:p>
            <a:pPr algn="just"/>
            <a:r>
              <a:rPr lang="it-IT" sz="3600" dirty="0">
                <a:solidFill>
                  <a:srgbClr val="339966"/>
                </a:solidFill>
              </a:rPr>
              <a:t>Va apposta dal responsabile del servizio finanziario e determina L’esecutività dei provvedimenti di impegno. Solo dopo tale visto il responsabile del servizio è abilitato a comunicare al terzo interessato l’ordinazione della fornitura o della prestazione, con avvertenza che la relativa fattura deve contenere gli estremi della comunicazione.</a:t>
            </a:r>
          </a:p>
        </p:txBody>
      </p:sp>
    </p:spTree>
    <p:extLst>
      <p:ext uri="{BB962C8B-B14F-4D97-AF65-F5344CB8AC3E}">
        <p14:creationId xmlns:p14="http://schemas.microsoft.com/office/powerpoint/2010/main" val="4008531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13</a:t>
            </a:fld>
            <a:endParaRPr lang="it-IT"/>
          </a:p>
        </p:txBody>
      </p:sp>
      <p:sp>
        <p:nvSpPr>
          <p:cNvPr id="2" name="Rettangolo 1">
            <a:extLst>
              <a:ext uri="{FF2B5EF4-FFF2-40B4-BE49-F238E27FC236}">
                <a16:creationId xmlns:a16="http://schemas.microsoft.com/office/drawing/2014/main" id="{42138886-CB08-4931-94D8-B219B79702A2}"/>
              </a:ext>
            </a:extLst>
          </p:cNvPr>
          <p:cNvSpPr/>
          <p:nvPr/>
        </p:nvSpPr>
        <p:spPr>
          <a:xfrm>
            <a:off x="479376" y="1052736"/>
            <a:ext cx="11161240" cy="5078313"/>
          </a:xfrm>
          <a:prstGeom prst="rect">
            <a:avLst/>
          </a:prstGeom>
        </p:spPr>
        <p:txBody>
          <a:bodyPr wrap="square">
            <a:spAutoFit/>
          </a:bodyPr>
          <a:lstStyle/>
          <a:p>
            <a:pPr algn="just"/>
            <a:r>
              <a:rPr lang="it-IT" sz="5400" dirty="0">
                <a:solidFill>
                  <a:srgbClr val="339966"/>
                </a:solidFill>
              </a:rPr>
              <a:t>Il riconoscimento della legittimità del debito fuori bilancio da parte del </a:t>
            </a:r>
            <a:r>
              <a:rPr lang="it-IT" sz="5400" b="1" dirty="0">
                <a:solidFill>
                  <a:srgbClr val="339966"/>
                </a:solidFill>
              </a:rPr>
              <a:t>Consiglio</a:t>
            </a:r>
            <a:r>
              <a:rPr lang="it-IT" sz="5400" dirty="0">
                <a:solidFill>
                  <a:srgbClr val="339966"/>
                </a:solidFill>
              </a:rPr>
              <a:t> fa coincidere l’aspetto giuridico e contabile dell’obbligazione pecuniaria in capo al soggetto che l’ha riconosciuto.</a:t>
            </a:r>
          </a:p>
        </p:txBody>
      </p:sp>
    </p:spTree>
    <p:extLst>
      <p:ext uri="{BB962C8B-B14F-4D97-AF65-F5344CB8AC3E}">
        <p14:creationId xmlns:p14="http://schemas.microsoft.com/office/powerpoint/2010/main" val="1047986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14</a:t>
            </a:fld>
            <a:endParaRPr lang="it-IT"/>
          </a:p>
        </p:txBody>
      </p:sp>
      <p:sp>
        <p:nvSpPr>
          <p:cNvPr id="2" name="Rettangolo 1">
            <a:extLst>
              <a:ext uri="{FF2B5EF4-FFF2-40B4-BE49-F238E27FC236}">
                <a16:creationId xmlns:a16="http://schemas.microsoft.com/office/drawing/2014/main" id="{39454BB1-B27F-4197-9856-18EDFC24BB8C}"/>
              </a:ext>
            </a:extLst>
          </p:cNvPr>
          <p:cNvSpPr/>
          <p:nvPr/>
        </p:nvSpPr>
        <p:spPr>
          <a:xfrm>
            <a:off x="802842" y="1851619"/>
            <a:ext cx="10729192" cy="3046988"/>
          </a:xfrm>
          <a:prstGeom prst="rect">
            <a:avLst/>
          </a:prstGeom>
        </p:spPr>
        <p:txBody>
          <a:bodyPr wrap="square">
            <a:spAutoFit/>
          </a:bodyPr>
          <a:lstStyle/>
          <a:p>
            <a:pPr algn="just"/>
            <a:r>
              <a:rPr lang="it-IT" sz="4800" dirty="0">
                <a:solidFill>
                  <a:srgbClr val="339966"/>
                </a:solidFill>
              </a:rPr>
              <a:t>Con il riconoscimento si effettua una “</a:t>
            </a:r>
            <a:r>
              <a:rPr lang="it-IT" sz="4800" b="1" dirty="0">
                <a:solidFill>
                  <a:srgbClr val="339966"/>
                </a:solidFill>
              </a:rPr>
              <a:t>sanatoria</a:t>
            </a:r>
            <a:r>
              <a:rPr lang="it-IT" sz="4800" dirty="0">
                <a:solidFill>
                  <a:srgbClr val="339966"/>
                </a:solidFill>
              </a:rPr>
              <a:t>” contabile del debito contratto senza le procedure previste dall’ordinamento contabile.</a:t>
            </a:r>
          </a:p>
        </p:txBody>
      </p:sp>
    </p:spTree>
    <p:extLst>
      <p:ext uri="{BB962C8B-B14F-4D97-AF65-F5344CB8AC3E}">
        <p14:creationId xmlns:p14="http://schemas.microsoft.com/office/powerpoint/2010/main" val="524872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15</a:t>
            </a:fld>
            <a:endParaRPr lang="it-IT"/>
          </a:p>
        </p:txBody>
      </p:sp>
      <p:sp>
        <p:nvSpPr>
          <p:cNvPr id="2" name="Rettangolo 1">
            <a:extLst>
              <a:ext uri="{FF2B5EF4-FFF2-40B4-BE49-F238E27FC236}">
                <a16:creationId xmlns:a16="http://schemas.microsoft.com/office/drawing/2014/main" id="{615CF78E-7E95-4C6A-A1B4-15A70EC79DDB}"/>
              </a:ext>
            </a:extLst>
          </p:cNvPr>
          <p:cNvSpPr/>
          <p:nvPr/>
        </p:nvSpPr>
        <p:spPr>
          <a:xfrm>
            <a:off x="623392" y="2348880"/>
            <a:ext cx="10945216" cy="1569660"/>
          </a:xfrm>
          <a:prstGeom prst="rect">
            <a:avLst/>
          </a:prstGeom>
        </p:spPr>
        <p:txBody>
          <a:bodyPr wrap="square">
            <a:spAutoFit/>
          </a:bodyPr>
          <a:lstStyle/>
          <a:p>
            <a:pPr algn="ctr"/>
            <a:r>
              <a:rPr lang="it-IT" sz="4800" b="1" dirty="0">
                <a:solidFill>
                  <a:srgbClr val="339966"/>
                </a:solidFill>
              </a:rPr>
              <a:t>Quando può essere riconosciuto un debito fuori bilancio?</a:t>
            </a:r>
          </a:p>
        </p:txBody>
      </p:sp>
    </p:spTree>
    <p:extLst>
      <p:ext uri="{BB962C8B-B14F-4D97-AF65-F5344CB8AC3E}">
        <p14:creationId xmlns:p14="http://schemas.microsoft.com/office/powerpoint/2010/main" val="4090555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16</a:t>
            </a:fld>
            <a:endParaRPr lang="it-IT"/>
          </a:p>
        </p:txBody>
      </p:sp>
      <p:sp>
        <p:nvSpPr>
          <p:cNvPr id="2" name="Rettangolo 1">
            <a:extLst>
              <a:ext uri="{FF2B5EF4-FFF2-40B4-BE49-F238E27FC236}">
                <a16:creationId xmlns:a16="http://schemas.microsoft.com/office/drawing/2014/main" id="{AEB075DC-9BE0-4F39-98D3-626F6E0B0C2C}"/>
              </a:ext>
            </a:extLst>
          </p:cNvPr>
          <p:cNvSpPr/>
          <p:nvPr/>
        </p:nvSpPr>
        <p:spPr>
          <a:xfrm>
            <a:off x="478806" y="346742"/>
            <a:ext cx="11103594" cy="6124754"/>
          </a:xfrm>
          <a:prstGeom prst="rect">
            <a:avLst/>
          </a:prstGeom>
        </p:spPr>
        <p:txBody>
          <a:bodyPr wrap="square">
            <a:spAutoFit/>
          </a:bodyPr>
          <a:lstStyle/>
          <a:p>
            <a:pPr algn="just"/>
            <a:r>
              <a:rPr lang="it-IT" sz="2800" dirty="0">
                <a:solidFill>
                  <a:srgbClr val="339966"/>
                </a:solidFill>
              </a:rPr>
              <a:t>a)  sentenze esecutive;</a:t>
            </a:r>
          </a:p>
          <a:p>
            <a:pPr algn="just"/>
            <a:r>
              <a:rPr lang="it-IT" sz="2800" dirty="0">
                <a:solidFill>
                  <a:srgbClr val="339966"/>
                </a:solidFill>
              </a:rPr>
              <a:t>b)  copertura di disavanzi di consorzi, di aziende speciali e di istituzioni, nei limiti degli obblighi derivanti da statuto, convenzione o atti costitutivi, purché sia stato rispettato l'obbligo di pareggio del bilancio di cui all'articolo 114 ed il disavanzo derivi da fatti di gestione;</a:t>
            </a:r>
          </a:p>
          <a:p>
            <a:pPr algn="just"/>
            <a:r>
              <a:rPr lang="it-IT" sz="2800" dirty="0">
                <a:solidFill>
                  <a:srgbClr val="339966"/>
                </a:solidFill>
              </a:rPr>
              <a:t>c)  ricapitalizzazione, nei limiti e nelle forme previste dal codice civile o da norme speciali, di società di capitali costituite per l'esercizio di servizi pubblici locali;</a:t>
            </a:r>
          </a:p>
          <a:p>
            <a:pPr algn="just"/>
            <a:r>
              <a:rPr lang="it-IT" sz="2800" dirty="0">
                <a:solidFill>
                  <a:srgbClr val="339966"/>
                </a:solidFill>
              </a:rPr>
              <a:t>d)  procedure espropriative o di occupazione d'urgenza per opere di pubblica utilità;</a:t>
            </a:r>
          </a:p>
          <a:p>
            <a:pPr algn="just"/>
            <a:r>
              <a:rPr lang="it-IT" sz="2800" dirty="0">
                <a:solidFill>
                  <a:srgbClr val="339966"/>
                </a:solidFill>
              </a:rPr>
              <a:t>e)  acquisizione di beni e servizi, in violazione degli obblighi di cui ai commi 1, 2 e 3 dell'articolo 191, nei limiti degli accertati e dimostrati utilità ed arricchimento per l'ente, nell'ambito dell'espletamento di pubbliche funzioni e servizi di competenza.</a:t>
            </a:r>
          </a:p>
        </p:txBody>
      </p:sp>
    </p:spTree>
    <p:extLst>
      <p:ext uri="{BB962C8B-B14F-4D97-AF65-F5344CB8AC3E}">
        <p14:creationId xmlns:p14="http://schemas.microsoft.com/office/powerpoint/2010/main" val="1163346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17</a:t>
            </a:fld>
            <a:endParaRPr lang="it-IT"/>
          </a:p>
        </p:txBody>
      </p:sp>
      <p:sp>
        <p:nvSpPr>
          <p:cNvPr id="2" name="Rettangolo 1">
            <a:extLst>
              <a:ext uri="{FF2B5EF4-FFF2-40B4-BE49-F238E27FC236}">
                <a16:creationId xmlns:a16="http://schemas.microsoft.com/office/drawing/2014/main" id="{0B92D25E-09CA-4D36-AAA5-0A6C545432F5}"/>
              </a:ext>
            </a:extLst>
          </p:cNvPr>
          <p:cNvSpPr/>
          <p:nvPr/>
        </p:nvSpPr>
        <p:spPr>
          <a:xfrm>
            <a:off x="407368" y="979465"/>
            <a:ext cx="11017224" cy="4462760"/>
          </a:xfrm>
          <a:prstGeom prst="rect">
            <a:avLst/>
          </a:prstGeom>
        </p:spPr>
        <p:txBody>
          <a:bodyPr wrap="square">
            <a:spAutoFit/>
          </a:bodyPr>
          <a:lstStyle/>
          <a:p>
            <a:pPr algn="just"/>
            <a:r>
              <a:rPr lang="it-IT" sz="4800" dirty="0">
                <a:solidFill>
                  <a:srgbClr val="339966"/>
                </a:solidFill>
              </a:rPr>
              <a:t>L’elenco prima riportato è </a:t>
            </a:r>
            <a:r>
              <a:rPr lang="it-IT" sz="6000" dirty="0">
                <a:solidFill>
                  <a:srgbClr val="339966"/>
                </a:solidFill>
              </a:rPr>
              <a:t>TASSATIVO</a:t>
            </a:r>
            <a:endParaRPr lang="it-IT" sz="4800" dirty="0">
              <a:solidFill>
                <a:srgbClr val="339966"/>
              </a:solidFill>
            </a:endParaRPr>
          </a:p>
          <a:p>
            <a:pPr algn="just"/>
            <a:r>
              <a:rPr lang="it-IT" sz="4800" dirty="0">
                <a:solidFill>
                  <a:srgbClr val="339966"/>
                </a:solidFill>
              </a:rPr>
              <a:t>Caratteristica comune alle casistiche previste dalla lett. a) alla lett. e) è che le relative spese costituiscono un pericoloso fenomeno di </a:t>
            </a:r>
          </a:p>
          <a:p>
            <a:pPr algn="just"/>
            <a:endParaRPr lang="it-IT" sz="3200" dirty="0">
              <a:solidFill>
                <a:srgbClr val="339966"/>
              </a:solidFill>
            </a:endParaRPr>
          </a:p>
        </p:txBody>
      </p:sp>
      <p:sp>
        <p:nvSpPr>
          <p:cNvPr id="3" name="Freccia a destra 2">
            <a:extLst>
              <a:ext uri="{FF2B5EF4-FFF2-40B4-BE49-F238E27FC236}">
                <a16:creationId xmlns:a16="http://schemas.microsoft.com/office/drawing/2014/main" id="{841E1BF7-962A-7CCF-4743-1A87E83EAA0C}"/>
              </a:ext>
            </a:extLst>
          </p:cNvPr>
          <p:cNvSpPr/>
          <p:nvPr/>
        </p:nvSpPr>
        <p:spPr>
          <a:xfrm>
            <a:off x="6384032" y="5474392"/>
            <a:ext cx="4680520" cy="93610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85550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18</a:t>
            </a:fld>
            <a:endParaRPr lang="it-IT"/>
          </a:p>
        </p:txBody>
      </p:sp>
      <p:sp>
        <p:nvSpPr>
          <p:cNvPr id="2" name="Rettangolo 1">
            <a:extLst>
              <a:ext uri="{FF2B5EF4-FFF2-40B4-BE49-F238E27FC236}">
                <a16:creationId xmlns:a16="http://schemas.microsoft.com/office/drawing/2014/main" id="{0B92D25E-09CA-4D36-AAA5-0A6C545432F5}"/>
              </a:ext>
            </a:extLst>
          </p:cNvPr>
          <p:cNvSpPr/>
          <p:nvPr/>
        </p:nvSpPr>
        <p:spPr>
          <a:xfrm>
            <a:off x="767408" y="980728"/>
            <a:ext cx="11017224" cy="3600986"/>
          </a:xfrm>
          <a:prstGeom prst="rect">
            <a:avLst/>
          </a:prstGeom>
        </p:spPr>
        <p:txBody>
          <a:bodyPr wrap="square">
            <a:spAutoFit/>
          </a:bodyPr>
          <a:lstStyle/>
          <a:p>
            <a:pPr algn="just"/>
            <a:endParaRPr lang="it-IT" sz="5400" dirty="0">
              <a:solidFill>
                <a:srgbClr val="339966"/>
              </a:solidFill>
            </a:endParaRPr>
          </a:p>
          <a:p>
            <a:pPr algn="just"/>
            <a:r>
              <a:rPr lang="it-IT" sz="6600" u="sng" dirty="0">
                <a:solidFill>
                  <a:srgbClr val="339966"/>
                </a:solidFill>
              </a:rPr>
              <a:t>INDEBITAMENTO SOMMERSO</a:t>
            </a:r>
          </a:p>
          <a:p>
            <a:pPr algn="just"/>
            <a:r>
              <a:rPr lang="it-IT" sz="5400" dirty="0">
                <a:solidFill>
                  <a:srgbClr val="339966"/>
                </a:solidFill>
              </a:rPr>
              <a:t>Obbligazione valida giuridicamente ma non regolarizzata contabilmente</a:t>
            </a:r>
          </a:p>
        </p:txBody>
      </p:sp>
    </p:spTree>
    <p:extLst>
      <p:ext uri="{BB962C8B-B14F-4D97-AF65-F5344CB8AC3E}">
        <p14:creationId xmlns:p14="http://schemas.microsoft.com/office/powerpoint/2010/main" val="490247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19</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2" name="Rettangolo 1">
            <a:extLst>
              <a:ext uri="{FF2B5EF4-FFF2-40B4-BE49-F238E27FC236}">
                <a16:creationId xmlns:a16="http://schemas.microsoft.com/office/drawing/2014/main" id="{C9D185CC-E0C0-47D2-9FF9-EBF93216980E}"/>
              </a:ext>
            </a:extLst>
          </p:cNvPr>
          <p:cNvSpPr/>
          <p:nvPr/>
        </p:nvSpPr>
        <p:spPr>
          <a:xfrm>
            <a:off x="767408" y="2492896"/>
            <a:ext cx="11089232" cy="1569660"/>
          </a:xfrm>
          <a:prstGeom prst="rect">
            <a:avLst/>
          </a:prstGeom>
        </p:spPr>
        <p:txBody>
          <a:bodyPr wrap="square">
            <a:spAutoFit/>
          </a:bodyPr>
          <a:lstStyle/>
          <a:p>
            <a:pPr algn="ctr"/>
            <a:r>
              <a:rPr lang="it-IT" sz="4800" dirty="0">
                <a:solidFill>
                  <a:srgbClr val="339966"/>
                </a:solidFill>
              </a:rPr>
              <a:t>Effetti della deliberazione di riconoscimento</a:t>
            </a:r>
          </a:p>
          <a:p>
            <a:pPr algn="ctr"/>
            <a:r>
              <a:rPr lang="it-IT" sz="4800" dirty="0">
                <a:solidFill>
                  <a:srgbClr val="339966"/>
                </a:solidFill>
              </a:rPr>
              <a:t>dei debiti fuori bilancio</a:t>
            </a:r>
          </a:p>
        </p:txBody>
      </p:sp>
    </p:spTree>
    <p:extLst>
      <p:ext uri="{BB962C8B-B14F-4D97-AF65-F5344CB8AC3E}">
        <p14:creationId xmlns:p14="http://schemas.microsoft.com/office/powerpoint/2010/main" val="1020040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r>
              <a:rPr lang="it-IT" sz="2000" b="1" dirty="0">
                <a:solidFill>
                  <a:srgbClr val="777777"/>
                </a:solidFill>
                <a:latin typeface="Open Sans"/>
                <a:ea typeface="+mn-ea"/>
                <a:cs typeface="Arial" charset="0"/>
              </a:rPr>
              <a:t>ù</a:t>
            </a: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7" name="Rettangolo 6"/>
          <p:cNvSpPr/>
          <p:nvPr/>
        </p:nvSpPr>
        <p:spPr>
          <a:xfrm>
            <a:off x="1809720" y="142852"/>
            <a:ext cx="8715436" cy="261610"/>
          </a:xfrm>
          <a:prstGeom prst="rect">
            <a:avLst/>
          </a:prstGeom>
        </p:spPr>
        <p:txBody>
          <a:bodyPr wrap="square">
            <a:spAutoFit/>
          </a:bodyPr>
          <a:lstStyle/>
          <a:p>
            <a:pPr algn="ctr"/>
            <a:r>
              <a:rPr lang="it-IT" sz="1100" b="1" dirty="0">
                <a:solidFill>
                  <a:srgbClr val="777777"/>
                </a:solidFill>
                <a:latin typeface="Open Sans"/>
              </a:rPr>
              <a:t>I DEBITI FUORI BILANCIO: COMPITI E RESONSABILITÀ DELL’ORGANO DI REVISIONE</a:t>
            </a:r>
            <a:endParaRPr lang="it-IT" sz="1100" b="1" dirty="0">
              <a:solidFill>
                <a:srgbClr val="007A00"/>
              </a:solidFill>
              <a:latin typeface="Calibri"/>
            </a:endParaRPr>
          </a:p>
        </p:txBody>
      </p:sp>
      <p:sp>
        <p:nvSpPr>
          <p:cNvPr id="2" name="Rettangolo 1">
            <a:extLst>
              <a:ext uri="{FF2B5EF4-FFF2-40B4-BE49-F238E27FC236}">
                <a16:creationId xmlns:a16="http://schemas.microsoft.com/office/drawing/2014/main" id="{8B34C3D5-AC6E-4E3B-A82F-2306EAF706EB}"/>
              </a:ext>
            </a:extLst>
          </p:cNvPr>
          <p:cNvSpPr/>
          <p:nvPr/>
        </p:nvSpPr>
        <p:spPr>
          <a:xfrm>
            <a:off x="335360" y="836616"/>
            <a:ext cx="11428076" cy="5693866"/>
          </a:xfrm>
          <a:prstGeom prst="rect">
            <a:avLst/>
          </a:prstGeom>
        </p:spPr>
        <p:txBody>
          <a:bodyPr wrap="square">
            <a:spAutoFit/>
          </a:bodyPr>
          <a:lstStyle/>
          <a:p>
            <a:pPr algn="just"/>
            <a:r>
              <a:rPr lang="it-IT" sz="2800" dirty="0"/>
              <a:t>Nel nostro ordinamento le fasi della spesa pubblica sono oggetto di una disciplina che si caratterizza per analiticità e puntualità.</a:t>
            </a:r>
          </a:p>
          <a:p>
            <a:pPr algn="just"/>
            <a:r>
              <a:rPr lang="it-IT" sz="2800" dirty="0"/>
              <a:t>La fase dell’impegno, in particolare, è stata oggetto di specifica attenzione da parte del legislatore, preoccupato dal rischio di possibili disallineamenti tra contabilità finanziaria e realtà, discendenti, essenzialmente, dalla mancata corrispondenza tra impegni e debiti effettivi.</a:t>
            </a:r>
          </a:p>
          <a:p>
            <a:pPr algn="just"/>
            <a:r>
              <a:rPr lang="it-IT" sz="2800" dirty="0"/>
              <a:t>Nonostante ciò, nella prassi si sono registrate deviazioni del procedimento di spesa dai principi normativi e dalle ordinarie procedure </a:t>
            </a:r>
            <a:r>
              <a:rPr lang="it-IT" sz="2800" dirty="0" err="1"/>
              <a:t>giuscontabili</a:t>
            </a:r>
            <a:r>
              <a:rPr lang="it-IT" sz="2800" dirty="0"/>
              <a:t> che lo presiedono con conseguente emersione di passività non precedute dalla preventiva adozione dell’impegno di spesa: si tratta del ‘fenomeno’ dei cd. debiti fuori bilancio, id est obbligazioni pecuniarie perfezionate dal punto di vista giuridico ma non da quello </a:t>
            </a:r>
            <a:r>
              <a:rPr lang="it-IT" sz="2800" dirty="0" err="1"/>
              <a:t>giuscontabile</a:t>
            </a:r>
            <a:r>
              <a:rPr lang="it-IT" sz="2800" dirty="0"/>
              <a:t>, il quale interferisce, in termini di (</a:t>
            </a:r>
            <a:r>
              <a:rPr lang="it-IT" sz="2800" dirty="0" err="1"/>
              <a:t>ir</a:t>
            </a:r>
            <a:r>
              <a:rPr lang="it-IT" sz="2800" dirty="0"/>
              <a:t>)regolarità contabile, con la disciplina delle fasi della spesa</a:t>
            </a:r>
            <a:r>
              <a:rPr lang="it-IT" dirty="0"/>
              <a:t>.</a:t>
            </a:r>
          </a:p>
        </p:txBody>
      </p:sp>
    </p:spTree>
    <p:extLst>
      <p:ext uri="{BB962C8B-B14F-4D97-AF65-F5344CB8AC3E}">
        <p14:creationId xmlns:p14="http://schemas.microsoft.com/office/powerpoint/2010/main" val="31398485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20</a:t>
            </a:fld>
            <a:endParaRPr lang="it-IT"/>
          </a:p>
        </p:txBody>
      </p:sp>
      <p:sp>
        <p:nvSpPr>
          <p:cNvPr id="2" name="Rettangolo 1">
            <a:extLst>
              <a:ext uri="{FF2B5EF4-FFF2-40B4-BE49-F238E27FC236}">
                <a16:creationId xmlns:a16="http://schemas.microsoft.com/office/drawing/2014/main" id="{2F03F4CE-FF00-43E9-BE7C-71CE0CCBAE12}"/>
              </a:ext>
            </a:extLst>
          </p:cNvPr>
          <p:cNvSpPr/>
          <p:nvPr/>
        </p:nvSpPr>
        <p:spPr>
          <a:xfrm>
            <a:off x="623392" y="476672"/>
            <a:ext cx="11212052" cy="5078313"/>
          </a:xfrm>
          <a:prstGeom prst="rect">
            <a:avLst/>
          </a:prstGeom>
        </p:spPr>
        <p:txBody>
          <a:bodyPr wrap="square">
            <a:spAutoFit/>
          </a:bodyPr>
          <a:lstStyle/>
          <a:p>
            <a:pPr algn="just"/>
            <a:r>
              <a:rPr lang="it-IT" sz="5400" dirty="0">
                <a:solidFill>
                  <a:srgbClr val="339966"/>
                </a:solidFill>
              </a:rPr>
              <a:t>Con la deliberazione di riconoscimento di un </a:t>
            </a:r>
            <a:r>
              <a:rPr lang="it-IT" sz="5400" b="1" dirty="0">
                <a:solidFill>
                  <a:srgbClr val="339966"/>
                </a:solidFill>
              </a:rPr>
              <a:t>debito fuori bilancio </a:t>
            </a:r>
            <a:r>
              <a:rPr lang="it-IT" sz="5400" dirty="0">
                <a:solidFill>
                  <a:srgbClr val="339966"/>
                </a:solidFill>
              </a:rPr>
              <a:t>l’ente locale assume un’obbligazione diretta nei confronti del creditore la cui pretesa è assistita dalla copertura dell’impegno di spesa. </a:t>
            </a:r>
          </a:p>
        </p:txBody>
      </p:sp>
    </p:spTree>
    <p:extLst>
      <p:ext uri="{BB962C8B-B14F-4D97-AF65-F5344CB8AC3E}">
        <p14:creationId xmlns:p14="http://schemas.microsoft.com/office/powerpoint/2010/main" val="2144554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21</a:t>
            </a:fld>
            <a:endParaRPr lang="it-IT"/>
          </a:p>
        </p:txBody>
      </p:sp>
      <p:sp>
        <p:nvSpPr>
          <p:cNvPr id="2" name="Rettangolo 1">
            <a:extLst>
              <a:ext uri="{FF2B5EF4-FFF2-40B4-BE49-F238E27FC236}">
                <a16:creationId xmlns:a16="http://schemas.microsoft.com/office/drawing/2014/main" id="{2F03F4CE-FF00-43E9-BE7C-71CE0CCBAE12}"/>
              </a:ext>
            </a:extLst>
          </p:cNvPr>
          <p:cNvSpPr/>
          <p:nvPr/>
        </p:nvSpPr>
        <p:spPr>
          <a:xfrm>
            <a:off x="623392" y="476672"/>
            <a:ext cx="11212052" cy="6001643"/>
          </a:xfrm>
          <a:prstGeom prst="rect">
            <a:avLst/>
          </a:prstGeom>
        </p:spPr>
        <p:txBody>
          <a:bodyPr wrap="square">
            <a:spAutoFit/>
          </a:bodyPr>
          <a:lstStyle/>
          <a:p>
            <a:pPr algn="just"/>
            <a:r>
              <a:rPr lang="it-IT" sz="4800" dirty="0">
                <a:solidFill>
                  <a:srgbClr val="339966"/>
                </a:solidFill>
              </a:rPr>
              <a:t>Con tale riconoscimento avente carattere specifico e vincolante, l’ente effettua formale ricognizione del debito ed esenta il creditore dall’onere  della prova del fondamento della sua pretesa, manifestando l’intenzione di rinunciare alla prescrizione ove sussista (</a:t>
            </a:r>
            <a:r>
              <a:rPr lang="it-IT" sz="4800" b="1" dirty="0">
                <a:solidFill>
                  <a:srgbClr val="339966"/>
                </a:solidFill>
              </a:rPr>
              <a:t>Cons. di Stato Sez. V </a:t>
            </a:r>
            <a:r>
              <a:rPr lang="it-IT" sz="4800" b="1" dirty="0" err="1">
                <a:solidFill>
                  <a:srgbClr val="339966"/>
                </a:solidFill>
              </a:rPr>
              <a:t>sent</a:t>
            </a:r>
            <a:r>
              <a:rPr lang="it-IT" sz="4800" b="1" dirty="0">
                <a:solidFill>
                  <a:srgbClr val="339966"/>
                </a:solidFill>
              </a:rPr>
              <a:t>. n.82 16.02.2001)</a:t>
            </a:r>
            <a:r>
              <a:rPr lang="it-IT" sz="4800" dirty="0">
                <a:solidFill>
                  <a:srgbClr val="339966"/>
                </a:solidFill>
              </a:rPr>
              <a:t>.</a:t>
            </a:r>
          </a:p>
        </p:txBody>
      </p:sp>
    </p:spTree>
    <p:extLst>
      <p:ext uri="{BB962C8B-B14F-4D97-AF65-F5344CB8AC3E}">
        <p14:creationId xmlns:p14="http://schemas.microsoft.com/office/powerpoint/2010/main" val="134672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22</a:t>
            </a:fld>
            <a:endParaRPr lang="it-IT"/>
          </a:p>
        </p:txBody>
      </p:sp>
      <p:sp>
        <p:nvSpPr>
          <p:cNvPr id="2" name="Rettangolo 1">
            <a:extLst>
              <a:ext uri="{FF2B5EF4-FFF2-40B4-BE49-F238E27FC236}">
                <a16:creationId xmlns:a16="http://schemas.microsoft.com/office/drawing/2014/main" id="{39C2845C-B688-4071-AB93-313573063BED}"/>
              </a:ext>
            </a:extLst>
          </p:cNvPr>
          <p:cNvSpPr/>
          <p:nvPr/>
        </p:nvSpPr>
        <p:spPr>
          <a:xfrm>
            <a:off x="551384" y="1268760"/>
            <a:ext cx="11377264" cy="4401205"/>
          </a:xfrm>
          <a:prstGeom prst="rect">
            <a:avLst/>
          </a:prstGeom>
        </p:spPr>
        <p:txBody>
          <a:bodyPr wrap="square">
            <a:spAutoFit/>
          </a:bodyPr>
          <a:lstStyle/>
          <a:p>
            <a:pPr algn="just"/>
            <a:r>
              <a:rPr lang="it-IT" sz="3600" dirty="0">
                <a:solidFill>
                  <a:srgbClr val="339966"/>
                </a:solidFill>
              </a:rPr>
              <a:t>Sono fattispecie che traggono, normalmente, la loro origine, non da comportamenti colpevoli, attivi od omissivi, di amministratori o funzionari, ma da fatti esterni difficilmente prevedibili e regolamentabili all’interno delle procedure di legge.</a:t>
            </a:r>
          </a:p>
          <a:p>
            <a:pPr algn="just"/>
            <a:endParaRPr lang="it-IT" sz="3600" dirty="0">
              <a:solidFill>
                <a:srgbClr val="339966"/>
              </a:solidFill>
            </a:endParaRPr>
          </a:p>
          <a:p>
            <a:pPr algn="just"/>
            <a:endParaRPr lang="it-IT" sz="2400" dirty="0">
              <a:solidFill>
                <a:srgbClr val="339966"/>
              </a:solidFill>
            </a:endParaRPr>
          </a:p>
          <a:p>
            <a:pPr algn="ctr"/>
            <a:r>
              <a:rPr lang="it-IT" sz="4000" u="sng" dirty="0">
                <a:solidFill>
                  <a:srgbClr val="339966"/>
                </a:solidFill>
              </a:rPr>
              <a:t>Sono assimilabili alle SOPRAVVENIENZE PASSIVE.</a:t>
            </a:r>
            <a:endParaRPr lang="it-IT" sz="3600" u="sng" dirty="0">
              <a:solidFill>
                <a:srgbClr val="339966"/>
              </a:solidFill>
            </a:endParaRPr>
          </a:p>
        </p:txBody>
      </p:sp>
    </p:spTree>
    <p:extLst>
      <p:ext uri="{BB962C8B-B14F-4D97-AF65-F5344CB8AC3E}">
        <p14:creationId xmlns:p14="http://schemas.microsoft.com/office/powerpoint/2010/main" val="348380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23</a:t>
            </a:fld>
            <a:endParaRPr lang="it-IT"/>
          </a:p>
        </p:txBody>
      </p:sp>
      <p:sp>
        <p:nvSpPr>
          <p:cNvPr id="2" name="Rettangolo 1">
            <a:extLst>
              <a:ext uri="{FF2B5EF4-FFF2-40B4-BE49-F238E27FC236}">
                <a16:creationId xmlns:a16="http://schemas.microsoft.com/office/drawing/2014/main" id="{39C2845C-B688-4071-AB93-313573063BED}"/>
              </a:ext>
            </a:extLst>
          </p:cNvPr>
          <p:cNvSpPr/>
          <p:nvPr/>
        </p:nvSpPr>
        <p:spPr>
          <a:xfrm>
            <a:off x="551384" y="-27605"/>
            <a:ext cx="11377264" cy="5386090"/>
          </a:xfrm>
          <a:prstGeom prst="rect">
            <a:avLst/>
          </a:prstGeom>
        </p:spPr>
        <p:txBody>
          <a:bodyPr wrap="square">
            <a:spAutoFit/>
          </a:bodyPr>
          <a:lstStyle/>
          <a:p>
            <a:pPr algn="just"/>
            <a:endParaRPr lang="it-IT" sz="2400" dirty="0">
              <a:solidFill>
                <a:srgbClr val="339966"/>
              </a:solidFill>
            </a:endParaRPr>
          </a:p>
          <a:p>
            <a:pPr algn="ctr"/>
            <a:r>
              <a:rPr lang="it-IT" sz="4000" u="sng" dirty="0">
                <a:solidFill>
                  <a:srgbClr val="339966"/>
                </a:solidFill>
              </a:rPr>
              <a:t>Sono assimilabili alle SOPRAVVENIENZE PASSIVE:</a:t>
            </a:r>
          </a:p>
          <a:p>
            <a:pPr algn="ctr"/>
            <a:endParaRPr lang="it-IT" sz="4000" u="sng" dirty="0">
              <a:solidFill>
                <a:srgbClr val="339966"/>
              </a:solidFill>
            </a:endParaRPr>
          </a:p>
          <a:p>
            <a:pPr algn="just"/>
            <a:r>
              <a:rPr lang="it-IT" sz="4000" b="0" i="0" dirty="0">
                <a:solidFill>
                  <a:srgbClr val="0070C0"/>
                </a:solidFill>
                <a:effectLst/>
                <a:latin typeface="Open Sans" panose="020B0606030504020204" pitchFamily="34" charset="0"/>
              </a:rPr>
              <a:t>Si considerano </a:t>
            </a:r>
            <a:r>
              <a:rPr lang="it-IT" sz="4000" b="1" i="0" dirty="0">
                <a:solidFill>
                  <a:srgbClr val="0070C0"/>
                </a:solidFill>
                <a:effectLst/>
                <a:latin typeface="Open Sans" panose="020B0606030504020204" pitchFamily="34" charset="0"/>
              </a:rPr>
              <a:t>sopravvenienze passive</a:t>
            </a:r>
            <a:r>
              <a:rPr lang="it-IT" sz="4000" b="0" i="0" dirty="0">
                <a:solidFill>
                  <a:srgbClr val="0070C0"/>
                </a:solidFill>
                <a:effectLst/>
                <a:latin typeface="Open Sans" panose="020B0606030504020204" pitchFamily="34" charset="0"/>
              </a:rPr>
              <a:t> il mancato conseguimento di ricavi e proventi che hanno concorso a formare il reddito nei precedenti esercizi e il sostenimento di spese a fronte di ricavi che hanno concorso a formare il reddito in esercizi precedenti.</a:t>
            </a:r>
            <a:endParaRPr lang="it-IT" sz="4400" u="sng" dirty="0">
              <a:solidFill>
                <a:srgbClr val="0070C0"/>
              </a:solidFill>
            </a:endParaRPr>
          </a:p>
        </p:txBody>
      </p:sp>
    </p:spTree>
    <p:extLst>
      <p:ext uri="{BB962C8B-B14F-4D97-AF65-F5344CB8AC3E}">
        <p14:creationId xmlns:p14="http://schemas.microsoft.com/office/powerpoint/2010/main" val="3333844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24</a:t>
            </a:fld>
            <a:endParaRPr lang="it-IT"/>
          </a:p>
        </p:txBody>
      </p:sp>
      <p:sp>
        <p:nvSpPr>
          <p:cNvPr id="2" name="Rettangolo 1">
            <a:extLst>
              <a:ext uri="{FF2B5EF4-FFF2-40B4-BE49-F238E27FC236}">
                <a16:creationId xmlns:a16="http://schemas.microsoft.com/office/drawing/2014/main" id="{5928FA3A-F983-4D23-BE0A-E88DB39C817A}"/>
              </a:ext>
            </a:extLst>
          </p:cNvPr>
          <p:cNvSpPr/>
          <p:nvPr/>
        </p:nvSpPr>
        <p:spPr>
          <a:xfrm>
            <a:off x="191344" y="409077"/>
            <a:ext cx="11809312" cy="6124754"/>
          </a:xfrm>
          <a:prstGeom prst="rect">
            <a:avLst/>
          </a:prstGeom>
        </p:spPr>
        <p:txBody>
          <a:bodyPr wrap="square">
            <a:spAutoFit/>
          </a:bodyPr>
          <a:lstStyle/>
          <a:p>
            <a:pPr algn="just"/>
            <a:r>
              <a:rPr lang="it-IT" sz="2800" dirty="0">
                <a:solidFill>
                  <a:srgbClr val="339966"/>
                </a:solidFill>
              </a:rPr>
              <a:t>Una prima analisi delle </a:t>
            </a:r>
            <a:r>
              <a:rPr lang="it-IT" sz="2800" u="sng" dirty="0">
                <a:solidFill>
                  <a:srgbClr val="339966"/>
                </a:solidFill>
              </a:rPr>
              <a:t>TIPOLOGIE DI DEBITI FUORI BILANCIO</a:t>
            </a:r>
            <a:r>
              <a:rPr lang="it-IT" sz="2800" dirty="0">
                <a:solidFill>
                  <a:srgbClr val="339966"/>
                </a:solidFill>
              </a:rPr>
              <a:t>, presenti nelle gestioni degli enti locali effettuata dalla Corte dei Conti è la seguente:</a:t>
            </a:r>
          </a:p>
          <a:p>
            <a:pPr marL="514350" indent="-514350" algn="just">
              <a:buFont typeface="+mj-lt"/>
              <a:buAutoNum type="alphaLcParenR"/>
            </a:pPr>
            <a:r>
              <a:rPr lang="it-IT" sz="2800" dirty="0">
                <a:solidFill>
                  <a:srgbClr val="339966"/>
                </a:solidFill>
              </a:rPr>
              <a:t>il legale rappresentante dell’ente (ovvero un suo delegato), ha agito senza esserne legittimato dal competente organo collegiale e/o oltre le autorizzazioni, anche di bilancio, preventivamente ricevute;</a:t>
            </a:r>
          </a:p>
          <a:p>
            <a:pPr marL="514350" indent="-514350" algn="just">
              <a:buFont typeface="+mj-lt"/>
              <a:buAutoNum type="alphaLcParenR"/>
            </a:pPr>
            <a:r>
              <a:rPr lang="it-IT" sz="2800" dirty="0">
                <a:solidFill>
                  <a:srgbClr val="339966"/>
                </a:solidFill>
              </a:rPr>
              <a:t>fornitura avvenuta di fatto per prosecuzione di un contratto scaduto ovvero non risoluto, per l’iniziativa o con l’acquiescenza del funzionario;</a:t>
            </a:r>
          </a:p>
          <a:p>
            <a:pPr marL="514350" indent="-514350" algn="just">
              <a:buFont typeface="+mj-lt"/>
              <a:buAutoNum type="alphaLcParenR"/>
            </a:pPr>
            <a:r>
              <a:rPr lang="it-IT" sz="2800" dirty="0">
                <a:solidFill>
                  <a:srgbClr val="339966"/>
                </a:solidFill>
              </a:rPr>
              <a:t>debiti fuori bilancio sorti indipendentemente da una vicenda contrattuale (e quindi dall’iniziativa o comunque acquiescenza di uno o più funzionari), per effetto di puri fatti (ad es. produttori di danno e quindi del debito di risarcimento) o di pronunce giudiziarie, anche sommarie (decreto ingiuntivo) o non definitive (sentenza non passata in giudicato);</a:t>
            </a:r>
          </a:p>
          <a:p>
            <a:pPr marL="514350" indent="-514350" algn="just">
              <a:buFont typeface="+mj-lt"/>
              <a:buAutoNum type="alphaLcParenR"/>
            </a:pPr>
            <a:r>
              <a:rPr lang="it-IT" sz="2800" dirty="0">
                <a:solidFill>
                  <a:srgbClr val="339966"/>
                </a:solidFill>
              </a:rPr>
              <a:t>spese del tutto ordinarie non recepite con deliberazione soltanto per carenza o insufficienza di fondi nel bilancio di previsione.</a:t>
            </a:r>
          </a:p>
        </p:txBody>
      </p:sp>
    </p:spTree>
    <p:extLst>
      <p:ext uri="{BB962C8B-B14F-4D97-AF65-F5344CB8AC3E}">
        <p14:creationId xmlns:p14="http://schemas.microsoft.com/office/powerpoint/2010/main" val="296644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25</a:t>
            </a:fld>
            <a:endParaRPr lang="it-IT"/>
          </a:p>
        </p:txBody>
      </p:sp>
      <p:sp>
        <p:nvSpPr>
          <p:cNvPr id="2" name="Rettangolo 1">
            <a:extLst>
              <a:ext uri="{FF2B5EF4-FFF2-40B4-BE49-F238E27FC236}">
                <a16:creationId xmlns:a16="http://schemas.microsoft.com/office/drawing/2014/main" id="{3E2B043D-B77D-48C9-877B-D3A8699EA091}"/>
              </a:ext>
            </a:extLst>
          </p:cNvPr>
          <p:cNvSpPr/>
          <p:nvPr/>
        </p:nvSpPr>
        <p:spPr>
          <a:xfrm>
            <a:off x="334790" y="764704"/>
            <a:ext cx="11665296" cy="4278094"/>
          </a:xfrm>
          <a:prstGeom prst="rect">
            <a:avLst/>
          </a:prstGeom>
        </p:spPr>
        <p:txBody>
          <a:bodyPr wrap="square">
            <a:spAutoFit/>
          </a:bodyPr>
          <a:lstStyle/>
          <a:p>
            <a:pPr algn="ctr"/>
            <a:r>
              <a:rPr lang="it-IT" sz="3200" dirty="0">
                <a:solidFill>
                  <a:srgbClr val="339966"/>
                </a:solidFill>
              </a:rPr>
              <a:t>DEBITI FUORI BILANCIO (ART. 194 TUEL)</a:t>
            </a:r>
          </a:p>
          <a:p>
            <a:pPr algn="ctr"/>
            <a:r>
              <a:rPr lang="it-IT" sz="3200" dirty="0">
                <a:solidFill>
                  <a:srgbClr val="339966"/>
                </a:solidFill>
              </a:rPr>
              <a:t>Comma 1 lett. a): SENTENZE ESECUTIVE</a:t>
            </a:r>
          </a:p>
          <a:p>
            <a:pPr algn="ctr"/>
            <a:endParaRPr lang="it-IT" sz="3200" dirty="0">
              <a:solidFill>
                <a:srgbClr val="339966"/>
              </a:solidFill>
            </a:endParaRPr>
          </a:p>
          <a:p>
            <a:pPr algn="just"/>
            <a:r>
              <a:rPr lang="it-IT" sz="4400" dirty="0">
                <a:solidFill>
                  <a:srgbClr val="339966"/>
                </a:solidFill>
              </a:rPr>
              <a:t>Il caso specifico è semplice.</a:t>
            </a:r>
          </a:p>
          <a:p>
            <a:pPr algn="just"/>
            <a:r>
              <a:rPr lang="it-IT" sz="4400" dirty="0">
                <a:solidFill>
                  <a:srgbClr val="339966"/>
                </a:solidFill>
              </a:rPr>
              <a:t>Trattasi di debiti scaturenti da sentenze esecutive che fanno sorgere una obbligazione pecuniaria non recepita a livello contabile.</a:t>
            </a:r>
          </a:p>
        </p:txBody>
      </p:sp>
    </p:spTree>
    <p:extLst>
      <p:ext uri="{BB962C8B-B14F-4D97-AF65-F5344CB8AC3E}">
        <p14:creationId xmlns:p14="http://schemas.microsoft.com/office/powerpoint/2010/main" val="2963454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26</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r>
              <a:rPr lang="it-IT" sz="2000" b="1" dirty="0">
                <a:solidFill>
                  <a:srgbClr val="777777"/>
                </a:solidFill>
                <a:latin typeface="Open Sans"/>
                <a:ea typeface="+mn-ea"/>
                <a:cs typeface="Arial" charset="0"/>
              </a:rPr>
              <a:t>ù</a:t>
            </a: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7" name="Rettangolo 6"/>
          <p:cNvSpPr/>
          <p:nvPr/>
        </p:nvSpPr>
        <p:spPr>
          <a:xfrm>
            <a:off x="1809720" y="142852"/>
            <a:ext cx="8715436" cy="261610"/>
          </a:xfrm>
          <a:prstGeom prst="rect">
            <a:avLst/>
          </a:prstGeom>
        </p:spPr>
        <p:txBody>
          <a:bodyPr wrap="square">
            <a:spAutoFit/>
          </a:bodyPr>
          <a:lstStyle/>
          <a:p>
            <a:pPr algn="ctr"/>
            <a:r>
              <a:rPr lang="it-IT" sz="1100" b="1" dirty="0">
                <a:solidFill>
                  <a:srgbClr val="777777"/>
                </a:solidFill>
                <a:latin typeface="Open Sans"/>
              </a:rPr>
              <a:t>I DEBITI FUORI BILANCIO: COMPITI E RESPONSABILITÀ DELL’ORGANO DI REVISIONE</a:t>
            </a:r>
            <a:endParaRPr lang="it-IT" sz="1100" b="1" dirty="0">
              <a:solidFill>
                <a:srgbClr val="007A00"/>
              </a:solidFill>
              <a:latin typeface="Calibri"/>
            </a:endParaRPr>
          </a:p>
        </p:txBody>
      </p:sp>
      <p:sp>
        <p:nvSpPr>
          <p:cNvPr id="2" name="Rettangolo 1">
            <a:extLst>
              <a:ext uri="{FF2B5EF4-FFF2-40B4-BE49-F238E27FC236}">
                <a16:creationId xmlns:a16="http://schemas.microsoft.com/office/drawing/2014/main" id="{8B6FFC19-F7B3-4B69-9B37-59E28595106D}"/>
              </a:ext>
            </a:extLst>
          </p:cNvPr>
          <p:cNvSpPr/>
          <p:nvPr/>
        </p:nvSpPr>
        <p:spPr>
          <a:xfrm>
            <a:off x="623392" y="979465"/>
            <a:ext cx="10225136" cy="2862322"/>
          </a:xfrm>
          <a:prstGeom prst="rect">
            <a:avLst/>
          </a:prstGeom>
        </p:spPr>
        <p:txBody>
          <a:bodyPr wrap="square">
            <a:spAutoFit/>
          </a:bodyPr>
          <a:lstStyle/>
          <a:p>
            <a:pPr marL="742950" indent="-742950" algn="ctr">
              <a:buAutoNum type="arabicPeriod"/>
            </a:pPr>
            <a:r>
              <a:rPr lang="it-IT" sz="3600" dirty="0">
                <a:solidFill>
                  <a:srgbClr val="339966"/>
                </a:solidFill>
              </a:rPr>
              <a:t>Le sentenze </a:t>
            </a:r>
            <a:r>
              <a:rPr lang="it-IT" sz="3600" b="1" dirty="0">
                <a:solidFill>
                  <a:srgbClr val="339966"/>
                </a:solidFill>
              </a:rPr>
              <a:t>munite di provvisoria esecutività </a:t>
            </a:r>
            <a:r>
              <a:rPr lang="it-IT" sz="3600" dirty="0">
                <a:solidFill>
                  <a:srgbClr val="339966"/>
                </a:solidFill>
              </a:rPr>
              <a:t>vanno ricomprese nella fattispecie?</a:t>
            </a:r>
          </a:p>
          <a:p>
            <a:pPr marL="742950" indent="-742950" algn="ctr">
              <a:buAutoNum type="arabicPeriod"/>
            </a:pPr>
            <a:endParaRPr lang="it-IT" sz="3600" dirty="0">
              <a:solidFill>
                <a:srgbClr val="339966"/>
              </a:solidFill>
            </a:endParaRPr>
          </a:p>
          <a:p>
            <a:pPr algn="ctr"/>
            <a:endParaRPr lang="it-IT" sz="3600" dirty="0">
              <a:solidFill>
                <a:srgbClr val="339966"/>
              </a:solidFill>
            </a:endParaRPr>
          </a:p>
          <a:p>
            <a:pPr algn="ctr"/>
            <a:r>
              <a:rPr lang="it-IT" sz="3600" b="1" u="sng" dirty="0">
                <a:solidFill>
                  <a:srgbClr val="339966"/>
                </a:solidFill>
              </a:rPr>
              <a:t>Sì (attenzione non utilizzare i servizi c/terzi!)</a:t>
            </a:r>
            <a:endParaRPr lang="it-IT" b="1" u="sng" dirty="0">
              <a:solidFill>
                <a:srgbClr val="339966"/>
              </a:solidFill>
            </a:endParaRPr>
          </a:p>
        </p:txBody>
      </p:sp>
    </p:spTree>
    <p:extLst>
      <p:ext uri="{BB962C8B-B14F-4D97-AF65-F5344CB8AC3E}">
        <p14:creationId xmlns:p14="http://schemas.microsoft.com/office/powerpoint/2010/main" val="793390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122DD8F-7E88-27A1-95E0-3A5904651BCE}"/>
              </a:ext>
            </a:extLst>
          </p:cNvPr>
          <p:cNvSpPr>
            <a:spLocks noGrp="1"/>
          </p:cNvSpPr>
          <p:nvPr>
            <p:ph type="sldNum" sz="quarter" idx="12"/>
          </p:nvPr>
        </p:nvSpPr>
        <p:spPr/>
        <p:txBody>
          <a:bodyPr/>
          <a:lstStyle/>
          <a:p>
            <a:fld id="{D5BBC35B-A44B-4119-B8DA-DE9E3DFADA20}" type="slidenum">
              <a:rPr kumimoji="0" lang="en-US" smtClean="0"/>
              <a:pPr/>
              <a:t>27</a:t>
            </a:fld>
            <a:endParaRPr kumimoji="0" lang="en-US" dirty="0"/>
          </a:p>
        </p:txBody>
      </p:sp>
      <p:sp>
        <p:nvSpPr>
          <p:cNvPr id="6" name="CasellaDiTesto 5">
            <a:extLst>
              <a:ext uri="{FF2B5EF4-FFF2-40B4-BE49-F238E27FC236}">
                <a16:creationId xmlns:a16="http://schemas.microsoft.com/office/drawing/2014/main" id="{0E86D4C9-889A-61AC-5892-216D3AE53AA7}"/>
              </a:ext>
            </a:extLst>
          </p:cNvPr>
          <p:cNvSpPr txBox="1"/>
          <p:nvPr/>
        </p:nvSpPr>
        <p:spPr>
          <a:xfrm>
            <a:off x="443372" y="2564904"/>
            <a:ext cx="11305256" cy="2862322"/>
          </a:xfrm>
          <a:prstGeom prst="rect">
            <a:avLst/>
          </a:prstGeom>
          <a:noFill/>
        </p:spPr>
        <p:txBody>
          <a:bodyPr wrap="square">
            <a:spAutoFit/>
          </a:bodyPr>
          <a:lstStyle/>
          <a:p>
            <a:pPr algn="ctr"/>
            <a:r>
              <a:rPr lang="it-IT" sz="6000" dirty="0">
                <a:solidFill>
                  <a:srgbClr val="33CC33"/>
                </a:solidFill>
              </a:rPr>
              <a:t>La sentenza di primo grado  è provvisoriamente esecutiva tra le parti </a:t>
            </a:r>
          </a:p>
        </p:txBody>
      </p:sp>
      <p:sp>
        <p:nvSpPr>
          <p:cNvPr id="7" name="CasellaDiTesto 6">
            <a:extLst>
              <a:ext uri="{FF2B5EF4-FFF2-40B4-BE49-F238E27FC236}">
                <a16:creationId xmlns:a16="http://schemas.microsoft.com/office/drawing/2014/main" id="{8B19D08C-65EC-F381-C583-084C0B312403}"/>
              </a:ext>
            </a:extLst>
          </p:cNvPr>
          <p:cNvSpPr txBox="1"/>
          <p:nvPr/>
        </p:nvSpPr>
        <p:spPr>
          <a:xfrm>
            <a:off x="1343472" y="332656"/>
            <a:ext cx="8928992" cy="830997"/>
          </a:xfrm>
          <a:prstGeom prst="rect">
            <a:avLst/>
          </a:prstGeom>
          <a:noFill/>
        </p:spPr>
        <p:txBody>
          <a:bodyPr wrap="square" rtlCol="0">
            <a:spAutoFit/>
          </a:bodyPr>
          <a:lstStyle/>
          <a:p>
            <a:pPr algn="ctr"/>
            <a:r>
              <a:rPr lang="it-IT" sz="4800" dirty="0">
                <a:solidFill>
                  <a:srgbClr val="0070C0"/>
                </a:solidFill>
              </a:rPr>
              <a:t>Articolo 282 </a:t>
            </a:r>
            <a:r>
              <a:rPr lang="it-IT" sz="4800" dirty="0" err="1">
                <a:solidFill>
                  <a:srgbClr val="0070C0"/>
                </a:solidFill>
              </a:rPr>
              <a:t>c.p.c</a:t>
            </a:r>
            <a:endParaRPr lang="it-IT" sz="4800" dirty="0">
              <a:solidFill>
                <a:srgbClr val="0070C0"/>
              </a:solidFill>
            </a:endParaRPr>
          </a:p>
        </p:txBody>
      </p:sp>
    </p:spTree>
    <p:extLst>
      <p:ext uri="{BB962C8B-B14F-4D97-AF65-F5344CB8AC3E}">
        <p14:creationId xmlns:p14="http://schemas.microsoft.com/office/powerpoint/2010/main" val="31215607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28</a:t>
            </a:fld>
            <a:endParaRPr lang="it-IT"/>
          </a:p>
        </p:txBody>
      </p:sp>
      <p:sp>
        <p:nvSpPr>
          <p:cNvPr id="2" name="Rettangolo 1">
            <a:extLst>
              <a:ext uri="{FF2B5EF4-FFF2-40B4-BE49-F238E27FC236}">
                <a16:creationId xmlns:a16="http://schemas.microsoft.com/office/drawing/2014/main" id="{3301FD0E-77D4-455D-9E92-FBBFC3742B31}"/>
              </a:ext>
            </a:extLst>
          </p:cNvPr>
          <p:cNvSpPr/>
          <p:nvPr/>
        </p:nvSpPr>
        <p:spPr>
          <a:xfrm>
            <a:off x="479376" y="979465"/>
            <a:ext cx="10585176" cy="3970318"/>
          </a:xfrm>
          <a:prstGeom prst="rect">
            <a:avLst/>
          </a:prstGeom>
        </p:spPr>
        <p:txBody>
          <a:bodyPr wrap="square">
            <a:spAutoFit/>
          </a:bodyPr>
          <a:lstStyle/>
          <a:p>
            <a:pPr algn="ctr"/>
            <a:r>
              <a:rPr lang="it-IT" sz="3600" dirty="0">
                <a:solidFill>
                  <a:srgbClr val="339966"/>
                </a:solidFill>
              </a:rPr>
              <a:t>2. I decreti ingiuntivi sono ricompresi nella fattispecie?</a:t>
            </a:r>
          </a:p>
          <a:p>
            <a:pPr algn="ctr"/>
            <a:endParaRPr lang="it-IT" sz="3600" dirty="0">
              <a:solidFill>
                <a:srgbClr val="339966"/>
              </a:solidFill>
            </a:endParaRPr>
          </a:p>
          <a:p>
            <a:pPr algn="ctr"/>
            <a:endParaRPr lang="it-IT" sz="3600" dirty="0">
              <a:solidFill>
                <a:srgbClr val="339966"/>
              </a:solidFill>
            </a:endParaRPr>
          </a:p>
          <a:p>
            <a:pPr algn="ctr"/>
            <a:endParaRPr lang="it-IT" sz="3600" dirty="0">
              <a:solidFill>
                <a:srgbClr val="339966"/>
              </a:solidFill>
            </a:endParaRPr>
          </a:p>
          <a:p>
            <a:pPr algn="ctr"/>
            <a:r>
              <a:rPr lang="it-IT" sz="3600" dirty="0">
                <a:solidFill>
                  <a:srgbClr val="339966"/>
                </a:solidFill>
              </a:rPr>
              <a:t>Sì, ad </a:t>
            </a:r>
            <a:r>
              <a:rPr lang="it-IT" sz="3600" u="sng" dirty="0">
                <a:solidFill>
                  <a:srgbClr val="339966"/>
                </a:solidFill>
              </a:rPr>
              <a:t>eccezione di quelli per i quali l’ente non proposto opposizione</a:t>
            </a:r>
            <a:r>
              <a:rPr lang="it-IT" sz="3600" dirty="0">
                <a:solidFill>
                  <a:srgbClr val="339966"/>
                </a:solidFill>
              </a:rPr>
              <a:t>, in quanto, in questi casi non c’è un giudizio di cognizione pieno</a:t>
            </a:r>
          </a:p>
        </p:txBody>
      </p:sp>
    </p:spTree>
    <p:extLst>
      <p:ext uri="{BB962C8B-B14F-4D97-AF65-F5344CB8AC3E}">
        <p14:creationId xmlns:p14="http://schemas.microsoft.com/office/powerpoint/2010/main" val="15049516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29</a:t>
            </a:fld>
            <a:endParaRPr lang="it-IT"/>
          </a:p>
        </p:txBody>
      </p:sp>
      <p:sp>
        <p:nvSpPr>
          <p:cNvPr id="2" name="Rettangolo 1">
            <a:extLst>
              <a:ext uri="{FF2B5EF4-FFF2-40B4-BE49-F238E27FC236}">
                <a16:creationId xmlns:a16="http://schemas.microsoft.com/office/drawing/2014/main" id="{03307C6E-ADBC-48C8-AB11-C664D498F1E6}"/>
              </a:ext>
            </a:extLst>
          </p:cNvPr>
          <p:cNvSpPr/>
          <p:nvPr/>
        </p:nvSpPr>
        <p:spPr>
          <a:xfrm>
            <a:off x="623392" y="1268761"/>
            <a:ext cx="11161240" cy="5447645"/>
          </a:xfrm>
          <a:prstGeom prst="rect">
            <a:avLst/>
          </a:prstGeom>
        </p:spPr>
        <p:txBody>
          <a:bodyPr wrap="square">
            <a:spAutoFit/>
          </a:bodyPr>
          <a:lstStyle/>
          <a:p>
            <a:pPr algn="ctr"/>
            <a:r>
              <a:rPr lang="it-IT" sz="3200" dirty="0">
                <a:solidFill>
                  <a:srgbClr val="339966"/>
                </a:solidFill>
              </a:rPr>
              <a:t>3</a:t>
            </a:r>
            <a:r>
              <a:rPr lang="it-IT" sz="4400" dirty="0">
                <a:solidFill>
                  <a:srgbClr val="339966"/>
                </a:solidFill>
              </a:rPr>
              <a:t>.</a:t>
            </a:r>
            <a:r>
              <a:rPr lang="it-IT" sz="3200" dirty="0">
                <a:solidFill>
                  <a:srgbClr val="339966"/>
                </a:solidFill>
              </a:rPr>
              <a:t> La transazione ex art. 1965 c.c. rientra nella fattispecie?</a:t>
            </a:r>
          </a:p>
          <a:p>
            <a:pPr algn="ctr"/>
            <a:endParaRPr lang="it-IT" sz="3200" dirty="0">
              <a:solidFill>
                <a:srgbClr val="339966"/>
              </a:solidFill>
            </a:endParaRPr>
          </a:p>
          <a:p>
            <a:pPr algn="ctr"/>
            <a:endParaRPr lang="it-IT" sz="3200" dirty="0">
              <a:solidFill>
                <a:srgbClr val="339966"/>
              </a:solidFill>
            </a:endParaRPr>
          </a:p>
          <a:p>
            <a:pPr algn="just"/>
            <a:r>
              <a:rPr lang="it-IT" sz="4800" dirty="0">
                <a:solidFill>
                  <a:srgbClr val="33CC33"/>
                </a:solidFill>
              </a:rPr>
              <a:t>Sì, la transazione di una lite pendente integra un atto processuale poiché fa cessare la materia del contendere e</a:t>
            </a:r>
          </a:p>
          <a:p>
            <a:pPr algn="just"/>
            <a:r>
              <a:rPr lang="it-IT" sz="4800" dirty="0">
                <a:solidFill>
                  <a:srgbClr val="33CC33"/>
                </a:solidFill>
              </a:rPr>
              <a:t>conseguentemente definisce la controversia.</a:t>
            </a:r>
            <a:endParaRPr lang="it-IT" sz="3600" dirty="0">
              <a:solidFill>
                <a:srgbClr val="33CC33"/>
              </a:solidFill>
            </a:endParaRPr>
          </a:p>
        </p:txBody>
      </p:sp>
    </p:spTree>
    <p:extLst>
      <p:ext uri="{BB962C8B-B14F-4D97-AF65-F5344CB8AC3E}">
        <p14:creationId xmlns:p14="http://schemas.microsoft.com/office/powerpoint/2010/main" val="1602995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a:t>
            </a:fld>
            <a:endParaRPr lang="it-IT"/>
          </a:p>
        </p:txBody>
      </p:sp>
      <p:sp>
        <p:nvSpPr>
          <p:cNvPr id="2" name="Rettangolo 1">
            <a:extLst>
              <a:ext uri="{FF2B5EF4-FFF2-40B4-BE49-F238E27FC236}">
                <a16:creationId xmlns:a16="http://schemas.microsoft.com/office/drawing/2014/main" id="{5B5796E6-8EC0-42AF-813C-D5D11DD604F3}"/>
              </a:ext>
            </a:extLst>
          </p:cNvPr>
          <p:cNvSpPr/>
          <p:nvPr/>
        </p:nvSpPr>
        <p:spPr>
          <a:xfrm>
            <a:off x="428564" y="766733"/>
            <a:ext cx="11500084" cy="5693866"/>
          </a:xfrm>
          <a:prstGeom prst="rect">
            <a:avLst/>
          </a:prstGeom>
        </p:spPr>
        <p:txBody>
          <a:bodyPr wrap="square">
            <a:spAutoFit/>
          </a:bodyPr>
          <a:lstStyle/>
          <a:p>
            <a:pPr algn="just"/>
            <a:r>
              <a:rPr lang="it-IT" sz="2800" dirty="0">
                <a:solidFill>
                  <a:srgbClr val="339966"/>
                </a:solidFill>
              </a:rPr>
              <a:t>La contabilità pubblica regolamenta, in maniera analitica, la procedura della spesa e, in particolar modo, la fase che disciplina l’assunzione dell’impegno in quanto, come è stato osservato, «l’azione della Pubblica Amministrazione non è nella disponibilità del singolo ente, ma è funzionale a garantire alla collettività di riferimento che detta azione si svolga nel rispetto del principio di legalità» (in termini, Corte dei conti, Sezione Regionale di Controllo per la Lombardia, deliberazione n. 326 del 22 novembre 2017).</a:t>
            </a:r>
          </a:p>
          <a:p>
            <a:pPr algn="just"/>
            <a:endParaRPr lang="it-IT" sz="2800" dirty="0">
              <a:solidFill>
                <a:srgbClr val="339966"/>
              </a:solidFill>
            </a:endParaRPr>
          </a:p>
          <a:p>
            <a:pPr algn="just"/>
            <a:r>
              <a:rPr lang="it-IT" sz="2800" dirty="0">
                <a:solidFill>
                  <a:srgbClr val="339966"/>
                </a:solidFill>
              </a:rPr>
              <a:t>La gestione delle spese è disciplinata dagli articoli 182 e seguenti del decreto legislativo 18 agosto 2000, n. 267, recante “Testo unico delle leggi sull’ordinamento degli enti locali” ed articolata in quattro fasi: l’impegno (art. 183), la liquidazione (art. 184), l’ordinazione (art. 185) e il pagamento (art. 185).</a:t>
            </a:r>
          </a:p>
        </p:txBody>
      </p:sp>
    </p:spTree>
    <p:extLst>
      <p:ext uri="{BB962C8B-B14F-4D97-AF65-F5344CB8AC3E}">
        <p14:creationId xmlns:p14="http://schemas.microsoft.com/office/powerpoint/2010/main" val="3571578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B6074529-E7A2-2AC0-10B9-C786AD35929F}"/>
              </a:ext>
            </a:extLst>
          </p:cNvPr>
          <p:cNvSpPr txBox="1"/>
          <p:nvPr/>
        </p:nvSpPr>
        <p:spPr>
          <a:xfrm>
            <a:off x="407368" y="1844824"/>
            <a:ext cx="11521280" cy="4401205"/>
          </a:xfrm>
          <a:prstGeom prst="rect">
            <a:avLst/>
          </a:prstGeom>
          <a:noFill/>
        </p:spPr>
        <p:txBody>
          <a:bodyPr wrap="square">
            <a:spAutoFit/>
          </a:bodyPr>
          <a:lstStyle/>
          <a:p>
            <a:pPr algn="just"/>
            <a:r>
              <a:rPr lang="it-IT" sz="2800" b="0" i="0" dirty="0">
                <a:solidFill>
                  <a:srgbClr val="0070C0"/>
                </a:solidFill>
                <a:effectLst/>
                <a:latin typeface="+mn-lt"/>
                <a:ea typeface="STXinwei" panose="020B0503020204020204" pitchFamily="2" charset="-122"/>
              </a:rPr>
              <a:t>La Corte dei Conti ha affermato, invece, che </a:t>
            </a:r>
            <a:r>
              <a:rPr lang="it-IT" sz="2800" b="1" i="0" dirty="0">
                <a:solidFill>
                  <a:srgbClr val="0070C0"/>
                </a:solidFill>
                <a:effectLst/>
                <a:latin typeface="+mn-lt"/>
                <a:ea typeface="STXinwei" panose="020B0503020204020204" pitchFamily="2" charset="-122"/>
              </a:rPr>
              <a:t>l’asserita qualifica di transazione, attribuita all’accordo con la regione Calabria dal ricorrente, non può  comportare ex se l’applicazione di una disciplina eccezionale, rispetto  alla stessa eccezionalità della disciplina dei debiti fuori bilancio</a:t>
            </a:r>
            <a:r>
              <a:rPr lang="it-IT" sz="2800" b="0" i="0" dirty="0">
                <a:solidFill>
                  <a:srgbClr val="0070C0"/>
                </a:solidFill>
                <a:effectLst/>
                <a:latin typeface="+mn-lt"/>
                <a:ea typeface="STXinwei" panose="020B0503020204020204" pitchFamily="2" charset="-122"/>
              </a:rPr>
              <a:t>, in costanza di una ripetuta violazione delle relative disposizioni. A tal fine va evidenziato che la previsione di un tempo massimo per il pagamento dei creditori mira a tutelare soggetti che si trovano in una posizione debole rispetto a chi gestisce il bilancio pubblico perché privati delle azioni esecutive, evitando possibili abusi, in violazione di elementari principi di correttezza nei rapporti con i creditori.</a:t>
            </a:r>
            <a:endParaRPr lang="it-IT" sz="2800" dirty="0">
              <a:solidFill>
                <a:srgbClr val="0070C0"/>
              </a:solidFill>
              <a:latin typeface="+mn-lt"/>
              <a:ea typeface="STXinwei" panose="020B0503020204020204" pitchFamily="2" charset="-122"/>
            </a:endParaRPr>
          </a:p>
        </p:txBody>
      </p:sp>
      <p:sp>
        <p:nvSpPr>
          <p:cNvPr id="9" name="CasellaDiTesto 8">
            <a:extLst>
              <a:ext uri="{FF2B5EF4-FFF2-40B4-BE49-F238E27FC236}">
                <a16:creationId xmlns:a16="http://schemas.microsoft.com/office/drawing/2014/main" id="{DE87DF0F-6019-B96B-FF89-0878F4464887}"/>
              </a:ext>
            </a:extLst>
          </p:cNvPr>
          <p:cNvSpPr txBox="1"/>
          <p:nvPr/>
        </p:nvSpPr>
        <p:spPr>
          <a:xfrm>
            <a:off x="1199456" y="211861"/>
            <a:ext cx="10163545" cy="400110"/>
          </a:xfrm>
          <a:prstGeom prst="rect">
            <a:avLst/>
          </a:prstGeom>
          <a:noFill/>
        </p:spPr>
        <p:txBody>
          <a:bodyPr wrap="square">
            <a:spAutoFit/>
          </a:bodyPr>
          <a:lstStyle/>
          <a:p>
            <a:pPr algn="ctr"/>
            <a:r>
              <a:rPr lang="it-IT" dirty="0">
                <a:solidFill>
                  <a:srgbClr val="0070C0"/>
                </a:solidFill>
              </a:rPr>
              <a:t>Corte dei Conti, Sezioni Riunite in sede giurisdizionale, sentenza n. 37 del 16 dicembre 2020</a:t>
            </a:r>
          </a:p>
        </p:txBody>
      </p:sp>
    </p:spTree>
    <p:extLst>
      <p:ext uri="{BB962C8B-B14F-4D97-AF65-F5344CB8AC3E}">
        <p14:creationId xmlns:p14="http://schemas.microsoft.com/office/powerpoint/2010/main" val="893316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31</a:t>
            </a:fld>
            <a:endParaRPr lang="it-IT"/>
          </a:p>
        </p:txBody>
      </p:sp>
      <p:sp>
        <p:nvSpPr>
          <p:cNvPr id="2" name="Rettangolo 1">
            <a:extLst>
              <a:ext uri="{FF2B5EF4-FFF2-40B4-BE49-F238E27FC236}">
                <a16:creationId xmlns:a16="http://schemas.microsoft.com/office/drawing/2014/main" id="{576D435E-9F45-420C-98C7-5C9AB4C29F83}"/>
              </a:ext>
            </a:extLst>
          </p:cNvPr>
          <p:cNvSpPr/>
          <p:nvPr/>
        </p:nvSpPr>
        <p:spPr>
          <a:xfrm>
            <a:off x="309954" y="764704"/>
            <a:ext cx="11572092" cy="5509200"/>
          </a:xfrm>
          <a:prstGeom prst="rect">
            <a:avLst/>
          </a:prstGeom>
        </p:spPr>
        <p:txBody>
          <a:bodyPr wrap="square">
            <a:spAutoFit/>
          </a:bodyPr>
          <a:lstStyle/>
          <a:p>
            <a:pPr algn="just"/>
            <a:r>
              <a:rPr lang="it-IT" sz="2800" b="1" i="1" dirty="0">
                <a:solidFill>
                  <a:srgbClr val="C10000"/>
                </a:solidFill>
                <a:latin typeface="Arial" panose="020B0604020202020204" pitchFamily="34" charset="0"/>
                <a:cs typeface="Arial" panose="020B0604020202020204" pitchFamily="34" charset="0"/>
              </a:rPr>
              <a:t>4</a:t>
            </a:r>
            <a:r>
              <a:rPr lang="it-IT" sz="2800" b="1" i="1" dirty="0">
                <a:solidFill>
                  <a:srgbClr val="339966"/>
                </a:solidFill>
                <a:latin typeface="Arial" panose="020B0604020202020204" pitchFamily="34" charset="0"/>
                <a:cs typeface="Arial" panose="020B0604020202020204" pitchFamily="34" charset="0"/>
              </a:rPr>
              <a:t>. La conciliazione in sede non contenziosa (artt. 321 e 410 cpc) rientra nella fattispecie?</a:t>
            </a:r>
          </a:p>
          <a:p>
            <a:pPr algn="just"/>
            <a:r>
              <a:rPr lang="it-IT" sz="2800" b="1" i="1" dirty="0">
                <a:solidFill>
                  <a:srgbClr val="339966"/>
                </a:solidFill>
                <a:latin typeface="Arial" panose="020B0604020202020204" pitchFamily="34" charset="0"/>
                <a:cs typeface="Arial" panose="020B0604020202020204" pitchFamily="34" charset="0"/>
              </a:rPr>
              <a:t>5. La conciliazione in sede processuale (art. 185 cpc) rientra nella fattispecie?</a:t>
            </a:r>
          </a:p>
          <a:p>
            <a:pPr algn="just"/>
            <a:endParaRPr lang="it-IT" sz="2800" dirty="0">
              <a:solidFill>
                <a:srgbClr val="339966"/>
              </a:solidFill>
              <a:latin typeface="Arial" panose="020B0604020202020204" pitchFamily="34" charset="0"/>
              <a:cs typeface="Arial" panose="020B0604020202020204" pitchFamily="34" charset="0"/>
            </a:endParaRPr>
          </a:p>
          <a:p>
            <a:pPr algn="just"/>
            <a:r>
              <a:rPr lang="it-IT" sz="3200" dirty="0">
                <a:solidFill>
                  <a:srgbClr val="0070C0"/>
                </a:solidFill>
                <a:latin typeface="Arial" panose="020B0604020202020204" pitchFamily="34" charset="0"/>
                <a:cs typeface="Arial" panose="020B0604020202020204" pitchFamily="34" charset="0"/>
              </a:rPr>
              <a:t>Si, la conciliazione sindacale in sede di commissione di conciliazione per le controversie per il lavoro presso le DPL (art. 410 cpc) e la conciliazione in sede contenziosa (artt. 185 e 321 cpc) sono equiparabili a “sentenza” stante la natura di titolo esecutivo e in considerazione che l’ente e obbligato ad applicare quanto stabilito in quella sede tra le parti.</a:t>
            </a:r>
          </a:p>
          <a:p>
            <a:pPr algn="just"/>
            <a:endParaRPr lang="it-IT" dirty="0">
              <a:solidFill>
                <a:srgbClr val="339966"/>
              </a:solidFill>
            </a:endParaRPr>
          </a:p>
        </p:txBody>
      </p:sp>
    </p:spTree>
    <p:extLst>
      <p:ext uri="{BB962C8B-B14F-4D97-AF65-F5344CB8AC3E}">
        <p14:creationId xmlns:p14="http://schemas.microsoft.com/office/powerpoint/2010/main" val="2463191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32</a:t>
            </a:fld>
            <a:endParaRPr lang="it-IT"/>
          </a:p>
        </p:txBody>
      </p:sp>
      <p:sp>
        <p:nvSpPr>
          <p:cNvPr id="2" name="Rettangolo 1">
            <a:extLst>
              <a:ext uri="{FF2B5EF4-FFF2-40B4-BE49-F238E27FC236}">
                <a16:creationId xmlns:a16="http://schemas.microsoft.com/office/drawing/2014/main" id="{7BEDC28E-F4FC-4B6A-8877-1529F3F9D409}"/>
              </a:ext>
            </a:extLst>
          </p:cNvPr>
          <p:cNvSpPr/>
          <p:nvPr/>
        </p:nvSpPr>
        <p:spPr>
          <a:xfrm>
            <a:off x="623392" y="908720"/>
            <a:ext cx="11305256" cy="5078313"/>
          </a:xfrm>
          <a:prstGeom prst="rect">
            <a:avLst/>
          </a:prstGeom>
        </p:spPr>
        <p:txBody>
          <a:bodyPr wrap="square">
            <a:spAutoFit/>
          </a:bodyPr>
          <a:lstStyle/>
          <a:p>
            <a:pPr algn="just"/>
            <a:r>
              <a:rPr lang="it-IT" sz="5400" b="1" i="1" dirty="0">
                <a:solidFill>
                  <a:srgbClr val="339966"/>
                </a:solidFill>
                <a:latin typeface="Arial" panose="020B0604020202020204" pitchFamily="34" charset="0"/>
                <a:cs typeface="Arial" panose="020B0604020202020204" pitchFamily="34" charset="0"/>
              </a:rPr>
              <a:t>6. L’arbitrato ex art. 806 cpc rientra nella fattispecie?</a:t>
            </a:r>
          </a:p>
          <a:p>
            <a:pPr algn="just"/>
            <a:r>
              <a:rPr lang="it-IT" sz="5400" dirty="0">
                <a:solidFill>
                  <a:srgbClr val="339966"/>
                </a:solidFill>
                <a:latin typeface="Arial" panose="020B0604020202020204" pitchFamily="34" charset="0"/>
                <a:cs typeface="Arial" panose="020B0604020202020204" pitchFamily="34" charset="0"/>
              </a:rPr>
              <a:t>Si, l’arbitrato rituale acquista efficacia di sentenza ai sensi dell’art. 825 del cpc assumendo altresì valore di titolo esecutivo.</a:t>
            </a:r>
          </a:p>
        </p:txBody>
      </p:sp>
    </p:spTree>
    <p:extLst>
      <p:ext uri="{BB962C8B-B14F-4D97-AF65-F5344CB8AC3E}">
        <p14:creationId xmlns:p14="http://schemas.microsoft.com/office/powerpoint/2010/main" val="34036469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33</a:t>
            </a:fld>
            <a:endParaRPr lang="it-IT"/>
          </a:p>
        </p:txBody>
      </p:sp>
      <p:sp>
        <p:nvSpPr>
          <p:cNvPr id="2" name="Rettangolo 1">
            <a:extLst>
              <a:ext uri="{FF2B5EF4-FFF2-40B4-BE49-F238E27FC236}">
                <a16:creationId xmlns:a16="http://schemas.microsoft.com/office/drawing/2014/main" id="{323E0C5A-8D6D-4AC0-B194-AC2956924C26}"/>
              </a:ext>
            </a:extLst>
          </p:cNvPr>
          <p:cNvSpPr/>
          <p:nvPr/>
        </p:nvSpPr>
        <p:spPr>
          <a:xfrm>
            <a:off x="227348" y="46930"/>
            <a:ext cx="11737304" cy="6309420"/>
          </a:xfrm>
          <a:prstGeom prst="rect">
            <a:avLst/>
          </a:prstGeom>
        </p:spPr>
        <p:txBody>
          <a:bodyPr wrap="square">
            <a:spAutoFit/>
          </a:bodyPr>
          <a:lstStyle/>
          <a:p>
            <a:pPr algn="just"/>
            <a:r>
              <a:rPr lang="it-IT" sz="4400" b="1" dirty="0">
                <a:solidFill>
                  <a:srgbClr val="339966"/>
                </a:solidFill>
              </a:rPr>
              <a:t>Comma 1 lett. b) - Copertura di disavanzi di:</a:t>
            </a:r>
          </a:p>
          <a:p>
            <a:pPr marL="514350" indent="-514350" algn="just">
              <a:buFont typeface="+mj-lt"/>
              <a:buAutoNum type="alphaLcParenR"/>
            </a:pPr>
            <a:r>
              <a:rPr lang="it-IT" sz="2800" dirty="0">
                <a:solidFill>
                  <a:srgbClr val="339966"/>
                </a:solidFill>
              </a:rPr>
              <a:t>Consorzi;</a:t>
            </a:r>
          </a:p>
          <a:p>
            <a:pPr marL="514350" indent="-514350" algn="just">
              <a:buFont typeface="+mj-lt"/>
              <a:buAutoNum type="alphaLcParenR"/>
            </a:pPr>
            <a:r>
              <a:rPr lang="it-IT" sz="2800" dirty="0">
                <a:solidFill>
                  <a:srgbClr val="339966"/>
                </a:solidFill>
              </a:rPr>
              <a:t>Aziende speciali;</a:t>
            </a:r>
          </a:p>
          <a:p>
            <a:pPr marL="514350" indent="-514350" algn="just">
              <a:buFont typeface="+mj-lt"/>
              <a:buAutoNum type="alphaLcParenR"/>
            </a:pPr>
            <a:r>
              <a:rPr lang="it-IT" sz="2800" dirty="0">
                <a:solidFill>
                  <a:srgbClr val="339966"/>
                </a:solidFill>
              </a:rPr>
              <a:t>Istituzioni</a:t>
            </a:r>
          </a:p>
          <a:p>
            <a:pPr algn="just"/>
            <a:endParaRPr lang="it-IT" sz="2800" dirty="0">
              <a:solidFill>
                <a:srgbClr val="339966"/>
              </a:solidFill>
            </a:endParaRPr>
          </a:p>
          <a:p>
            <a:pPr algn="just"/>
            <a:r>
              <a:rPr lang="it-IT" sz="2800" dirty="0">
                <a:solidFill>
                  <a:srgbClr val="339966"/>
                </a:solidFill>
              </a:rPr>
              <a:t>Nei limiti degli obblighi derivanti da:</a:t>
            </a:r>
          </a:p>
          <a:p>
            <a:pPr marL="514350" indent="-514350" algn="just">
              <a:buFont typeface="+mj-lt"/>
              <a:buAutoNum type="arabicPeriod"/>
            </a:pPr>
            <a:r>
              <a:rPr lang="it-IT" sz="2800" dirty="0">
                <a:solidFill>
                  <a:srgbClr val="339966"/>
                </a:solidFill>
              </a:rPr>
              <a:t>Statuto</a:t>
            </a:r>
          </a:p>
          <a:p>
            <a:pPr marL="514350" indent="-514350" algn="just">
              <a:buFont typeface="+mj-lt"/>
              <a:buAutoNum type="arabicPeriod"/>
            </a:pPr>
            <a:r>
              <a:rPr lang="it-IT" sz="2800" dirty="0">
                <a:solidFill>
                  <a:srgbClr val="339966"/>
                </a:solidFill>
              </a:rPr>
              <a:t>Convenzione o atti costitutivi</a:t>
            </a:r>
          </a:p>
          <a:p>
            <a:pPr algn="just"/>
            <a:endParaRPr lang="it-IT" sz="2800" dirty="0">
              <a:solidFill>
                <a:srgbClr val="339966"/>
              </a:solidFill>
            </a:endParaRPr>
          </a:p>
          <a:p>
            <a:pPr algn="just"/>
            <a:endParaRPr lang="it-IT" sz="2800" dirty="0">
              <a:solidFill>
                <a:srgbClr val="339966"/>
              </a:solidFill>
            </a:endParaRPr>
          </a:p>
          <a:p>
            <a:pPr algn="just"/>
            <a:r>
              <a:rPr lang="it-IT" sz="3600" dirty="0">
                <a:solidFill>
                  <a:srgbClr val="0070C0"/>
                </a:solidFill>
              </a:rPr>
              <a:t>Purché sia stato rispettato l’OBBLIGO DI PAREGGIO DEL BILANCIO di cui all’art. 114 Tuel e il disavanzo derivi da FATTI DI GESTIONE.</a:t>
            </a:r>
            <a:endParaRPr lang="it-IT" sz="2800" dirty="0">
              <a:solidFill>
                <a:srgbClr val="0070C0"/>
              </a:solidFill>
            </a:endParaRPr>
          </a:p>
        </p:txBody>
      </p:sp>
    </p:spTree>
    <p:extLst>
      <p:ext uri="{BB962C8B-B14F-4D97-AF65-F5344CB8AC3E}">
        <p14:creationId xmlns:p14="http://schemas.microsoft.com/office/powerpoint/2010/main" val="322419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34</a:t>
            </a:fld>
            <a:endParaRPr lang="it-IT"/>
          </a:p>
        </p:txBody>
      </p:sp>
      <p:sp>
        <p:nvSpPr>
          <p:cNvPr id="2" name="Rettangolo 1">
            <a:extLst>
              <a:ext uri="{FF2B5EF4-FFF2-40B4-BE49-F238E27FC236}">
                <a16:creationId xmlns:a16="http://schemas.microsoft.com/office/drawing/2014/main" id="{EA05C650-DF65-449F-A5FA-84182741945E}"/>
              </a:ext>
            </a:extLst>
          </p:cNvPr>
          <p:cNvSpPr/>
          <p:nvPr/>
        </p:nvSpPr>
        <p:spPr>
          <a:xfrm>
            <a:off x="767408" y="817783"/>
            <a:ext cx="10814992" cy="4462760"/>
          </a:xfrm>
          <a:prstGeom prst="rect">
            <a:avLst/>
          </a:prstGeom>
        </p:spPr>
        <p:txBody>
          <a:bodyPr wrap="square">
            <a:spAutoFit/>
          </a:bodyPr>
          <a:lstStyle/>
          <a:p>
            <a:pPr algn="just"/>
            <a:r>
              <a:rPr lang="it-IT" sz="4400" dirty="0">
                <a:solidFill>
                  <a:srgbClr val="339966"/>
                </a:solidFill>
              </a:rPr>
              <a:t>I consorzi-azienda, le aziende speciali e le istituzioni devono, fra l’altro, informare la propria gestione al principio del “PAREGGIO DI BILANCIO”, da perseguire attraverso l’equilibrio dei costi e dei ricavi, compresi i trasferimenti.</a:t>
            </a:r>
          </a:p>
          <a:p>
            <a:endParaRPr lang="it-IT" dirty="0"/>
          </a:p>
        </p:txBody>
      </p:sp>
    </p:spTree>
    <p:extLst>
      <p:ext uri="{BB962C8B-B14F-4D97-AF65-F5344CB8AC3E}">
        <p14:creationId xmlns:p14="http://schemas.microsoft.com/office/powerpoint/2010/main" val="1424509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35</a:t>
            </a:fld>
            <a:endParaRPr lang="it-IT"/>
          </a:p>
        </p:txBody>
      </p:sp>
      <p:sp>
        <p:nvSpPr>
          <p:cNvPr id="2" name="Rettangolo 1">
            <a:extLst>
              <a:ext uri="{FF2B5EF4-FFF2-40B4-BE49-F238E27FC236}">
                <a16:creationId xmlns:a16="http://schemas.microsoft.com/office/drawing/2014/main" id="{9BBD90D7-53ED-4841-9401-3327F3EF3F96}"/>
              </a:ext>
            </a:extLst>
          </p:cNvPr>
          <p:cNvSpPr/>
          <p:nvPr/>
        </p:nvSpPr>
        <p:spPr>
          <a:xfrm>
            <a:off x="335360" y="1124744"/>
            <a:ext cx="11305256" cy="4401205"/>
          </a:xfrm>
          <a:prstGeom prst="rect">
            <a:avLst/>
          </a:prstGeom>
        </p:spPr>
        <p:txBody>
          <a:bodyPr wrap="square">
            <a:spAutoFit/>
          </a:bodyPr>
          <a:lstStyle/>
          <a:p>
            <a:pPr algn="just"/>
            <a:r>
              <a:rPr lang="it-IT" sz="4000" dirty="0">
                <a:solidFill>
                  <a:srgbClr val="339966"/>
                </a:solidFill>
              </a:rPr>
              <a:t>Nel caso il bilancio di esercizio si chiuda con una perdita, il C.d.A. è tenuto ad analizzare in apposito documento le cause che hanno determinato la perdita stessa e a indicare puntualmente i provvedimenti adottati per il relativo contenimento e quelli intrapresi o proposti per ricondurre in equilibrio la gestione.</a:t>
            </a:r>
          </a:p>
        </p:txBody>
      </p:sp>
    </p:spTree>
    <p:extLst>
      <p:ext uri="{BB962C8B-B14F-4D97-AF65-F5344CB8AC3E}">
        <p14:creationId xmlns:p14="http://schemas.microsoft.com/office/powerpoint/2010/main" val="1316736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36</a:t>
            </a:fld>
            <a:endParaRPr lang="it-IT"/>
          </a:p>
        </p:txBody>
      </p:sp>
      <p:sp>
        <p:nvSpPr>
          <p:cNvPr id="2" name="Rettangolo 1">
            <a:extLst>
              <a:ext uri="{FF2B5EF4-FFF2-40B4-BE49-F238E27FC236}">
                <a16:creationId xmlns:a16="http://schemas.microsoft.com/office/drawing/2014/main" id="{716D5F2D-9BF0-48E2-B421-BB08FDAD2720}"/>
              </a:ext>
            </a:extLst>
          </p:cNvPr>
          <p:cNvSpPr/>
          <p:nvPr/>
        </p:nvSpPr>
        <p:spPr>
          <a:xfrm>
            <a:off x="407368" y="979465"/>
            <a:ext cx="11175032" cy="5262979"/>
          </a:xfrm>
          <a:prstGeom prst="rect">
            <a:avLst/>
          </a:prstGeom>
        </p:spPr>
        <p:txBody>
          <a:bodyPr wrap="square">
            <a:spAutoFit/>
          </a:bodyPr>
          <a:lstStyle/>
          <a:p>
            <a:pPr algn="just"/>
            <a:r>
              <a:rPr lang="it-IT" sz="4800" dirty="0">
                <a:solidFill>
                  <a:srgbClr val="339966"/>
                </a:solidFill>
              </a:rPr>
              <a:t>Per quanto attiene alle MODALITÀ DI COPERTURA DELLE PERDITE, l’art. 114 TUEL stabilisce che gli enti devono provvedere alla copertura dei costi sociali ma non delle perdite e che i consorzi, aziende speciali e istituzioni , hanno l’obbligo del pareggio di bilancio.</a:t>
            </a:r>
          </a:p>
        </p:txBody>
      </p:sp>
    </p:spTree>
    <p:extLst>
      <p:ext uri="{BB962C8B-B14F-4D97-AF65-F5344CB8AC3E}">
        <p14:creationId xmlns:p14="http://schemas.microsoft.com/office/powerpoint/2010/main" val="455043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37</a:t>
            </a:fld>
            <a:endParaRPr lang="it-IT"/>
          </a:p>
        </p:txBody>
      </p:sp>
      <p:sp>
        <p:nvSpPr>
          <p:cNvPr id="2" name="Rettangolo 1">
            <a:extLst>
              <a:ext uri="{FF2B5EF4-FFF2-40B4-BE49-F238E27FC236}">
                <a16:creationId xmlns:a16="http://schemas.microsoft.com/office/drawing/2014/main" id="{E73E8C25-2F03-4103-ABA7-C099AE6A63BF}"/>
              </a:ext>
            </a:extLst>
          </p:cNvPr>
          <p:cNvSpPr/>
          <p:nvPr/>
        </p:nvSpPr>
        <p:spPr>
          <a:xfrm>
            <a:off x="335360" y="868670"/>
            <a:ext cx="11161240" cy="5262979"/>
          </a:xfrm>
          <a:prstGeom prst="rect">
            <a:avLst/>
          </a:prstGeom>
        </p:spPr>
        <p:txBody>
          <a:bodyPr wrap="square">
            <a:spAutoFit/>
          </a:bodyPr>
          <a:lstStyle/>
          <a:p>
            <a:pPr marL="342900" indent="-342900" algn="just">
              <a:buFont typeface="Wingdings" panose="05000000000000000000" pitchFamily="2" charset="2"/>
              <a:buChar char="q"/>
            </a:pPr>
            <a:r>
              <a:rPr lang="it-IT" sz="2400" dirty="0">
                <a:solidFill>
                  <a:srgbClr val="339966"/>
                </a:solidFill>
                <a:latin typeface="Arial" panose="020B0604020202020204" pitchFamily="34" charset="0"/>
              </a:rPr>
              <a:t>L’art. 194 co.1 lett. b) riserva, invece ai comuni la possibilità di riconoscere i disavanzi come debiti fuori bilancio a condizione che ciò rientri in obblighi statutari o convenzionali e che il disavanzo derivi da fatti di gestione, ossia da </a:t>
            </a:r>
            <a:r>
              <a:rPr lang="it-IT" sz="2400" dirty="0" err="1">
                <a:solidFill>
                  <a:srgbClr val="339966"/>
                </a:solidFill>
                <a:latin typeface="Arial" panose="020B0604020202020204" pitchFamily="34" charset="0"/>
              </a:rPr>
              <a:t>attivita</a:t>
            </a:r>
            <a:r>
              <a:rPr lang="it-IT" sz="2400" dirty="0">
                <a:solidFill>
                  <a:srgbClr val="339966"/>
                </a:solidFill>
                <a:latin typeface="Arial" panose="020B0604020202020204" pitchFamily="34" charset="0"/>
              </a:rPr>
              <a:t> in linea con gli scopi statutari e non prevedibili o tamponabili con l’ordinaria diligenza degli amministratori.</a:t>
            </a:r>
          </a:p>
          <a:p>
            <a:pPr marL="342900" indent="-342900" algn="just">
              <a:buFont typeface="Wingdings" panose="05000000000000000000" pitchFamily="2" charset="2"/>
              <a:buChar char="q"/>
            </a:pPr>
            <a:r>
              <a:rPr lang="it-IT" sz="2400" dirty="0">
                <a:solidFill>
                  <a:srgbClr val="339966"/>
                </a:solidFill>
                <a:latin typeface="Arial" panose="020B0604020202020204" pitchFamily="34" charset="0"/>
              </a:rPr>
              <a:t>Con il RD n. 2578/1925 il ripiano delle perdite in questione avveniva prioritariamente tramite utilizzo delle riserve e poi tramite stanziamenti nella parte straordinaria della spesa dei bilanci comunali.</a:t>
            </a:r>
          </a:p>
          <a:p>
            <a:pPr marL="342900" indent="-342900" algn="just">
              <a:buFont typeface="Wingdings" panose="05000000000000000000" pitchFamily="2" charset="2"/>
              <a:buChar char="q"/>
            </a:pPr>
            <a:r>
              <a:rPr lang="it-IT" sz="2400" dirty="0">
                <a:solidFill>
                  <a:srgbClr val="339966"/>
                </a:solidFill>
                <a:latin typeface="Arial" panose="020B0604020202020204" pitchFamily="34" charset="0"/>
              </a:rPr>
              <a:t>La L. n. 142/1990 ha escluso l’obbligo per i comuni di ripiano delle perdite prevedendo, invece, se prevista la copertura degli eventuali costi sociali.</a:t>
            </a:r>
          </a:p>
          <a:p>
            <a:pPr marL="342900" indent="-342900" algn="just">
              <a:buFont typeface="Wingdings" panose="05000000000000000000" pitchFamily="2" charset="2"/>
              <a:buChar char="q"/>
            </a:pPr>
            <a:r>
              <a:rPr lang="it-IT" sz="2400" dirty="0">
                <a:solidFill>
                  <a:srgbClr val="339966"/>
                </a:solidFill>
                <a:latin typeface="Arial" panose="020B0604020202020204" pitchFamily="34" charset="0"/>
              </a:rPr>
              <a:t>La differenza consiste nel fatto che prima del ’90 l’ente locale erogava ex post quanto l’azienda aveva speso in deficit; dal ’90, invece, l’ente locale predetermina ex ante il fabbisogno finanziario  necessario </a:t>
            </a:r>
            <a:r>
              <a:rPr lang="it-IT" sz="2400" dirty="0" err="1">
                <a:solidFill>
                  <a:srgbClr val="339966"/>
                </a:solidFill>
                <a:latin typeface="Arial" panose="020B0604020202020204" pitchFamily="34" charset="0"/>
              </a:rPr>
              <a:t>perche</a:t>
            </a:r>
            <a:r>
              <a:rPr lang="it-IT" sz="2400" dirty="0">
                <a:solidFill>
                  <a:srgbClr val="339966"/>
                </a:solidFill>
                <a:latin typeface="Arial" panose="020B0604020202020204" pitchFamily="34" charset="0"/>
              </a:rPr>
              <a:t> l’azienda realizzi specifiche finalità sociali, facendo propri i costi relativi.</a:t>
            </a:r>
            <a:endParaRPr lang="it-IT" sz="2400" dirty="0">
              <a:solidFill>
                <a:srgbClr val="339966"/>
              </a:solidFill>
            </a:endParaRPr>
          </a:p>
        </p:txBody>
      </p:sp>
    </p:spTree>
    <p:extLst>
      <p:ext uri="{BB962C8B-B14F-4D97-AF65-F5344CB8AC3E}">
        <p14:creationId xmlns:p14="http://schemas.microsoft.com/office/powerpoint/2010/main" val="2829083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38</a:t>
            </a:fld>
            <a:endParaRPr lang="it-IT"/>
          </a:p>
        </p:txBody>
      </p:sp>
      <p:sp>
        <p:nvSpPr>
          <p:cNvPr id="2" name="Rettangolo 1">
            <a:extLst>
              <a:ext uri="{FF2B5EF4-FFF2-40B4-BE49-F238E27FC236}">
                <a16:creationId xmlns:a16="http://schemas.microsoft.com/office/drawing/2014/main" id="{6EEB50FF-45F8-4CB1-9063-FB93A71CC762}"/>
              </a:ext>
            </a:extLst>
          </p:cNvPr>
          <p:cNvSpPr/>
          <p:nvPr/>
        </p:nvSpPr>
        <p:spPr>
          <a:xfrm>
            <a:off x="695400" y="979465"/>
            <a:ext cx="10225136" cy="4832092"/>
          </a:xfrm>
          <a:prstGeom prst="rect">
            <a:avLst/>
          </a:prstGeom>
        </p:spPr>
        <p:txBody>
          <a:bodyPr wrap="square">
            <a:spAutoFit/>
          </a:bodyPr>
          <a:lstStyle/>
          <a:p>
            <a:pPr algn="just"/>
            <a:r>
              <a:rPr lang="it-IT" sz="4400" b="1" dirty="0">
                <a:solidFill>
                  <a:srgbClr val="339966"/>
                </a:solidFill>
              </a:rPr>
              <a:t>Comma 1, lett. c) </a:t>
            </a:r>
            <a:r>
              <a:rPr lang="it-IT" sz="4400" dirty="0">
                <a:solidFill>
                  <a:srgbClr val="339966"/>
                </a:solidFill>
              </a:rPr>
              <a:t>– ricapitalizzazione, nei limiti e nelle forme previste dal c.c. o da norme speciali, di società di capitali costituite per l’esercizio di </a:t>
            </a:r>
            <a:r>
              <a:rPr lang="it-IT" sz="4400" dirty="0" err="1">
                <a:solidFill>
                  <a:srgbClr val="339966"/>
                </a:solidFill>
              </a:rPr>
              <a:t>s.p.l</a:t>
            </a:r>
            <a:r>
              <a:rPr lang="it-IT" sz="4400" dirty="0">
                <a:solidFill>
                  <a:srgbClr val="339966"/>
                </a:solidFill>
              </a:rPr>
              <a:t>.</a:t>
            </a:r>
          </a:p>
          <a:p>
            <a:pPr algn="just"/>
            <a:endParaRPr lang="it-IT" sz="4400" dirty="0">
              <a:solidFill>
                <a:srgbClr val="339966"/>
              </a:solidFill>
            </a:endParaRPr>
          </a:p>
          <a:p>
            <a:pPr algn="just"/>
            <a:r>
              <a:rPr lang="it-IT" sz="4400" dirty="0">
                <a:solidFill>
                  <a:srgbClr val="339966"/>
                </a:solidFill>
              </a:rPr>
              <a:t>Artt. 2446 e segg. c.c. e per analogia art. 2498-bis c.c. per le </a:t>
            </a:r>
            <a:r>
              <a:rPr lang="it-IT" sz="4400" dirty="0" err="1">
                <a:solidFill>
                  <a:srgbClr val="339966"/>
                </a:solidFill>
              </a:rPr>
              <a:t>srl</a:t>
            </a:r>
            <a:r>
              <a:rPr lang="it-IT" sz="4400" dirty="0">
                <a:solidFill>
                  <a:srgbClr val="339966"/>
                </a:solidFill>
              </a:rPr>
              <a:t>.</a:t>
            </a:r>
            <a:endParaRPr lang="it-IT" dirty="0">
              <a:solidFill>
                <a:srgbClr val="339966"/>
              </a:solidFill>
            </a:endParaRPr>
          </a:p>
        </p:txBody>
      </p:sp>
    </p:spTree>
    <p:extLst>
      <p:ext uri="{BB962C8B-B14F-4D97-AF65-F5344CB8AC3E}">
        <p14:creationId xmlns:p14="http://schemas.microsoft.com/office/powerpoint/2010/main" val="1298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8138237-9EE9-D4DA-B873-8D08CA8BFF24}"/>
              </a:ext>
            </a:extLst>
          </p:cNvPr>
          <p:cNvSpPr>
            <a:spLocks noGrp="1"/>
          </p:cNvSpPr>
          <p:nvPr>
            <p:ph type="sldNum" sz="quarter" idx="12"/>
          </p:nvPr>
        </p:nvSpPr>
        <p:spPr/>
        <p:txBody>
          <a:bodyPr/>
          <a:lstStyle/>
          <a:p>
            <a:fld id="{D5BBC35B-A44B-4119-B8DA-DE9E3DFADA20}" type="slidenum">
              <a:rPr kumimoji="0" lang="en-US" smtClean="0"/>
              <a:pPr/>
              <a:t>39</a:t>
            </a:fld>
            <a:endParaRPr kumimoji="0" lang="en-US" dirty="0"/>
          </a:p>
        </p:txBody>
      </p:sp>
      <p:sp>
        <p:nvSpPr>
          <p:cNvPr id="6" name="CasellaDiTesto 5">
            <a:extLst>
              <a:ext uri="{FF2B5EF4-FFF2-40B4-BE49-F238E27FC236}">
                <a16:creationId xmlns:a16="http://schemas.microsoft.com/office/drawing/2014/main" id="{FEF5C053-474E-9C5B-30BA-4D5AF962ACDC}"/>
              </a:ext>
            </a:extLst>
          </p:cNvPr>
          <p:cNvSpPr txBox="1"/>
          <p:nvPr/>
        </p:nvSpPr>
        <p:spPr>
          <a:xfrm>
            <a:off x="371364" y="476672"/>
            <a:ext cx="11449272" cy="5262979"/>
          </a:xfrm>
          <a:prstGeom prst="rect">
            <a:avLst/>
          </a:prstGeom>
          <a:noFill/>
        </p:spPr>
        <p:txBody>
          <a:bodyPr wrap="square">
            <a:spAutoFit/>
          </a:bodyPr>
          <a:lstStyle/>
          <a:p>
            <a:pPr algn="just"/>
            <a:r>
              <a:rPr lang="it-IT" sz="2800" dirty="0">
                <a:solidFill>
                  <a:srgbClr val="0070C0"/>
                </a:solidFill>
              </a:rPr>
              <a:t>Le operazioni di finanza pubblica sulle partecipate costituiscono strumento di risoluzione delle criticità gestionali cui gli enti locali ricorrono con sempre maggiore frequenza.</a:t>
            </a:r>
          </a:p>
          <a:p>
            <a:pPr algn="just"/>
            <a:endParaRPr lang="it-IT" sz="2800" dirty="0">
              <a:solidFill>
                <a:srgbClr val="0070C0"/>
              </a:solidFill>
            </a:endParaRPr>
          </a:p>
          <a:p>
            <a:pPr algn="just"/>
            <a:r>
              <a:rPr lang="it-IT" sz="2800" dirty="0">
                <a:solidFill>
                  <a:srgbClr val="0070C0"/>
                </a:solidFill>
              </a:rPr>
              <a:t>Per definire le operazioni di finanziamento può essere utile, per agevolarne la comprensione, un approccio sistematico sul tema, allo scopo di chiarirne natura, funzioni ed ammissibilità.</a:t>
            </a:r>
          </a:p>
          <a:p>
            <a:pPr algn="just"/>
            <a:endParaRPr lang="it-IT" sz="2800" dirty="0">
              <a:solidFill>
                <a:srgbClr val="0070C0"/>
              </a:solidFill>
            </a:endParaRPr>
          </a:p>
          <a:p>
            <a:pPr algn="just"/>
            <a:r>
              <a:rPr lang="it-IT" sz="2800" dirty="0">
                <a:solidFill>
                  <a:srgbClr val="0070C0"/>
                </a:solidFill>
              </a:rPr>
              <a:t>Con il termine “finanziamento”, in ambito giuridico (artt. 2467 e 2497-quinquies, c.c.), si indicano le prestazioni di capitale di credito o debito (connesse a contratti di mutuo ovvero ad altre forme di prestito), distinte rispetto alle operazioni eseguite mediante l’impiego di capitale di rischio.</a:t>
            </a:r>
          </a:p>
        </p:txBody>
      </p:sp>
    </p:spTree>
    <p:extLst>
      <p:ext uri="{BB962C8B-B14F-4D97-AF65-F5344CB8AC3E}">
        <p14:creationId xmlns:p14="http://schemas.microsoft.com/office/powerpoint/2010/main" val="1236233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2" name="Rettangolo 1">
            <a:extLst>
              <a:ext uri="{FF2B5EF4-FFF2-40B4-BE49-F238E27FC236}">
                <a16:creationId xmlns:a16="http://schemas.microsoft.com/office/drawing/2014/main" id="{92FAE1EE-1989-4FF0-8A57-0F210C5F7D7E}"/>
              </a:ext>
            </a:extLst>
          </p:cNvPr>
          <p:cNvSpPr/>
          <p:nvPr/>
        </p:nvSpPr>
        <p:spPr>
          <a:xfrm>
            <a:off x="432755" y="672379"/>
            <a:ext cx="11153836" cy="5632311"/>
          </a:xfrm>
          <a:prstGeom prst="rect">
            <a:avLst/>
          </a:prstGeom>
        </p:spPr>
        <p:txBody>
          <a:bodyPr wrap="square">
            <a:spAutoFit/>
          </a:bodyPr>
          <a:lstStyle/>
          <a:p>
            <a:pPr algn="just"/>
            <a:r>
              <a:rPr lang="it-IT" sz="2400" dirty="0">
                <a:solidFill>
                  <a:srgbClr val="339966"/>
                </a:solidFill>
              </a:rPr>
              <a:t>Secondo il Giudice contabile, «</a:t>
            </a:r>
            <a:r>
              <a:rPr lang="it-IT" sz="2400" b="1" dirty="0">
                <a:solidFill>
                  <a:srgbClr val="339966"/>
                </a:solidFill>
              </a:rPr>
              <a:t>il debito fuori bilancio può essere definito come quel “debito costituito da obbligazioni pecuniarie, relative al conseguimento di un fine pubblico, valide giuridicamente ma non perfezionate contabilmente […] e che, pertanto, rappresenta, sostanzialmente, una obbligazione dell’ente locale, valida sul piano giuridico, ma assunta in violazione del procedimento </a:t>
            </a:r>
            <a:r>
              <a:rPr lang="it-IT" sz="2400" b="1" dirty="0" err="1">
                <a:solidFill>
                  <a:srgbClr val="339966"/>
                </a:solidFill>
              </a:rPr>
              <a:t>giuscontabile</a:t>
            </a:r>
            <a:r>
              <a:rPr lang="it-IT" sz="2400" b="1" dirty="0">
                <a:solidFill>
                  <a:srgbClr val="339966"/>
                </a:solidFill>
              </a:rPr>
              <a:t> di spesa normativamente previsto</a:t>
            </a:r>
            <a:r>
              <a:rPr lang="it-IT" sz="2400" dirty="0">
                <a:solidFill>
                  <a:srgbClr val="339966"/>
                </a:solidFill>
              </a:rPr>
              <a:t>» (in termini, Corte dei conti, Sezione Regionale di Controllo per il Veneto, deliberazione n. 461/2017/PRSP del 1 settembre 2017). «In altre parole il debito fuori bilancio sorge per il fatto che lo stesso si è perfezionato giuridicamente, ma non contabilmente» (in termini, Corte dei conti, Sezione Regionale di Controllo per il Trentino-Alto Adige, deliberazione n. 35/2018/PAR del 25 luglio 2018).</a:t>
            </a:r>
          </a:p>
          <a:p>
            <a:pPr algn="just"/>
            <a:endParaRPr lang="it-IT" sz="2400" dirty="0">
              <a:solidFill>
                <a:srgbClr val="339966"/>
              </a:solidFill>
            </a:endParaRPr>
          </a:p>
          <a:p>
            <a:pPr algn="just"/>
            <a:r>
              <a:rPr lang="it-IT" sz="2400" dirty="0">
                <a:solidFill>
                  <a:srgbClr val="339966"/>
                </a:solidFill>
              </a:rPr>
              <a:t>Anche i Supremi Giudici di legittimità hanno proposto una definizione di ‘debiti fuori bilancio  intendendo tali quelli «</a:t>
            </a:r>
            <a:r>
              <a:rPr lang="it-IT" sz="2400" b="1" dirty="0">
                <a:solidFill>
                  <a:srgbClr val="339966"/>
                </a:solidFill>
              </a:rPr>
              <a:t>per i quali non esiste copertura e per i quali la pubblica amministrazione è tenuta al pagamento in virtù di obbligazioni giuridicamente perfezionate</a:t>
            </a:r>
            <a:r>
              <a:rPr lang="it-IT" sz="2400" dirty="0">
                <a:solidFill>
                  <a:srgbClr val="339966"/>
                </a:solidFill>
              </a:rPr>
              <a:t>» (Cass. civ., Sez. I, sentenza n. 7966 del 27 marzo 2018).</a:t>
            </a:r>
          </a:p>
        </p:txBody>
      </p:sp>
    </p:spTree>
    <p:extLst>
      <p:ext uri="{BB962C8B-B14F-4D97-AF65-F5344CB8AC3E}">
        <p14:creationId xmlns:p14="http://schemas.microsoft.com/office/powerpoint/2010/main" val="1429910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87AE5D6-3D07-DBE4-25A0-18D9D875923B}"/>
              </a:ext>
            </a:extLst>
          </p:cNvPr>
          <p:cNvSpPr>
            <a:spLocks noGrp="1"/>
          </p:cNvSpPr>
          <p:nvPr>
            <p:ph type="sldNum" sz="quarter" idx="12"/>
          </p:nvPr>
        </p:nvSpPr>
        <p:spPr/>
        <p:txBody>
          <a:bodyPr/>
          <a:lstStyle/>
          <a:p>
            <a:fld id="{D5BBC35B-A44B-4119-B8DA-DE9E3DFADA20}" type="slidenum">
              <a:rPr kumimoji="0" lang="en-US" smtClean="0"/>
              <a:pPr/>
              <a:t>40</a:t>
            </a:fld>
            <a:endParaRPr kumimoji="0" lang="en-US" dirty="0"/>
          </a:p>
        </p:txBody>
      </p:sp>
      <p:sp>
        <p:nvSpPr>
          <p:cNvPr id="6" name="CasellaDiTesto 5">
            <a:extLst>
              <a:ext uri="{FF2B5EF4-FFF2-40B4-BE49-F238E27FC236}">
                <a16:creationId xmlns:a16="http://schemas.microsoft.com/office/drawing/2014/main" id="{32AC6BFC-CC4C-C37A-6438-3726A802FF67}"/>
              </a:ext>
            </a:extLst>
          </p:cNvPr>
          <p:cNvSpPr txBox="1"/>
          <p:nvPr/>
        </p:nvSpPr>
        <p:spPr>
          <a:xfrm>
            <a:off x="263352" y="404664"/>
            <a:ext cx="11305256" cy="5632311"/>
          </a:xfrm>
          <a:prstGeom prst="rect">
            <a:avLst/>
          </a:prstGeom>
          <a:noFill/>
        </p:spPr>
        <p:txBody>
          <a:bodyPr wrap="square">
            <a:spAutoFit/>
          </a:bodyPr>
          <a:lstStyle/>
          <a:p>
            <a:pPr algn="just"/>
            <a:r>
              <a:rPr lang="it-IT" sz="3600" dirty="0">
                <a:solidFill>
                  <a:srgbClr val="0070C0"/>
                </a:solidFill>
              </a:rPr>
              <a:t>Il “</a:t>
            </a:r>
            <a:r>
              <a:rPr lang="it-IT" sz="3600" b="1" dirty="0">
                <a:solidFill>
                  <a:srgbClr val="0070C0"/>
                </a:solidFill>
              </a:rPr>
              <a:t>soccorso finanziario</a:t>
            </a:r>
            <a:r>
              <a:rPr lang="it-IT" sz="3600" dirty="0">
                <a:solidFill>
                  <a:srgbClr val="0070C0"/>
                </a:solidFill>
              </a:rPr>
              <a:t>” da parte di un’amministrazione pubblica, in favore delle società partecipate, è stato oggetto di particolare attenzione da parte del legislatore per i riflessi che è capace di produrre sui bilanci pubblici. Infatti, i principi desumibili dal sistema si esprimono in senso fortemente limitativo (finanche proibitivo) dell’indicato soccorso, allo scopo di impedire “emorragie” di risorse a favore di società che, in difetto di un sostegno ricevuto dalla mano pubblica, non sarebbero capaci di generare flussi reddituali sufficienti a garantire la prosecuzione dell’attività.</a:t>
            </a:r>
          </a:p>
        </p:txBody>
      </p:sp>
    </p:spTree>
    <p:extLst>
      <p:ext uri="{BB962C8B-B14F-4D97-AF65-F5344CB8AC3E}">
        <p14:creationId xmlns:p14="http://schemas.microsoft.com/office/powerpoint/2010/main" val="11559826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FB2F2EF-AAD2-456D-3107-C6E260917BB9}"/>
              </a:ext>
            </a:extLst>
          </p:cNvPr>
          <p:cNvSpPr>
            <a:spLocks noGrp="1"/>
          </p:cNvSpPr>
          <p:nvPr>
            <p:ph type="sldNum" sz="quarter" idx="12"/>
          </p:nvPr>
        </p:nvSpPr>
        <p:spPr/>
        <p:txBody>
          <a:bodyPr/>
          <a:lstStyle/>
          <a:p>
            <a:fld id="{D5BBC35B-A44B-4119-B8DA-DE9E3DFADA20}" type="slidenum">
              <a:rPr kumimoji="0" lang="en-US" smtClean="0"/>
              <a:pPr/>
              <a:t>41</a:t>
            </a:fld>
            <a:endParaRPr kumimoji="0" lang="en-US" dirty="0"/>
          </a:p>
        </p:txBody>
      </p:sp>
      <p:sp>
        <p:nvSpPr>
          <p:cNvPr id="6" name="CasellaDiTesto 5">
            <a:extLst>
              <a:ext uri="{FF2B5EF4-FFF2-40B4-BE49-F238E27FC236}">
                <a16:creationId xmlns:a16="http://schemas.microsoft.com/office/drawing/2014/main" id="{3A0364D5-8426-15BD-D809-1727473E35B8}"/>
              </a:ext>
            </a:extLst>
          </p:cNvPr>
          <p:cNvSpPr txBox="1"/>
          <p:nvPr/>
        </p:nvSpPr>
        <p:spPr>
          <a:xfrm>
            <a:off x="263352" y="476672"/>
            <a:ext cx="11377264" cy="5509200"/>
          </a:xfrm>
          <a:prstGeom prst="rect">
            <a:avLst/>
          </a:prstGeom>
          <a:noFill/>
        </p:spPr>
        <p:txBody>
          <a:bodyPr wrap="square">
            <a:spAutoFit/>
          </a:bodyPr>
          <a:lstStyle/>
          <a:p>
            <a:pPr algn="just"/>
            <a:r>
              <a:rPr lang="it-IT" sz="3200" dirty="0">
                <a:solidFill>
                  <a:srgbClr val="0070C0"/>
                </a:solidFill>
              </a:rPr>
              <a:t>La ricapitalizzazione societaria a causa di perdite costituisce una spesa corrente per l’ente proprietario, soggetta ai limiti previsti dall’art. 42 d.lgs. n. 118/2011 per le regioni e dall’art. 187 d.lgs. n. 267/2000, in caso di utilizzo dell’avanzo di amministrazione, con divieto di contrarre nuovo debito, in ossequio al disposto dell’art. 119, c. 6, Cost., che non consente il ricorso all’indebitamento per spese diverse da quelle di investimento. Pertanto, il versamento da parte della Regione finalizzato ad una ricapitalizzazione per ripiano delle perdite, costituisce, sotto il profilo economico, una sopravvenienza attiva per la società e, dal punto di vista finanziario, una spesa di natura corrente per il bilancio.</a:t>
            </a:r>
          </a:p>
        </p:txBody>
      </p:sp>
    </p:spTree>
    <p:extLst>
      <p:ext uri="{BB962C8B-B14F-4D97-AF65-F5344CB8AC3E}">
        <p14:creationId xmlns:p14="http://schemas.microsoft.com/office/powerpoint/2010/main" val="1720693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E856162-CAC3-C0A5-683F-FEAFADAAA9DC}"/>
              </a:ext>
            </a:extLst>
          </p:cNvPr>
          <p:cNvSpPr>
            <a:spLocks noGrp="1"/>
          </p:cNvSpPr>
          <p:nvPr>
            <p:ph type="sldNum" sz="quarter" idx="12"/>
          </p:nvPr>
        </p:nvSpPr>
        <p:spPr/>
        <p:txBody>
          <a:bodyPr/>
          <a:lstStyle/>
          <a:p>
            <a:fld id="{D5BBC35B-A44B-4119-B8DA-DE9E3DFADA20}" type="slidenum">
              <a:rPr kumimoji="0" lang="en-US" smtClean="0"/>
              <a:pPr/>
              <a:t>42</a:t>
            </a:fld>
            <a:endParaRPr kumimoji="0" lang="en-US" dirty="0"/>
          </a:p>
        </p:txBody>
      </p:sp>
      <p:sp>
        <p:nvSpPr>
          <p:cNvPr id="6" name="CasellaDiTesto 5">
            <a:extLst>
              <a:ext uri="{FF2B5EF4-FFF2-40B4-BE49-F238E27FC236}">
                <a16:creationId xmlns:a16="http://schemas.microsoft.com/office/drawing/2014/main" id="{CFC87F27-AFDC-1EB3-BD9B-E51306AC17A9}"/>
              </a:ext>
            </a:extLst>
          </p:cNvPr>
          <p:cNvSpPr txBox="1"/>
          <p:nvPr/>
        </p:nvSpPr>
        <p:spPr>
          <a:xfrm>
            <a:off x="263352" y="350500"/>
            <a:ext cx="11665296" cy="6370975"/>
          </a:xfrm>
          <a:prstGeom prst="rect">
            <a:avLst/>
          </a:prstGeom>
          <a:noFill/>
        </p:spPr>
        <p:txBody>
          <a:bodyPr wrap="square">
            <a:spAutoFit/>
          </a:bodyPr>
          <a:lstStyle/>
          <a:p>
            <a:pPr algn="just"/>
            <a:r>
              <a:rPr lang="it-IT" sz="2400" b="0" i="0" dirty="0">
                <a:solidFill>
                  <a:srgbClr val="0070C0"/>
                </a:solidFill>
                <a:effectLst/>
                <a:latin typeface="Lato" panose="020F0502020204030203" pitchFamily="34" charset="0"/>
              </a:rPr>
              <a:t>l quadro normativo si è poi arricchito in conseguenza dell’entrata in vigore del Testo unico sulle società partecipate (</a:t>
            </a:r>
            <a:r>
              <a:rPr lang="it-IT" sz="2400" b="1" i="0" u="sng" dirty="0">
                <a:solidFill>
                  <a:srgbClr val="0070C0"/>
                </a:solidFill>
                <a:effectLst/>
                <a:latin typeface="Lato" panose="020F0502020204030203" pitchFamily="34" charset="0"/>
              </a:rPr>
              <a:t>adottato con d.lgs. n. 175/2016</a:t>
            </a:r>
            <a:r>
              <a:rPr lang="it-IT" sz="2400" b="0" i="0" dirty="0">
                <a:solidFill>
                  <a:srgbClr val="0070C0"/>
                </a:solidFill>
                <a:effectLst/>
                <a:latin typeface="Lato" panose="020F0502020204030203" pitchFamily="34" charset="0"/>
              </a:rPr>
              <a:t>, d’ora in poi, TUSP) che, con riferimento al tema di interesse, ha stabilito che, per le società partecipate che gestiscono servizi di pubblico interesse, in caso di crisi d’impresa, è necessario predisporre un piano di risanamento, approvato dall’autorità di regolazione di settore e comunicato alla Corte dei conti, ai sensi dell’art 14, co. 5, d.lgs. 175/2016, che contempli il raggiungimento dell’equilibrio finanziario entro tre anni, nell’ottica della continuità aziendale. Merita di essere posto in luce, con riferimento al diverso caso di un ente locale, che la giurisprudenza contabile abbia precisato come non costituisca idoneo piano di risanamento “</a:t>
            </a:r>
            <a:r>
              <a:rPr lang="it-IT" sz="2400" b="0" i="1" dirty="0">
                <a:solidFill>
                  <a:srgbClr val="0070C0"/>
                </a:solidFill>
                <a:effectLst/>
                <a:latin typeface="Lato" panose="020F0502020204030203" pitchFamily="34" charset="0"/>
              </a:rPr>
              <a:t>la previsione di un ripianamento delle perdite da parte dell’amministrazione o delle amministrazioni pubbliche socie, anche se attuato in concomitanza a un aumento di capitale o ad un trasferimento straordinario di partecipazioni o al rilascio di garanzie o in qualsiasi altra forma giuridica, a meno che tale intervento sia accompagnato da un piano di ristrutturazione aziendale, dal quale risulti comprovata la sussistenza di concrete prospettive di recupero dell’equilibrio economico delle attività svolte, approvato ai sensi del comma 2, anche in deroga al comma 5</a:t>
            </a:r>
            <a:r>
              <a:rPr lang="it-IT" sz="2400" b="0" i="0" dirty="0">
                <a:solidFill>
                  <a:srgbClr val="0070C0"/>
                </a:solidFill>
                <a:effectLst/>
                <a:latin typeface="Lato" panose="020F0502020204030203" pitchFamily="34" charset="0"/>
              </a:rPr>
              <a:t>”.</a:t>
            </a:r>
            <a:endParaRPr lang="it-IT" sz="2400" dirty="0">
              <a:solidFill>
                <a:srgbClr val="0070C0"/>
              </a:solidFill>
            </a:endParaRPr>
          </a:p>
        </p:txBody>
      </p:sp>
    </p:spTree>
    <p:extLst>
      <p:ext uri="{BB962C8B-B14F-4D97-AF65-F5344CB8AC3E}">
        <p14:creationId xmlns:p14="http://schemas.microsoft.com/office/powerpoint/2010/main" val="2452894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240A72B-3755-C44F-070E-7790947E53B3}"/>
              </a:ext>
            </a:extLst>
          </p:cNvPr>
          <p:cNvSpPr>
            <a:spLocks noGrp="1"/>
          </p:cNvSpPr>
          <p:nvPr>
            <p:ph type="sldNum" sz="quarter" idx="12"/>
          </p:nvPr>
        </p:nvSpPr>
        <p:spPr/>
        <p:txBody>
          <a:bodyPr/>
          <a:lstStyle/>
          <a:p>
            <a:fld id="{D5BBC35B-A44B-4119-B8DA-DE9E3DFADA20}" type="slidenum">
              <a:rPr kumimoji="0" lang="en-US" smtClean="0"/>
              <a:pPr/>
              <a:t>43</a:t>
            </a:fld>
            <a:endParaRPr kumimoji="0" lang="en-US" dirty="0"/>
          </a:p>
        </p:txBody>
      </p:sp>
      <p:sp>
        <p:nvSpPr>
          <p:cNvPr id="6" name="CasellaDiTesto 5">
            <a:extLst>
              <a:ext uri="{FF2B5EF4-FFF2-40B4-BE49-F238E27FC236}">
                <a16:creationId xmlns:a16="http://schemas.microsoft.com/office/drawing/2014/main" id="{8CB529A8-E09E-1A90-2752-04D581EEE59C}"/>
              </a:ext>
            </a:extLst>
          </p:cNvPr>
          <p:cNvSpPr txBox="1"/>
          <p:nvPr/>
        </p:nvSpPr>
        <p:spPr>
          <a:xfrm>
            <a:off x="335360" y="136525"/>
            <a:ext cx="11593288" cy="6370975"/>
          </a:xfrm>
          <a:prstGeom prst="rect">
            <a:avLst/>
          </a:prstGeom>
          <a:noFill/>
        </p:spPr>
        <p:txBody>
          <a:bodyPr wrap="square">
            <a:spAutoFit/>
          </a:bodyPr>
          <a:lstStyle/>
          <a:p>
            <a:pPr algn="just"/>
            <a:r>
              <a:rPr lang="it-IT" sz="2400" dirty="0">
                <a:solidFill>
                  <a:srgbClr val="0070C0"/>
                </a:solidFill>
              </a:rPr>
              <a:t>In relazione al correlativo obbligo, di poi introdotto, di provvedere ad un accantonamento di quote di bilancio, in correlazione a risultati gestionali negativi degli organismi partecipati, è stato affermato come esso non comporti l’insorgenza - a carico dell’Ente socio, anche se unico - di un conseguente obbligo di ripiano di dette perdite o all’assunzione diretta dei debiti del soggetto partecipato. Infatti, “pur in presenza degli accantonamenti in argomento, pertanto, il “soccorso finanziario” nei confronti degli organismi partecipati permane del tutto precluso, allorché si versi nella condizione di reiterate perdite di esercizio, presa in considerazione dall’articolo 6, comma 19, del decreto-legge 31 maggio 2010, n. 78, convertito dalla legge 30 luglio 2010, n. 122, con disposizione confermata dall’art. 14, comma 5, del testo unico di cui al decreto legislativo n. 175 del 2016. Ne deriva che un ente locale, che dovesse assorbire, sistematicamente, a carico del proprio bilancio, i risultati negativi della gestione di un organismo partecipato (…) sarà tenuto a dimostrare lo specifico interesse pubblico perseguito, in relazione ai propri scopi istituzionali, evidenziando in particolare le ragioni economico-giuridiche dell’operazione, le quali, devono necessariamente essere fondate sulla possibilità di assicurare una continuità aziendale finanziariamente e positivamente sostenibile” (Corte dei conti, Sez. reg. contr. Piemonte, deliberazione n. 33/2021/SRCPIE/PRSE).</a:t>
            </a:r>
          </a:p>
        </p:txBody>
      </p:sp>
    </p:spTree>
    <p:extLst>
      <p:ext uri="{BB962C8B-B14F-4D97-AF65-F5344CB8AC3E}">
        <p14:creationId xmlns:p14="http://schemas.microsoft.com/office/powerpoint/2010/main" val="3560501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44</a:t>
            </a:fld>
            <a:endParaRPr lang="it-IT"/>
          </a:p>
        </p:txBody>
      </p:sp>
      <p:sp>
        <p:nvSpPr>
          <p:cNvPr id="2" name="Rettangolo 1">
            <a:extLst>
              <a:ext uri="{FF2B5EF4-FFF2-40B4-BE49-F238E27FC236}">
                <a16:creationId xmlns:a16="http://schemas.microsoft.com/office/drawing/2014/main" id="{BAB7FCB8-6318-4A0F-903A-9F585CBCE9BD}"/>
              </a:ext>
            </a:extLst>
          </p:cNvPr>
          <p:cNvSpPr/>
          <p:nvPr/>
        </p:nvSpPr>
        <p:spPr>
          <a:xfrm>
            <a:off x="479376" y="502462"/>
            <a:ext cx="11377264" cy="5632311"/>
          </a:xfrm>
          <a:prstGeom prst="rect">
            <a:avLst/>
          </a:prstGeom>
        </p:spPr>
        <p:txBody>
          <a:bodyPr wrap="square">
            <a:spAutoFit/>
          </a:bodyPr>
          <a:lstStyle/>
          <a:p>
            <a:pPr algn="just"/>
            <a:r>
              <a:rPr lang="it-IT" sz="4000" dirty="0">
                <a:solidFill>
                  <a:srgbClr val="339966"/>
                </a:solidFill>
                <a:latin typeface="Arial" panose="020B0604020202020204" pitchFamily="34" charset="0"/>
              </a:rPr>
              <a:t>Comma 1, lett. d) – procedure espropriative o di occupazione d’urgenza di pubblica utilità.</a:t>
            </a:r>
          </a:p>
          <a:p>
            <a:pPr algn="just"/>
            <a:endParaRPr lang="it-IT" sz="4000" dirty="0">
              <a:solidFill>
                <a:srgbClr val="339966"/>
              </a:solidFill>
              <a:latin typeface="Arial" panose="020B0604020202020204" pitchFamily="34" charset="0"/>
            </a:endParaRPr>
          </a:p>
          <a:p>
            <a:pPr algn="just"/>
            <a:endParaRPr lang="it-IT" sz="4000" dirty="0">
              <a:solidFill>
                <a:srgbClr val="339966"/>
              </a:solidFill>
              <a:latin typeface="Arial" panose="020B0604020202020204" pitchFamily="34" charset="0"/>
            </a:endParaRPr>
          </a:p>
          <a:p>
            <a:pPr algn="just"/>
            <a:r>
              <a:rPr lang="it-IT" sz="4000" b="1" dirty="0">
                <a:solidFill>
                  <a:srgbClr val="339966"/>
                </a:solidFill>
                <a:latin typeface="Arial" panose="020B0604020202020204" pitchFamily="34" charset="0"/>
              </a:rPr>
              <a:t>Trattasi di residui passivi “di fatto” che vengono a crearsi per effetto di procedure espropriative o occupazioni d’urgenza effettuate dall’ente per regioni di pubblica utilità.</a:t>
            </a:r>
            <a:endParaRPr lang="it-IT" sz="4000" b="1" dirty="0">
              <a:solidFill>
                <a:srgbClr val="339966"/>
              </a:solidFill>
            </a:endParaRPr>
          </a:p>
        </p:txBody>
      </p:sp>
    </p:spTree>
    <p:extLst>
      <p:ext uri="{BB962C8B-B14F-4D97-AF65-F5344CB8AC3E}">
        <p14:creationId xmlns:p14="http://schemas.microsoft.com/office/powerpoint/2010/main" val="2916912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45</a:t>
            </a:fld>
            <a:endParaRPr lang="it-IT"/>
          </a:p>
        </p:txBody>
      </p:sp>
      <p:sp>
        <p:nvSpPr>
          <p:cNvPr id="2" name="Rettangolo 1">
            <a:extLst>
              <a:ext uri="{FF2B5EF4-FFF2-40B4-BE49-F238E27FC236}">
                <a16:creationId xmlns:a16="http://schemas.microsoft.com/office/drawing/2014/main" id="{14BAA5C3-3AF4-49FC-A78B-64ADE9545850}"/>
              </a:ext>
            </a:extLst>
          </p:cNvPr>
          <p:cNvSpPr/>
          <p:nvPr/>
        </p:nvSpPr>
        <p:spPr>
          <a:xfrm>
            <a:off x="839416" y="1124744"/>
            <a:ext cx="10945216" cy="4031873"/>
          </a:xfrm>
          <a:prstGeom prst="rect">
            <a:avLst/>
          </a:prstGeom>
        </p:spPr>
        <p:txBody>
          <a:bodyPr wrap="square">
            <a:spAutoFit/>
          </a:bodyPr>
          <a:lstStyle/>
          <a:p>
            <a:pPr algn="just"/>
            <a:r>
              <a:rPr lang="it-IT" sz="3200" dirty="0">
                <a:solidFill>
                  <a:srgbClr val="339966"/>
                </a:solidFill>
                <a:latin typeface="Arial" panose="020B0604020202020204" pitchFamily="34" charset="0"/>
              </a:rPr>
              <a:t>Comma 1, lett. e) acquisizione di beni e servizi, in violazione degli obblighi di cui ai commi 1, 2 e 3 dell’art. 191, nei limiti degli ACCERTATI e DIMOSTRATI</a:t>
            </a:r>
          </a:p>
          <a:p>
            <a:pPr algn="just"/>
            <a:endParaRPr lang="it-IT" sz="3200" dirty="0">
              <a:solidFill>
                <a:srgbClr val="339966"/>
              </a:solidFill>
            </a:endParaRPr>
          </a:p>
          <a:p>
            <a:pPr algn="just"/>
            <a:endParaRPr lang="it-IT" sz="3200" dirty="0">
              <a:solidFill>
                <a:srgbClr val="339966"/>
              </a:solidFill>
            </a:endParaRPr>
          </a:p>
          <a:p>
            <a:pPr algn="just"/>
            <a:endParaRPr lang="it-IT" sz="3200" dirty="0">
              <a:solidFill>
                <a:srgbClr val="339966"/>
              </a:solidFill>
            </a:endParaRPr>
          </a:p>
          <a:p>
            <a:pPr algn="just"/>
            <a:r>
              <a:rPr lang="it-IT" sz="3200" dirty="0">
                <a:solidFill>
                  <a:srgbClr val="339966"/>
                </a:solidFill>
              </a:rPr>
              <a:t>Nell’AMBITO dell’espletamento di PUBBLICHE FUNZIONI e SERVIZI DI COMPETENZA</a:t>
            </a:r>
          </a:p>
        </p:txBody>
      </p:sp>
      <p:pic>
        <p:nvPicPr>
          <p:cNvPr id="3" name="Immagine 2">
            <a:extLst>
              <a:ext uri="{FF2B5EF4-FFF2-40B4-BE49-F238E27FC236}">
                <a16:creationId xmlns:a16="http://schemas.microsoft.com/office/drawing/2014/main" id="{B6C9A54F-9076-43A3-A449-23B22CFFB278}"/>
              </a:ext>
            </a:extLst>
          </p:cNvPr>
          <p:cNvPicPr>
            <a:picLocks noChangeAspect="1"/>
          </p:cNvPicPr>
          <p:nvPr/>
        </p:nvPicPr>
        <p:blipFill>
          <a:blip r:embed="rId3"/>
          <a:stretch>
            <a:fillRect/>
          </a:stretch>
        </p:blipFill>
        <p:spPr>
          <a:xfrm>
            <a:off x="3561144" y="3226443"/>
            <a:ext cx="5069711" cy="405114"/>
          </a:xfrm>
          <a:prstGeom prst="rect">
            <a:avLst/>
          </a:prstGeom>
        </p:spPr>
      </p:pic>
    </p:spTree>
    <p:extLst>
      <p:ext uri="{BB962C8B-B14F-4D97-AF65-F5344CB8AC3E}">
        <p14:creationId xmlns:p14="http://schemas.microsoft.com/office/powerpoint/2010/main" val="28338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4" name="chimes.wav"/>
          </p:stSnd>
        </p:sndAc>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46</a:t>
            </a:fld>
            <a:endParaRPr lang="it-IT"/>
          </a:p>
        </p:txBody>
      </p:sp>
      <p:sp>
        <p:nvSpPr>
          <p:cNvPr id="2" name="Rettangolo 1">
            <a:extLst>
              <a:ext uri="{FF2B5EF4-FFF2-40B4-BE49-F238E27FC236}">
                <a16:creationId xmlns:a16="http://schemas.microsoft.com/office/drawing/2014/main" id="{4CB1C4A9-53E5-4C64-83FA-76192EC5C626}"/>
              </a:ext>
            </a:extLst>
          </p:cNvPr>
          <p:cNvSpPr/>
          <p:nvPr/>
        </p:nvSpPr>
        <p:spPr>
          <a:xfrm>
            <a:off x="335360" y="188640"/>
            <a:ext cx="11716108" cy="6186309"/>
          </a:xfrm>
          <a:prstGeom prst="rect">
            <a:avLst/>
          </a:prstGeom>
        </p:spPr>
        <p:txBody>
          <a:bodyPr wrap="square">
            <a:spAutoFit/>
          </a:bodyPr>
          <a:lstStyle/>
          <a:p>
            <a:pPr algn="ctr"/>
            <a:r>
              <a:rPr lang="it-IT" sz="3600" dirty="0">
                <a:solidFill>
                  <a:srgbClr val="339966"/>
                </a:solidFill>
                <a:effectLst>
                  <a:outerShdw blurRad="38100" dist="38100" dir="2700000" algn="tl">
                    <a:srgbClr val="000000">
                      <a:alpha val="43137"/>
                    </a:srgbClr>
                  </a:outerShdw>
                </a:effectLst>
                <a:latin typeface="Arial" panose="020B0604020202020204" pitchFamily="34" charset="0"/>
              </a:rPr>
              <a:t>COSA PREVEDE L’ART. 191 TUEL?</a:t>
            </a:r>
          </a:p>
          <a:p>
            <a:pPr algn="just"/>
            <a:endParaRPr lang="it-IT" sz="2400" dirty="0">
              <a:solidFill>
                <a:srgbClr val="339966"/>
              </a:solidFill>
              <a:latin typeface="Arial" panose="020B0604020202020204" pitchFamily="34" charset="0"/>
            </a:endParaRPr>
          </a:p>
          <a:p>
            <a:pPr algn="just">
              <a:lnSpc>
                <a:spcPct val="150000"/>
              </a:lnSpc>
            </a:pPr>
            <a:r>
              <a:rPr lang="it-IT" sz="2400" dirty="0">
                <a:solidFill>
                  <a:srgbClr val="339966"/>
                </a:solidFill>
                <a:latin typeface="Arial" panose="020B0604020202020204" pitchFamily="34" charset="0"/>
              </a:rPr>
              <a:t>Le regole per l’assunzione di impegni e per l’effettuazione delle spese</a:t>
            </a:r>
          </a:p>
          <a:p>
            <a:pPr algn="just">
              <a:lnSpc>
                <a:spcPct val="150000"/>
              </a:lnSpc>
            </a:pPr>
            <a:r>
              <a:rPr lang="it-IT" sz="2400" b="1" dirty="0">
                <a:solidFill>
                  <a:srgbClr val="0070C0"/>
                </a:solidFill>
                <a:latin typeface="Arial" panose="020B0604020202020204" pitchFamily="34" charset="0"/>
              </a:rPr>
              <a:t>DEVONO SUSSISTERE:</a:t>
            </a:r>
          </a:p>
          <a:p>
            <a:pPr algn="just">
              <a:lnSpc>
                <a:spcPct val="150000"/>
              </a:lnSpc>
            </a:pPr>
            <a:r>
              <a:rPr lang="it-IT" sz="2400" dirty="0">
                <a:solidFill>
                  <a:srgbClr val="339966"/>
                </a:solidFill>
                <a:latin typeface="Arial" panose="020B0604020202020204" pitchFamily="34" charset="0"/>
              </a:rPr>
              <a:t>1. l’impegno contabile registrato sul competente intervento o capitolo del bilancio di previsione;</a:t>
            </a:r>
          </a:p>
          <a:p>
            <a:pPr algn="just">
              <a:lnSpc>
                <a:spcPct val="150000"/>
              </a:lnSpc>
            </a:pPr>
            <a:r>
              <a:rPr lang="it-IT" sz="2400" dirty="0">
                <a:solidFill>
                  <a:srgbClr val="339966"/>
                </a:solidFill>
                <a:latin typeface="Arial" panose="020B0604020202020204" pitchFamily="34" charset="0"/>
              </a:rPr>
              <a:t>2. l’attestazione della copertura finanziaria da parte del responsabile del servizio finanziario.</a:t>
            </a:r>
          </a:p>
          <a:p>
            <a:pPr algn="just"/>
            <a:r>
              <a:rPr lang="it-IT" sz="2400" b="1" dirty="0">
                <a:solidFill>
                  <a:srgbClr val="339966"/>
                </a:solidFill>
                <a:latin typeface="Arial" panose="020B0604020202020204" pitchFamily="34" charset="0"/>
              </a:rPr>
              <a:t>Solo compiuti questi due adempimenti il responsabile del servizio di spesa, conseguita l’esecutività, comunica al fornitore l’impegno e la copertura finanziaria insieme all’ordinazione della prestazione, con l’avvertenza che la successiva fattura deve riportare gli estremi della comunicazione. In mancanza di comunicazione il fornitore ha facoltà di non eseguire la prestazione.</a:t>
            </a:r>
            <a:endParaRPr lang="it-IT" sz="2400" b="1" dirty="0">
              <a:solidFill>
                <a:srgbClr val="339966"/>
              </a:solidFill>
            </a:endParaRPr>
          </a:p>
        </p:txBody>
      </p:sp>
    </p:spTree>
    <p:extLst>
      <p:ext uri="{BB962C8B-B14F-4D97-AF65-F5344CB8AC3E}">
        <p14:creationId xmlns:p14="http://schemas.microsoft.com/office/powerpoint/2010/main" val="859997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47</a:t>
            </a:fld>
            <a:endParaRPr lang="it-IT"/>
          </a:p>
        </p:txBody>
      </p:sp>
      <p:sp>
        <p:nvSpPr>
          <p:cNvPr id="2" name="Rettangolo 1">
            <a:extLst>
              <a:ext uri="{FF2B5EF4-FFF2-40B4-BE49-F238E27FC236}">
                <a16:creationId xmlns:a16="http://schemas.microsoft.com/office/drawing/2014/main" id="{E0C334D8-134E-4B62-804D-F55292B42900}"/>
              </a:ext>
            </a:extLst>
          </p:cNvPr>
          <p:cNvSpPr/>
          <p:nvPr/>
        </p:nvSpPr>
        <p:spPr>
          <a:xfrm>
            <a:off x="407368" y="620688"/>
            <a:ext cx="11593288" cy="4247317"/>
          </a:xfrm>
          <a:prstGeom prst="rect">
            <a:avLst/>
          </a:prstGeom>
        </p:spPr>
        <p:txBody>
          <a:bodyPr wrap="square">
            <a:spAutoFit/>
          </a:bodyPr>
          <a:lstStyle/>
          <a:p>
            <a:pPr algn="just"/>
            <a:r>
              <a:rPr lang="it-IT" sz="5400" dirty="0">
                <a:solidFill>
                  <a:srgbClr val="339966"/>
                </a:solidFill>
              </a:rPr>
              <a:t>Nel caso di spese attivate senza le procedure dapprima illustrate occorre indagare:</a:t>
            </a:r>
          </a:p>
          <a:p>
            <a:pPr algn="just"/>
            <a:r>
              <a:rPr lang="it-IT" sz="5400" dirty="0">
                <a:solidFill>
                  <a:srgbClr val="339966"/>
                </a:solidFill>
              </a:rPr>
              <a:t>a) Il debito scaturente è riconoscibile ex art. 194 co. 1, lett. e)?</a:t>
            </a:r>
          </a:p>
        </p:txBody>
      </p:sp>
    </p:spTree>
    <p:extLst>
      <p:ext uri="{BB962C8B-B14F-4D97-AF65-F5344CB8AC3E}">
        <p14:creationId xmlns:p14="http://schemas.microsoft.com/office/powerpoint/2010/main" val="2741289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48</a:t>
            </a:fld>
            <a:endParaRPr lang="it-IT"/>
          </a:p>
        </p:txBody>
      </p:sp>
      <p:pic>
        <p:nvPicPr>
          <p:cNvPr id="2" name="Immagine 1">
            <a:extLst>
              <a:ext uri="{FF2B5EF4-FFF2-40B4-BE49-F238E27FC236}">
                <a16:creationId xmlns:a16="http://schemas.microsoft.com/office/drawing/2014/main" id="{7D398F70-E32D-4FCE-8D2D-E9B7B3163942}"/>
              </a:ext>
            </a:extLst>
          </p:cNvPr>
          <p:cNvPicPr>
            <a:picLocks noChangeAspect="1"/>
          </p:cNvPicPr>
          <p:nvPr/>
        </p:nvPicPr>
        <p:blipFill>
          <a:blip r:embed="rId3"/>
          <a:stretch>
            <a:fillRect/>
          </a:stretch>
        </p:blipFill>
        <p:spPr>
          <a:xfrm>
            <a:off x="767408" y="1268760"/>
            <a:ext cx="10414607" cy="3708563"/>
          </a:xfrm>
          <a:prstGeom prst="rect">
            <a:avLst/>
          </a:prstGeom>
          <a:ln>
            <a:solidFill>
              <a:srgbClr val="002060"/>
            </a:solidFill>
          </a:ln>
        </p:spPr>
      </p:pic>
    </p:spTree>
    <p:extLst>
      <p:ext uri="{BB962C8B-B14F-4D97-AF65-F5344CB8AC3E}">
        <p14:creationId xmlns:p14="http://schemas.microsoft.com/office/powerpoint/2010/main" val="2585634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4" name="chimes.wav"/>
          </p:stSnd>
        </p:sndAc>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49</a:t>
            </a:fld>
            <a:endParaRPr lang="it-IT"/>
          </a:p>
        </p:txBody>
      </p:sp>
      <p:sp>
        <p:nvSpPr>
          <p:cNvPr id="2" name="Rettangolo 1">
            <a:extLst>
              <a:ext uri="{FF2B5EF4-FFF2-40B4-BE49-F238E27FC236}">
                <a16:creationId xmlns:a16="http://schemas.microsoft.com/office/drawing/2014/main" id="{067A06BD-1415-4F0C-83DE-C94E026AB1E8}"/>
              </a:ext>
            </a:extLst>
          </p:cNvPr>
          <p:cNvSpPr/>
          <p:nvPr/>
        </p:nvSpPr>
        <p:spPr>
          <a:xfrm>
            <a:off x="407368" y="612844"/>
            <a:ext cx="11521280" cy="5262979"/>
          </a:xfrm>
          <a:prstGeom prst="rect">
            <a:avLst/>
          </a:prstGeom>
        </p:spPr>
        <p:txBody>
          <a:bodyPr wrap="square">
            <a:spAutoFit/>
          </a:bodyPr>
          <a:lstStyle/>
          <a:p>
            <a:pPr algn="just"/>
            <a:r>
              <a:rPr lang="it-IT" sz="2400" b="1" dirty="0">
                <a:solidFill>
                  <a:srgbClr val="339966"/>
                </a:solidFill>
                <a:latin typeface="Arial,Bold"/>
              </a:rPr>
              <a:t>E questa la fattispecie a cui il revisore deve porre </a:t>
            </a:r>
            <a:r>
              <a:rPr lang="it-IT" sz="2400" b="1" dirty="0" err="1">
                <a:solidFill>
                  <a:srgbClr val="339966"/>
                </a:solidFill>
                <a:latin typeface="Arial,Bold"/>
              </a:rPr>
              <a:t>piu</a:t>
            </a:r>
            <a:r>
              <a:rPr lang="it-IT" sz="2400" b="1" dirty="0">
                <a:solidFill>
                  <a:srgbClr val="339966"/>
                </a:solidFill>
                <a:latin typeface="Arial,Bold"/>
              </a:rPr>
              <a:t> attenzione!</a:t>
            </a:r>
          </a:p>
          <a:p>
            <a:pPr algn="just"/>
            <a:endParaRPr lang="it-IT" sz="2400" dirty="0">
              <a:solidFill>
                <a:srgbClr val="339966"/>
              </a:solidFill>
              <a:latin typeface="Arial" panose="020B0604020202020204" pitchFamily="34" charset="0"/>
            </a:endParaRPr>
          </a:p>
          <a:p>
            <a:pPr algn="just"/>
            <a:r>
              <a:rPr lang="it-IT" sz="2400" dirty="0">
                <a:solidFill>
                  <a:srgbClr val="339966"/>
                </a:solidFill>
                <a:latin typeface="Arial" panose="020B0604020202020204" pitchFamily="34" charset="0"/>
              </a:rPr>
              <a:t>L’attuale versione della lett. e) e stata introdotta con l’art. 5 del </a:t>
            </a:r>
            <a:r>
              <a:rPr lang="it-IT" sz="2400" dirty="0" err="1">
                <a:solidFill>
                  <a:srgbClr val="339966"/>
                </a:solidFill>
                <a:latin typeface="Arial" panose="020B0604020202020204" pitchFamily="34" charset="0"/>
              </a:rPr>
              <a:t>DLgs</a:t>
            </a:r>
            <a:r>
              <a:rPr lang="it-IT" sz="2400" dirty="0">
                <a:solidFill>
                  <a:srgbClr val="339966"/>
                </a:solidFill>
                <a:latin typeface="Arial" panose="020B0604020202020204" pitchFamily="34" charset="0"/>
              </a:rPr>
              <a:t>. 342/97. Prima la previsione aveva riguardo a</a:t>
            </a:r>
          </a:p>
          <a:p>
            <a:pPr algn="just"/>
            <a:r>
              <a:rPr lang="it-IT" dirty="0">
                <a:solidFill>
                  <a:srgbClr val="339966"/>
                </a:solidFill>
                <a:latin typeface="Arial" panose="020B0604020202020204" pitchFamily="34" charset="0"/>
              </a:rPr>
              <a:t>“</a:t>
            </a:r>
            <a:r>
              <a:rPr lang="it-IT" sz="3200" b="1" i="1" dirty="0">
                <a:solidFill>
                  <a:srgbClr val="339966"/>
                </a:solidFill>
                <a:latin typeface="Arial,Italic"/>
              </a:rPr>
              <a:t>fatti e provvedimenti ai quali non hanno concorso, in alcuna fase, interventi o decisioni di amministratori, funzionari o dipendenti dell’ente</a:t>
            </a:r>
            <a:r>
              <a:rPr lang="it-IT" sz="3200" b="1" dirty="0">
                <a:solidFill>
                  <a:srgbClr val="339966"/>
                </a:solidFill>
                <a:latin typeface="Arial" panose="020B0604020202020204" pitchFamily="34" charset="0"/>
              </a:rPr>
              <a:t>”.</a:t>
            </a:r>
            <a:endParaRPr lang="it-IT" b="1" dirty="0">
              <a:solidFill>
                <a:srgbClr val="339966"/>
              </a:solidFill>
              <a:latin typeface="Arial" panose="020B0604020202020204" pitchFamily="34" charset="0"/>
            </a:endParaRPr>
          </a:p>
          <a:p>
            <a:pPr algn="just"/>
            <a:r>
              <a:rPr lang="it-IT" sz="2400" dirty="0">
                <a:solidFill>
                  <a:srgbClr val="339966"/>
                </a:solidFill>
                <a:latin typeface="Arial" panose="020B0604020202020204" pitchFamily="34" charset="0"/>
              </a:rPr>
              <a:t>La nuova versione, seguendo gli indirizzi giurisprudenziali in materia di responsabilità per danno patrimoniale, consente di riconoscere i debiti fuori bilancio nei limiti dell’ “indebito arricchimento”.</a:t>
            </a:r>
          </a:p>
          <a:p>
            <a:pPr algn="just"/>
            <a:endParaRPr lang="it-IT" sz="2400" dirty="0">
              <a:solidFill>
                <a:srgbClr val="339966"/>
              </a:solidFill>
              <a:latin typeface="Arial" panose="020B0604020202020204" pitchFamily="34" charset="0"/>
            </a:endParaRPr>
          </a:p>
          <a:p>
            <a:pPr algn="just"/>
            <a:r>
              <a:rPr lang="it-IT" sz="2400" dirty="0">
                <a:solidFill>
                  <a:srgbClr val="339966"/>
                </a:solidFill>
                <a:latin typeface="Arial" panose="020B0604020202020204" pitchFamily="34" charset="0"/>
              </a:rPr>
              <a:t>La norma e di grande rilievo in quanto consente di sanare, permanentemente, i debiti fuori bilancio seppure nei limiti degli accertati arricchimento e utilità per l’ente.</a:t>
            </a:r>
            <a:endParaRPr lang="it-IT" sz="2400" dirty="0">
              <a:solidFill>
                <a:srgbClr val="339966"/>
              </a:solidFill>
            </a:endParaRPr>
          </a:p>
        </p:txBody>
      </p:sp>
    </p:spTree>
    <p:extLst>
      <p:ext uri="{BB962C8B-B14F-4D97-AF65-F5344CB8AC3E}">
        <p14:creationId xmlns:p14="http://schemas.microsoft.com/office/powerpoint/2010/main" val="40088366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r>
              <a:rPr lang="it-IT" sz="2000" b="1" dirty="0">
                <a:solidFill>
                  <a:srgbClr val="777777"/>
                </a:solidFill>
                <a:latin typeface="Open Sans"/>
                <a:ea typeface="+mn-ea"/>
                <a:cs typeface="Arial" charset="0"/>
              </a:rPr>
              <a:t>ù</a:t>
            </a: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7" name="Rettangolo 6"/>
          <p:cNvSpPr/>
          <p:nvPr/>
        </p:nvSpPr>
        <p:spPr>
          <a:xfrm>
            <a:off x="1809720" y="142852"/>
            <a:ext cx="8715436" cy="261610"/>
          </a:xfrm>
          <a:prstGeom prst="rect">
            <a:avLst/>
          </a:prstGeom>
        </p:spPr>
        <p:txBody>
          <a:bodyPr wrap="square">
            <a:spAutoFit/>
          </a:bodyPr>
          <a:lstStyle/>
          <a:p>
            <a:pPr algn="ctr"/>
            <a:r>
              <a:rPr lang="it-IT" sz="1100" b="1" dirty="0">
                <a:solidFill>
                  <a:srgbClr val="777777"/>
                </a:solidFill>
                <a:latin typeface="Open Sans"/>
              </a:rPr>
              <a:t>I DEBITI FUORI BILANCIO: COMPITI E RESPONSABILITÀ DELL’ORGANO DI REVISIONE</a:t>
            </a:r>
            <a:endParaRPr lang="it-IT" sz="1100" b="1" dirty="0">
              <a:solidFill>
                <a:srgbClr val="007A00"/>
              </a:solidFill>
              <a:latin typeface="Calibri"/>
            </a:endParaRPr>
          </a:p>
        </p:txBody>
      </p:sp>
      <p:sp>
        <p:nvSpPr>
          <p:cNvPr id="3" name="CasellaDiTesto 2">
            <a:extLst>
              <a:ext uri="{FF2B5EF4-FFF2-40B4-BE49-F238E27FC236}">
                <a16:creationId xmlns:a16="http://schemas.microsoft.com/office/drawing/2014/main" id="{0015E1B3-BB27-4740-B0E5-AD9E18071BB6}"/>
              </a:ext>
            </a:extLst>
          </p:cNvPr>
          <p:cNvSpPr txBox="1"/>
          <p:nvPr/>
        </p:nvSpPr>
        <p:spPr>
          <a:xfrm>
            <a:off x="1199456" y="515389"/>
            <a:ext cx="9793088" cy="1323439"/>
          </a:xfrm>
          <a:prstGeom prst="rect">
            <a:avLst/>
          </a:prstGeom>
          <a:noFill/>
        </p:spPr>
        <p:txBody>
          <a:bodyPr wrap="square" rtlCol="0">
            <a:spAutoFit/>
          </a:bodyPr>
          <a:lstStyle/>
          <a:p>
            <a:pPr algn="ctr"/>
            <a:r>
              <a:rPr lang="it-IT" sz="4000" b="1" dirty="0">
                <a:solidFill>
                  <a:srgbClr val="339966"/>
                </a:solidFill>
              </a:rPr>
              <a:t>Cosa è il  DEBITO FUORI BILANCIO?????</a:t>
            </a:r>
          </a:p>
          <a:p>
            <a:pPr algn="ctr"/>
            <a:r>
              <a:rPr lang="it-IT" sz="4000" b="1" dirty="0">
                <a:solidFill>
                  <a:srgbClr val="339966"/>
                </a:solidFill>
              </a:rPr>
              <a:t>ARTICOLO 194 T.U.E.L.</a:t>
            </a:r>
          </a:p>
        </p:txBody>
      </p:sp>
      <p:sp>
        <p:nvSpPr>
          <p:cNvPr id="4" name="Rettangolo 3">
            <a:extLst>
              <a:ext uri="{FF2B5EF4-FFF2-40B4-BE49-F238E27FC236}">
                <a16:creationId xmlns:a16="http://schemas.microsoft.com/office/drawing/2014/main" id="{EA671C06-6100-4231-88D5-265804029AF2}"/>
              </a:ext>
            </a:extLst>
          </p:cNvPr>
          <p:cNvSpPr/>
          <p:nvPr/>
        </p:nvSpPr>
        <p:spPr>
          <a:xfrm>
            <a:off x="623392" y="1941406"/>
            <a:ext cx="10945216" cy="4401205"/>
          </a:xfrm>
          <a:prstGeom prst="rect">
            <a:avLst/>
          </a:prstGeom>
        </p:spPr>
        <p:txBody>
          <a:bodyPr wrap="square">
            <a:spAutoFit/>
          </a:bodyPr>
          <a:lstStyle/>
          <a:p>
            <a:pPr algn="just"/>
            <a:r>
              <a:rPr lang="it-IT" sz="2800" dirty="0">
                <a:solidFill>
                  <a:srgbClr val="33CC33"/>
                </a:solidFill>
              </a:rPr>
              <a:t>La locuzione “debito” è semplice da definire: si tratta di un’obbligazione giuridicamente perfezionata, per la quale è determinata la somma da pagare, determinato il soggetto creditore, e ne è indicata la ragione. Occorre sottolineare come la norma si riferisce all’esistenza di veri e propri debiti, cioè a situazioni che implicano la necessità, per l’ente, di onorare con il pagamento un’obbligazione completamente definita. Non possiamo, perciò, ricondurre a questa fattispecie tutte quelle situazioni gestionali che, comunque originate, possono comportare in futuro la nascita di obbligazioni a carico dell’ente, ma che non si sono ancora consolidate in un debito a carico dello stesso. </a:t>
            </a:r>
            <a:endParaRPr lang="it-IT" sz="3200" dirty="0">
              <a:solidFill>
                <a:srgbClr val="33CC33"/>
              </a:solidFill>
            </a:endParaRPr>
          </a:p>
        </p:txBody>
      </p:sp>
    </p:spTree>
    <p:extLst>
      <p:ext uri="{BB962C8B-B14F-4D97-AF65-F5344CB8AC3E}">
        <p14:creationId xmlns:p14="http://schemas.microsoft.com/office/powerpoint/2010/main" val="1616863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50</a:t>
            </a:fld>
            <a:endParaRPr lang="it-IT"/>
          </a:p>
        </p:txBody>
      </p:sp>
      <p:sp>
        <p:nvSpPr>
          <p:cNvPr id="2" name="Rettangolo 1">
            <a:extLst>
              <a:ext uri="{FF2B5EF4-FFF2-40B4-BE49-F238E27FC236}">
                <a16:creationId xmlns:a16="http://schemas.microsoft.com/office/drawing/2014/main" id="{55DE180E-B4E0-4BD6-AD10-B33BD501F07F}"/>
              </a:ext>
            </a:extLst>
          </p:cNvPr>
          <p:cNvSpPr/>
          <p:nvPr/>
        </p:nvSpPr>
        <p:spPr>
          <a:xfrm>
            <a:off x="479376" y="620688"/>
            <a:ext cx="11449272" cy="5262979"/>
          </a:xfrm>
          <a:prstGeom prst="rect">
            <a:avLst/>
          </a:prstGeom>
        </p:spPr>
        <p:txBody>
          <a:bodyPr wrap="square">
            <a:spAutoFit/>
          </a:bodyPr>
          <a:lstStyle/>
          <a:p>
            <a:pPr algn="just"/>
            <a:r>
              <a:rPr lang="it-IT" sz="3200" dirty="0">
                <a:solidFill>
                  <a:srgbClr val="339966"/>
                </a:solidFill>
                <a:latin typeface="Arial" panose="020B0604020202020204" pitchFamily="34" charset="0"/>
              </a:rPr>
              <a:t>Diventa importante </a:t>
            </a:r>
            <a:r>
              <a:rPr lang="it-IT" sz="3200" b="1" dirty="0">
                <a:solidFill>
                  <a:srgbClr val="339966"/>
                </a:solidFill>
                <a:latin typeface="Arial" panose="020B0604020202020204" pitchFamily="34" charset="0"/>
              </a:rPr>
              <a:t>verificare</a:t>
            </a:r>
            <a:r>
              <a:rPr lang="it-IT" sz="3200" dirty="0">
                <a:solidFill>
                  <a:srgbClr val="339966"/>
                </a:solidFill>
                <a:latin typeface="Arial" panose="020B0604020202020204" pitchFamily="34" charset="0"/>
              </a:rPr>
              <a:t> i presupposti per il riconoscimento.</a:t>
            </a:r>
          </a:p>
          <a:p>
            <a:pPr algn="just"/>
            <a:endParaRPr lang="it-IT" sz="3200" dirty="0">
              <a:solidFill>
                <a:srgbClr val="339966"/>
              </a:solidFill>
              <a:latin typeface="Arial" panose="020B0604020202020204" pitchFamily="34" charset="0"/>
            </a:endParaRPr>
          </a:p>
          <a:p>
            <a:pPr algn="just"/>
            <a:r>
              <a:rPr lang="it-IT" sz="4400" b="1" dirty="0">
                <a:solidFill>
                  <a:srgbClr val="339966"/>
                </a:solidFill>
                <a:effectLst>
                  <a:outerShdw blurRad="38100" dist="38100" dir="2700000" algn="tl">
                    <a:srgbClr val="000000">
                      <a:alpha val="43137"/>
                    </a:srgbClr>
                  </a:outerShdw>
                </a:effectLst>
                <a:latin typeface="Arial" panose="020B0604020202020204" pitchFamily="34" charset="0"/>
              </a:rPr>
              <a:t>LIMITI CHE DEVONO COESISTERE</a:t>
            </a:r>
            <a:r>
              <a:rPr lang="it-IT" sz="4400" dirty="0">
                <a:solidFill>
                  <a:srgbClr val="339966"/>
                </a:solidFill>
                <a:latin typeface="Arial" panose="020B0604020202020204" pitchFamily="34" charset="0"/>
              </a:rPr>
              <a:t>:</a:t>
            </a:r>
          </a:p>
          <a:p>
            <a:pPr algn="just"/>
            <a:r>
              <a:rPr lang="it-IT" sz="4400" dirty="0">
                <a:solidFill>
                  <a:srgbClr val="339966"/>
                </a:solidFill>
                <a:latin typeface="Arial" panose="020B0604020202020204" pitchFamily="34" charset="0"/>
              </a:rPr>
              <a:t>a) esistenza di una utilità per l’ente o i cittadini;</a:t>
            </a:r>
          </a:p>
          <a:p>
            <a:pPr algn="just"/>
            <a:r>
              <a:rPr lang="it-IT" sz="4400" dirty="0">
                <a:solidFill>
                  <a:srgbClr val="339966"/>
                </a:solidFill>
                <a:latin typeface="Arial" panose="020B0604020202020204" pitchFamily="34" charset="0"/>
              </a:rPr>
              <a:t>b) arricchimento dell’ente.</a:t>
            </a:r>
          </a:p>
          <a:p>
            <a:pPr algn="just"/>
            <a:endParaRPr lang="it-IT" sz="3200" dirty="0">
              <a:solidFill>
                <a:srgbClr val="339966"/>
              </a:solidFill>
              <a:latin typeface="Arial" panose="020B0604020202020204" pitchFamily="34" charset="0"/>
            </a:endParaRPr>
          </a:p>
          <a:p>
            <a:pPr algn="just"/>
            <a:r>
              <a:rPr lang="it-IT" sz="3200" dirty="0">
                <a:solidFill>
                  <a:srgbClr val="339966"/>
                </a:solidFill>
                <a:latin typeface="Arial" panose="020B0604020202020204" pitchFamily="34" charset="0"/>
              </a:rPr>
              <a:t>Tali limiti sono di tipo quali-quantitativo.</a:t>
            </a:r>
            <a:endParaRPr lang="it-IT" sz="3200" dirty="0">
              <a:solidFill>
                <a:srgbClr val="339966"/>
              </a:solidFill>
            </a:endParaRPr>
          </a:p>
        </p:txBody>
      </p:sp>
    </p:spTree>
    <p:extLst>
      <p:ext uri="{BB962C8B-B14F-4D97-AF65-F5344CB8AC3E}">
        <p14:creationId xmlns:p14="http://schemas.microsoft.com/office/powerpoint/2010/main" val="2692492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51</a:t>
            </a:fld>
            <a:endParaRPr lang="it-IT"/>
          </a:p>
        </p:txBody>
      </p:sp>
      <p:sp>
        <p:nvSpPr>
          <p:cNvPr id="2" name="Rettangolo 1">
            <a:extLst>
              <a:ext uri="{FF2B5EF4-FFF2-40B4-BE49-F238E27FC236}">
                <a16:creationId xmlns:a16="http://schemas.microsoft.com/office/drawing/2014/main" id="{1B62E147-A341-4460-A4E5-A0D534E3F69B}"/>
              </a:ext>
            </a:extLst>
          </p:cNvPr>
          <p:cNvSpPr/>
          <p:nvPr/>
        </p:nvSpPr>
        <p:spPr>
          <a:xfrm>
            <a:off x="407368" y="547311"/>
            <a:ext cx="11017224" cy="5632311"/>
          </a:xfrm>
          <a:prstGeom prst="rect">
            <a:avLst/>
          </a:prstGeom>
        </p:spPr>
        <p:txBody>
          <a:bodyPr wrap="square">
            <a:spAutoFit/>
          </a:bodyPr>
          <a:lstStyle/>
          <a:p>
            <a:pPr algn="just"/>
            <a:r>
              <a:rPr lang="it-IT" sz="4000" dirty="0">
                <a:solidFill>
                  <a:srgbClr val="339966"/>
                </a:solidFill>
                <a:latin typeface="Arial" panose="020B0604020202020204" pitchFamily="34" charset="0"/>
              </a:rPr>
              <a:t>UTILITÁ (concetto di carattere funzionale)</a:t>
            </a:r>
          </a:p>
          <a:p>
            <a:pPr algn="just"/>
            <a:r>
              <a:rPr lang="it-IT" sz="4000" dirty="0">
                <a:solidFill>
                  <a:srgbClr val="339966"/>
                </a:solidFill>
                <a:latin typeface="Arial" panose="020B0604020202020204" pitchFamily="34" charset="0"/>
              </a:rPr>
              <a:t>Occorre accertare la possibilità di soddisfacimento di bisogni collettivi, in relazione a fini specifici dell’ente, al pari di quelli per i quali sono resi i servizi pubblici.</a:t>
            </a:r>
          </a:p>
          <a:p>
            <a:pPr algn="just"/>
            <a:r>
              <a:rPr lang="it-IT" sz="4000" dirty="0">
                <a:solidFill>
                  <a:srgbClr val="339966"/>
                </a:solidFill>
                <a:latin typeface="Arial" panose="020B0604020202020204" pitchFamily="34" charset="0"/>
              </a:rPr>
              <a:t>L’utilità di una sola parte consente a quella sola parte ed al suo valore di essere riconosciuta come debito fuori bilancio.</a:t>
            </a:r>
          </a:p>
          <a:p>
            <a:pPr algn="just"/>
            <a:endParaRPr lang="it-IT" sz="4000" dirty="0">
              <a:solidFill>
                <a:srgbClr val="339966"/>
              </a:solidFill>
              <a:latin typeface="Arial" panose="020B0604020202020204" pitchFamily="34" charset="0"/>
            </a:endParaRPr>
          </a:p>
        </p:txBody>
      </p:sp>
    </p:spTree>
    <p:extLst>
      <p:ext uri="{BB962C8B-B14F-4D97-AF65-F5344CB8AC3E}">
        <p14:creationId xmlns:p14="http://schemas.microsoft.com/office/powerpoint/2010/main" val="325571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52</a:t>
            </a:fld>
            <a:endParaRPr lang="it-IT"/>
          </a:p>
        </p:txBody>
      </p:sp>
      <p:sp>
        <p:nvSpPr>
          <p:cNvPr id="2" name="Rettangolo 1">
            <a:extLst>
              <a:ext uri="{FF2B5EF4-FFF2-40B4-BE49-F238E27FC236}">
                <a16:creationId xmlns:a16="http://schemas.microsoft.com/office/drawing/2014/main" id="{1B62E147-A341-4460-A4E5-A0D534E3F69B}"/>
              </a:ext>
            </a:extLst>
          </p:cNvPr>
          <p:cNvSpPr/>
          <p:nvPr/>
        </p:nvSpPr>
        <p:spPr>
          <a:xfrm>
            <a:off x="479376" y="260648"/>
            <a:ext cx="11017224" cy="5262979"/>
          </a:xfrm>
          <a:prstGeom prst="rect">
            <a:avLst/>
          </a:prstGeom>
        </p:spPr>
        <p:txBody>
          <a:bodyPr wrap="square">
            <a:spAutoFit/>
          </a:bodyPr>
          <a:lstStyle/>
          <a:p>
            <a:pPr algn="just"/>
            <a:endParaRPr lang="it-IT" sz="4800" dirty="0">
              <a:solidFill>
                <a:srgbClr val="339966"/>
              </a:solidFill>
              <a:latin typeface="Arial" panose="020B0604020202020204" pitchFamily="34" charset="0"/>
            </a:endParaRPr>
          </a:p>
          <a:p>
            <a:pPr algn="just"/>
            <a:r>
              <a:rPr lang="it-IT" sz="4800" dirty="0">
                <a:solidFill>
                  <a:srgbClr val="339966"/>
                </a:solidFill>
                <a:latin typeface="Arial" panose="020B0604020202020204" pitchFamily="34" charset="0"/>
              </a:rPr>
              <a:t>La DIMOSTRAZIONE deve avvenire mediante idonea documentazione ed e finalizzata a servire da prova dell’avvenuto accertamento e dei suoi limiti.</a:t>
            </a:r>
          </a:p>
          <a:p>
            <a:pPr algn="just"/>
            <a:endParaRPr lang="it-IT" sz="4800" dirty="0">
              <a:solidFill>
                <a:srgbClr val="339966"/>
              </a:solidFill>
              <a:latin typeface="Arial" panose="020B0604020202020204" pitchFamily="34" charset="0"/>
            </a:endParaRPr>
          </a:p>
        </p:txBody>
      </p:sp>
    </p:spTree>
    <p:extLst>
      <p:ext uri="{BB962C8B-B14F-4D97-AF65-F5344CB8AC3E}">
        <p14:creationId xmlns:p14="http://schemas.microsoft.com/office/powerpoint/2010/main" val="19153101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53</a:t>
            </a:fld>
            <a:endParaRPr lang="it-IT"/>
          </a:p>
        </p:txBody>
      </p:sp>
      <p:sp>
        <p:nvSpPr>
          <p:cNvPr id="2" name="Rettangolo 1">
            <a:extLst>
              <a:ext uri="{FF2B5EF4-FFF2-40B4-BE49-F238E27FC236}">
                <a16:creationId xmlns:a16="http://schemas.microsoft.com/office/drawing/2014/main" id="{1B62E147-A341-4460-A4E5-A0D534E3F69B}"/>
              </a:ext>
            </a:extLst>
          </p:cNvPr>
          <p:cNvSpPr/>
          <p:nvPr/>
        </p:nvSpPr>
        <p:spPr>
          <a:xfrm>
            <a:off x="119336" y="764704"/>
            <a:ext cx="11449272" cy="4154984"/>
          </a:xfrm>
          <a:prstGeom prst="rect">
            <a:avLst/>
          </a:prstGeom>
        </p:spPr>
        <p:txBody>
          <a:bodyPr wrap="square">
            <a:spAutoFit/>
          </a:bodyPr>
          <a:lstStyle/>
          <a:p>
            <a:pPr algn="just"/>
            <a:r>
              <a:rPr lang="it-IT" sz="6600" dirty="0">
                <a:solidFill>
                  <a:srgbClr val="339966"/>
                </a:solidFill>
                <a:latin typeface="+mn-lt"/>
              </a:rPr>
              <a:t>Il </a:t>
            </a:r>
            <a:r>
              <a:rPr lang="it-IT" sz="6600" dirty="0">
                <a:solidFill>
                  <a:srgbClr val="339966"/>
                </a:solidFill>
                <a:latin typeface="+mn-lt"/>
                <a:cs typeface="Calibri" panose="020F0502020204030204" pitchFamily="34" charset="0"/>
              </a:rPr>
              <a:t>PROVVEDIMENTO</a:t>
            </a:r>
            <a:r>
              <a:rPr lang="it-IT" sz="6600" dirty="0">
                <a:solidFill>
                  <a:srgbClr val="339966"/>
                </a:solidFill>
                <a:latin typeface="+mn-lt"/>
              </a:rPr>
              <a:t> di RICONOSCIMENTO deve tener conto della documentazione reperita.</a:t>
            </a:r>
          </a:p>
        </p:txBody>
      </p:sp>
    </p:spTree>
    <p:extLst>
      <p:ext uri="{BB962C8B-B14F-4D97-AF65-F5344CB8AC3E}">
        <p14:creationId xmlns:p14="http://schemas.microsoft.com/office/powerpoint/2010/main" val="3131908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54</a:t>
            </a:fld>
            <a:endParaRPr lang="it-IT"/>
          </a:p>
        </p:txBody>
      </p:sp>
      <p:sp>
        <p:nvSpPr>
          <p:cNvPr id="2" name="Rettangolo 1">
            <a:extLst>
              <a:ext uri="{FF2B5EF4-FFF2-40B4-BE49-F238E27FC236}">
                <a16:creationId xmlns:a16="http://schemas.microsoft.com/office/drawing/2014/main" id="{4FD7F835-036F-437D-815F-A30FA7AA0D4C}"/>
              </a:ext>
            </a:extLst>
          </p:cNvPr>
          <p:cNvSpPr/>
          <p:nvPr/>
        </p:nvSpPr>
        <p:spPr>
          <a:xfrm>
            <a:off x="407368" y="352422"/>
            <a:ext cx="10729192" cy="5632311"/>
          </a:xfrm>
          <a:prstGeom prst="rect">
            <a:avLst/>
          </a:prstGeom>
        </p:spPr>
        <p:txBody>
          <a:bodyPr wrap="square">
            <a:spAutoFit/>
          </a:bodyPr>
          <a:lstStyle/>
          <a:p>
            <a:pPr algn="ctr"/>
            <a:r>
              <a:rPr lang="it-IT" sz="4400" b="1" dirty="0">
                <a:solidFill>
                  <a:srgbClr val="364D47"/>
                </a:solidFill>
                <a:latin typeface="Arial" panose="020B0604020202020204" pitchFamily="34" charset="0"/>
              </a:rPr>
              <a:t>L’ARRICCHIMENTO</a:t>
            </a:r>
          </a:p>
          <a:p>
            <a:pPr algn="ctr"/>
            <a:r>
              <a:rPr lang="it-IT" sz="4400" b="1" dirty="0">
                <a:solidFill>
                  <a:srgbClr val="364D47"/>
                </a:solidFill>
                <a:latin typeface="Arial" panose="020B0604020202020204" pitchFamily="34" charset="0"/>
              </a:rPr>
              <a:t>(concetto di carattere derivato e quantitativo)</a:t>
            </a:r>
          </a:p>
          <a:p>
            <a:r>
              <a:rPr lang="it-IT" sz="2800" dirty="0">
                <a:solidFill>
                  <a:srgbClr val="000000"/>
                </a:solidFill>
                <a:latin typeface="Arial" panose="020B0604020202020204" pitchFamily="34" charset="0"/>
              </a:rPr>
              <a:t>Deve misurare l’incremento patrimoniale vero e proprio:</a:t>
            </a:r>
          </a:p>
          <a:p>
            <a:pPr marL="457200" indent="-457200">
              <a:buFont typeface="Wingdings" panose="05000000000000000000" pitchFamily="2" charset="2"/>
              <a:buChar char="q"/>
            </a:pPr>
            <a:r>
              <a:rPr lang="it-IT" sz="3600" dirty="0">
                <a:solidFill>
                  <a:srgbClr val="339966"/>
                </a:solidFill>
                <a:latin typeface="Arial" panose="020B0604020202020204" pitchFamily="34" charset="0"/>
              </a:rPr>
              <a:t>maggior valore patrimoniale di beni e servizi acquisiti;</a:t>
            </a:r>
          </a:p>
          <a:p>
            <a:pPr marL="457200" indent="-457200">
              <a:buFont typeface="Wingdings" panose="05000000000000000000" pitchFamily="2" charset="2"/>
              <a:buChar char="q"/>
            </a:pPr>
            <a:r>
              <a:rPr lang="it-IT" sz="3600" dirty="0">
                <a:solidFill>
                  <a:srgbClr val="339966"/>
                </a:solidFill>
                <a:latin typeface="Arial" panose="020B0604020202020204" pitchFamily="34" charset="0"/>
              </a:rPr>
              <a:t>risparmio di spese che diversamente sarebbero state dovute;</a:t>
            </a:r>
          </a:p>
          <a:p>
            <a:pPr marL="457200" indent="-457200">
              <a:buFont typeface="Wingdings" panose="05000000000000000000" pitchFamily="2" charset="2"/>
              <a:buChar char="q"/>
            </a:pPr>
            <a:r>
              <a:rPr lang="it-IT" sz="3600" dirty="0">
                <a:solidFill>
                  <a:srgbClr val="339966"/>
                </a:solidFill>
                <a:latin typeface="Arial" panose="020B0604020202020204" pitchFamily="34" charset="0"/>
              </a:rPr>
              <a:t>mancata perdita patrimoniale.</a:t>
            </a:r>
          </a:p>
          <a:p>
            <a:endParaRPr lang="it-IT" dirty="0">
              <a:solidFill>
                <a:srgbClr val="C10000"/>
              </a:solidFill>
              <a:latin typeface="Arial" panose="020B0604020202020204" pitchFamily="34" charset="0"/>
            </a:endParaRPr>
          </a:p>
        </p:txBody>
      </p:sp>
    </p:spTree>
    <p:extLst>
      <p:ext uri="{BB962C8B-B14F-4D97-AF65-F5344CB8AC3E}">
        <p14:creationId xmlns:p14="http://schemas.microsoft.com/office/powerpoint/2010/main" val="1606782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55</a:t>
            </a:fld>
            <a:endParaRPr lang="it-IT"/>
          </a:p>
        </p:txBody>
      </p:sp>
      <p:sp>
        <p:nvSpPr>
          <p:cNvPr id="2" name="Rettangolo 1">
            <a:extLst>
              <a:ext uri="{FF2B5EF4-FFF2-40B4-BE49-F238E27FC236}">
                <a16:creationId xmlns:a16="http://schemas.microsoft.com/office/drawing/2014/main" id="{4FD7F835-036F-437D-815F-A30FA7AA0D4C}"/>
              </a:ext>
            </a:extLst>
          </p:cNvPr>
          <p:cNvSpPr/>
          <p:nvPr/>
        </p:nvSpPr>
        <p:spPr>
          <a:xfrm>
            <a:off x="479376" y="908720"/>
            <a:ext cx="11233248" cy="4862870"/>
          </a:xfrm>
          <a:prstGeom prst="rect">
            <a:avLst/>
          </a:prstGeom>
        </p:spPr>
        <p:txBody>
          <a:bodyPr wrap="square">
            <a:spAutoFit/>
          </a:bodyPr>
          <a:lstStyle/>
          <a:p>
            <a:endParaRPr lang="it-IT" sz="4000" dirty="0">
              <a:solidFill>
                <a:srgbClr val="C10000"/>
              </a:solidFill>
              <a:latin typeface="Arial" panose="020B0604020202020204" pitchFamily="34" charset="0"/>
            </a:endParaRPr>
          </a:p>
          <a:p>
            <a:pPr algn="ctr"/>
            <a:r>
              <a:rPr lang="it-IT" sz="5400" dirty="0">
                <a:solidFill>
                  <a:srgbClr val="C10000"/>
                </a:solidFill>
                <a:latin typeface="Arial" panose="020B0604020202020204" pitchFamily="34" charset="0"/>
              </a:rPr>
              <a:t>COSTITUISCE IL LIMITE MASSIMO</a:t>
            </a:r>
          </a:p>
          <a:p>
            <a:pPr algn="ctr"/>
            <a:r>
              <a:rPr lang="it-IT" sz="5400" dirty="0">
                <a:solidFill>
                  <a:srgbClr val="000000"/>
                </a:solidFill>
                <a:latin typeface="Arial" panose="020B0604020202020204" pitchFamily="34" charset="0"/>
              </a:rPr>
              <a:t>al quale può arrivare il riconoscimento del debito fuori bilancio.</a:t>
            </a:r>
            <a:endParaRPr lang="it-IT" sz="5400" dirty="0"/>
          </a:p>
        </p:txBody>
      </p:sp>
    </p:spTree>
    <p:extLst>
      <p:ext uri="{BB962C8B-B14F-4D97-AF65-F5344CB8AC3E}">
        <p14:creationId xmlns:p14="http://schemas.microsoft.com/office/powerpoint/2010/main" val="50994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56</a:t>
            </a:fld>
            <a:endParaRPr lang="it-IT"/>
          </a:p>
        </p:txBody>
      </p:sp>
      <p:sp>
        <p:nvSpPr>
          <p:cNvPr id="2" name="Rettangolo 1">
            <a:extLst>
              <a:ext uri="{FF2B5EF4-FFF2-40B4-BE49-F238E27FC236}">
                <a16:creationId xmlns:a16="http://schemas.microsoft.com/office/drawing/2014/main" id="{BF001145-C6E2-4F69-B67A-1F70EC9F0620}"/>
              </a:ext>
            </a:extLst>
          </p:cNvPr>
          <p:cNvSpPr/>
          <p:nvPr/>
        </p:nvSpPr>
        <p:spPr>
          <a:xfrm>
            <a:off x="428564" y="458956"/>
            <a:ext cx="10852012" cy="3877985"/>
          </a:xfrm>
          <a:prstGeom prst="rect">
            <a:avLst/>
          </a:prstGeom>
        </p:spPr>
        <p:txBody>
          <a:bodyPr wrap="square">
            <a:spAutoFit/>
          </a:bodyPr>
          <a:lstStyle/>
          <a:p>
            <a:pPr algn="ctr"/>
            <a:r>
              <a:rPr lang="it-IT" sz="3200" dirty="0">
                <a:solidFill>
                  <a:srgbClr val="339966"/>
                </a:solidFill>
                <a:latin typeface="Arial" panose="020B0604020202020204" pitchFamily="34" charset="0"/>
              </a:rPr>
              <a:t>L’ARRICCHIMENTO</a:t>
            </a:r>
          </a:p>
          <a:p>
            <a:pPr algn="ctr"/>
            <a:r>
              <a:rPr lang="it-IT" sz="3200" dirty="0">
                <a:solidFill>
                  <a:srgbClr val="339966"/>
                </a:solidFill>
                <a:latin typeface="Arial" panose="020B0604020202020204" pitchFamily="34" charset="0"/>
              </a:rPr>
              <a:t>(concetto di carattere derivato e quantitativo)</a:t>
            </a:r>
          </a:p>
          <a:p>
            <a:pPr algn="just"/>
            <a:endParaRPr lang="it-IT" dirty="0">
              <a:solidFill>
                <a:srgbClr val="339966"/>
              </a:solidFill>
              <a:latin typeface="Arial" panose="020B0604020202020204" pitchFamily="34" charset="0"/>
            </a:endParaRPr>
          </a:p>
          <a:p>
            <a:pPr algn="just"/>
            <a:r>
              <a:rPr lang="it-IT" sz="5400" dirty="0">
                <a:solidFill>
                  <a:srgbClr val="339966"/>
                </a:solidFill>
                <a:latin typeface="Arial" panose="020B0604020202020204" pitchFamily="34" charset="0"/>
              </a:rPr>
              <a:t>Come per l’utilità anche per l’arricchimento occorre reperire idonea documentazione probatoria</a:t>
            </a:r>
            <a:r>
              <a:rPr lang="it-IT" sz="2800" dirty="0">
                <a:solidFill>
                  <a:srgbClr val="339966"/>
                </a:solidFill>
                <a:latin typeface="Arial" panose="020B0604020202020204" pitchFamily="34" charset="0"/>
              </a:rPr>
              <a:t>.</a:t>
            </a:r>
          </a:p>
        </p:txBody>
      </p:sp>
    </p:spTree>
    <p:extLst>
      <p:ext uri="{BB962C8B-B14F-4D97-AF65-F5344CB8AC3E}">
        <p14:creationId xmlns:p14="http://schemas.microsoft.com/office/powerpoint/2010/main" val="1668325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57</a:t>
            </a:fld>
            <a:endParaRPr lang="it-IT"/>
          </a:p>
        </p:txBody>
      </p:sp>
      <p:sp>
        <p:nvSpPr>
          <p:cNvPr id="2" name="Rettangolo 1">
            <a:extLst>
              <a:ext uri="{FF2B5EF4-FFF2-40B4-BE49-F238E27FC236}">
                <a16:creationId xmlns:a16="http://schemas.microsoft.com/office/drawing/2014/main" id="{BF001145-C6E2-4F69-B67A-1F70EC9F0620}"/>
              </a:ext>
            </a:extLst>
          </p:cNvPr>
          <p:cNvSpPr/>
          <p:nvPr/>
        </p:nvSpPr>
        <p:spPr>
          <a:xfrm>
            <a:off x="428564" y="458956"/>
            <a:ext cx="10852012" cy="5078313"/>
          </a:xfrm>
          <a:prstGeom prst="rect">
            <a:avLst/>
          </a:prstGeom>
        </p:spPr>
        <p:txBody>
          <a:bodyPr wrap="square">
            <a:spAutoFit/>
          </a:bodyPr>
          <a:lstStyle/>
          <a:p>
            <a:pPr algn="ctr"/>
            <a:r>
              <a:rPr lang="it-IT" sz="3200" dirty="0">
                <a:solidFill>
                  <a:srgbClr val="339966"/>
                </a:solidFill>
                <a:latin typeface="Arial" panose="020B0604020202020204" pitchFamily="34" charset="0"/>
              </a:rPr>
              <a:t>L’ARRICCHIMENTO</a:t>
            </a:r>
          </a:p>
          <a:p>
            <a:pPr algn="ctr"/>
            <a:r>
              <a:rPr lang="it-IT" sz="3200" dirty="0">
                <a:solidFill>
                  <a:srgbClr val="339966"/>
                </a:solidFill>
                <a:latin typeface="Arial" panose="020B0604020202020204" pitchFamily="34" charset="0"/>
              </a:rPr>
              <a:t>(concetto di carattere derivato e quantitativo)</a:t>
            </a:r>
          </a:p>
          <a:p>
            <a:pPr algn="just"/>
            <a:endParaRPr lang="it-IT" dirty="0">
              <a:solidFill>
                <a:srgbClr val="339966"/>
              </a:solidFill>
              <a:latin typeface="Arial" panose="020B0604020202020204" pitchFamily="34" charset="0"/>
            </a:endParaRPr>
          </a:p>
          <a:p>
            <a:pPr algn="just"/>
            <a:r>
              <a:rPr lang="it-IT" sz="4800" dirty="0">
                <a:solidFill>
                  <a:srgbClr val="339966"/>
                </a:solidFill>
                <a:latin typeface="Arial" panose="020B0604020202020204" pitchFamily="34" charset="0"/>
              </a:rPr>
              <a:t>Non costituisce, in alcun caso, arricchimento l’onere per interessi passivi, spese, rivalutazione monetaria e i maggiori esborsi in generale causati da ritardato pagamento.</a:t>
            </a:r>
          </a:p>
        </p:txBody>
      </p:sp>
    </p:spTree>
    <p:extLst>
      <p:ext uri="{BB962C8B-B14F-4D97-AF65-F5344CB8AC3E}">
        <p14:creationId xmlns:p14="http://schemas.microsoft.com/office/powerpoint/2010/main" val="36571629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58</a:t>
            </a:fld>
            <a:endParaRPr lang="it-IT"/>
          </a:p>
        </p:txBody>
      </p:sp>
      <p:sp>
        <p:nvSpPr>
          <p:cNvPr id="2" name="Rettangolo 1">
            <a:extLst>
              <a:ext uri="{FF2B5EF4-FFF2-40B4-BE49-F238E27FC236}">
                <a16:creationId xmlns:a16="http://schemas.microsoft.com/office/drawing/2014/main" id="{BF001145-C6E2-4F69-B67A-1F70EC9F0620}"/>
              </a:ext>
            </a:extLst>
          </p:cNvPr>
          <p:cNvSpPr/>
          <p:nvPr/>
        </p:nvSpPr>
        <p:spPr>
          <a:xfrm>
            <a:off x="428564" y="458956"/>
            <a:ext cx="10852012" cy="5816977"/>
          </a:xfrm>
          <a:prstGeom prst="rect">
            <a:avLst/>
          </a:prstGeom>
        </p:spPr>
        <p:txBody>
          <a:bodyPr wrap="square">
            <a:spAutoFit/>
          </a:bodyPr>
          <a:lstStyle/>
          <a:p>
            <a:pPr algn="ctr"/>
            <a:r>
              <a:rPr lang="it-IT" sz="3200" dirty="0">
                <a:solidFill>
                  <a:srgbClr val="339966"/>
                </a:solidFill>
                <a:latin typeface="Arial" panose="020B0604020202020204" pitchFamily="34" charset="0"/>
              </a:rPr>
              <a:t>L’ARRICCHIMENTO</a:t>
            </a:r>
          </a:p>
          <a:p>
            <a:pPr algn="ctr"/>
            <a:r>
              <a:rPr lang="it-IT" sz="3200" dirty="0">
                <a:solidFill>
                  <a:srgbClr val="339966"/>
                </a:solidFill>
                <a:latin typeface="Arial" panose="020B0604020202020204" pitchFamily="34" charset="0"/>
              </a:rPr>
              <a:t>(concetto di carattere derivato e quantitativo)</a:t>
            </a:r>
          </a:p>
          <a:p>
            <a:pPr algn="just"/>
            <a:endParaRPr lang="it-IT" dirty="0">
              <a:solidFill>
                <a:srgbClr val="339966"/>
              </a:solidFill>
              <a:latin typeface="Arial" panose="020B0604020202020204" pitchFamily="34" charset="0"/>
            </a:endParaRPr>
          </a:p>
          <a:p>
            <a:pPr algn="just"/>
            <a:r>
              <a:rPr lang="it-IT" sz="4800" dirty="0">
                <a:solidFill>
                  <a:srgbClr val="339966"/>
                </a:solidFill>
                <a:latin typeface="Arial" panose="020B0604020202020204" pitchFamily="34" charset="0"/>
              </a:rPr>
              <a:t>Utili indicatori per la quantificazione dell’arricchimento possono ricavarsi dalle disposizioni contenute nell’art. 2041 c.c. e dall’elaborazione giurisprudenziale in tema di indebito arricchimento.</a:t>
            </a:r>
          </a:p>
        </p:txBody>
      </p:sp>
    </p:spTree>
    <p:extLst>
      <p:ext uri="{BB962C8B-B14F-4D97-AF65-F5344CB8AC3E}">
        <p14:creationId xmlns:p14="http://schemas.microsoft.com/office/powerpoint/2010/main" val="3244112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59</a:t>
            </a:fld>
            <a:endParaRPr lang="it-IT"/>
          </a:p>
        </p:txBody>
      </p:sp>
      <p:sp>
        <p:nvSpPr>
          <p:cNvPr id="2" name="Rettangolo 1">
            <a:extLst>
              <a:ext uri="{FF2B5EF4-FFF2-40B4-BE49-F238E27FC236}">
                <a16:creationId xmlns:a16="http://schemas.microsoft.com/office/drawing/2014/main" id="{BF001145-C6E2-4F69-B67A-1F70EC9F0620}"/>
              </a:ext>
            </a:extLst>
          </p:cNvPr>
          <p:cNvSpPr/>
          <p:nvPr/>
        </p:nvSpPr>
        <p:spPr>
          <a:xfrm>
            <a:off x="669994" y="692696"/>
            <a:ext cx="10852012" cy="5078313"/>
          </a:xfrm>
          <a:prstGeom prst="rect">
            <a:avLst/>
          </a:prstGeom>
        </p:spPr>
        <p:txBody>
          <a:bodyPr wrap="square">
            <a:spAutoFit/>
          </a:bodyPr>
          <a:lstStyle/>
          <a:p>
            <a:pPr algn="ctr"/>
            <a:r>
              <a:rPr lang="it-IT" sz="3200" dirty="0">
                <a:solidFill>
                  <a:srgbClr val="339966"/>
                </a:solidFill>
                <a:latin typeface="Arial" panose="020B0604020202020204" pitchFamily="34" charset="0"/>
              </a:rPr>
              <a:t>L’ARRICCHIMENTO</a:t>
            </a:r>
          </a:p>
          <a:p>
            <a:pPr algn="ctr"/>
            <a:r>
              <a:rPr lang="it-IT" sz="3200" dirty="0">
                <a:solidFill>
                  <a:srgbClr val="339966"/>
                </a:solidFill>
                <a:latin typeface="Arial" panose="020B0604020202020204" pitchFamily="34" charset="0"/>
              </a:rPr>
              <a:t>(concetto di carattere derivato e quantitativo)</a:t>
            </a:r>
          </a:p>
          <a:p>
            <a:pPr algn="just"/>
            <a:endParaRPr lang="it-IT" dirty="0">
              <a:solidFill>
                <a:srgbClr val="339966"/>
              </a:solidFill>
              <a:latin typeface="Arial" panose="020B0604020202020204" pitchFamily="34" charset="0"/>
            </a:endParaRPr>
          </a:p>
          <a:p>
            <a:pPr algn="just"/>
            <a:r>
              <a:rPr lang="it-IT" sz="6000" dirty="0">
                <a:solidFill>
                  <a:srgbClr val="339966"/>
                </a:solidFill>
                <a:latin typeface="Arial" panose="020B0604020202020204" pitchFamily="34" charset="0"/>
              </a:rPr>
              <a:t>L’arricchimento viene stabilito con riferimento alla congruita dei prezzi, sulla base di prezziari, tariffe, ecc.</a:t>
            </a:r>
            <a:endParaRPr lang="it-IT" sz="6000" dirty="0">
              <a:solidFill>
                <a:srgbClr val="339966"/>
              </a:solidFill>
            </a:endParaRPr>
          </a:p>
        </p:txBody>
      </p:sp>
    </p:spTree>
    <p:extLst>
      <p:ext uri="{BB962C8B-B14F-4D97-AF65-F5344CB8AC3E}">
        <p14:creationId xmlns:p14="http://schemas.microsoft.com/office/powerpoint/2010/main" val="3897128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6</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r>
              <a:rPr lang="it-IT" sz="2000" b="1" dirty="0">
                <a:solidFill>
                  <a:srgbClr val="777777"/>
                </a:solidFill>
                <a:latin typeface="Open Sans"/>
                <a:ea typeface="+mn-ea"/>
                <a:cs typeface="Arial" charset="0"/>
              </a:rPr>
              <a:t>ù</a:t>
            </a: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7" name="Rettangolo 6"/>
          <p:cNvSpPr/>
          <p:nvPr/>
        </p:nvSpPr>
        <p:spPr>
          <a:xfrm>
            <a:off x="1809720" y="142852"/>
            <a:ext cx="8715436" cy="261610"/>
          </a:xfrm>
          <a:prstGeom prst="rect">
            <a:avLst/>
          </a:prstGeom>
        </p:spPr>
        <p:txBody>
          <a:bodyPr wrap="square">
            <a:spAutoFit/>
          </a:bodyPr>
          <a:lstStyle/>
          <a:p>
            <a:pPr algn="ctr"/>
            <a:r>
              <a:rPr lang="it-IT" sz="1100" b="1" dirty="0">
                <a:solidFill>
                  <a:srgbClr val="777777"/>
                </a:solidFill>
                <a:latin typeface="Open Sans"/>
              </a:rPr>
              <a:t>I DEBITI FUORI BILANCIO: COMPITI E RESPONSABILITÀ DELL’ORGANO DI REVISIONE</a:t>
            </a:r>
            <a:endParaRPr lang="it-IT" sz="1100" b="1" dirty="0">
              <a:solidFill>
                <a:srgbClr val="007A00"/>
              </a:solidFill>
              <a:latin typeface="Calibri"/>
            </a:endParaRPr>
          </a:p>
        </p:txBody>
      </p:sp>
      <p:sp>
        <p:nvSpPr>
          <p:cNvPr id="3" name="CasellaDiTesto 2">
            <a:extLst>
              <a:ext uri="{FF2B5EF4-FFF2-40B4-BE49-F238E27FC236}">
                <a16:creationId xmlns:a16="http://schemas.microsoft.com/office/drawing/2014/main" id="{0015E1B3-BB27-4740-B0E5-AD9E18071BB6}"/>
              </a:ext>
            </a:extLst>
          </p:cNvPr>
          <p:cNvSpPr txBox="1"/>
          <p:nvPr/>
        </p:nvSpPr>
        <p:spPr>
          <a:xfrm>
            <a:off x="1199456" y="515389"/>
            <a:ext cx="9793088" cy="1323439"/>
          </a:xfrm>
          <a:prstGeom prst="rect">
            <a:avLst/>
          </a:prstGeom>
          <a:noFill/>
        </p:spPr>
        <p:txBody>
          <a:bodyPr wrap="square" rtlCol="0">
            <a:spAutoFit/>
          </a:bodyPr>
          <a:lstStyle/>
          <a:p>
            <a:pPr algn="ctr"/>
            <a:r>
              <a:rPr lang="it-IT" sz="4000" b="1" dirty="0">
                <a:solidFill>
                  <a:srgbClr val="339966"/>
                </a:solidFill>
              </a:rPr>
              <a:t>Cosa è il  DEBITO FUORI BILANCIO?????</a:t>
            </a:r>
          </a:p>
          <a:p>
            <a:pPr algn="ctr"/>
            <a:r>
              <a:rPr lang="it-IT" sz="4000" b="1" dirty="0">
                <a:solidFill>
                  <a:srgbClr val="339966"/>
                </a:solidFill>
              </a:rPr>
              <a:t>ARTICOLO 194 T.U.E.L.</a:t>
            </a:r>
          </a:p>
        </p:txBody>
      </p:sp>
      <p:sp>
        <p:nvSpPr>
          <p:cNvPr id="4" name="Rettangolo 3">
            <a:extLst>
              <a:ext uri="{FF2B5EF4-FFF2-40B4-BE49-F238E27FC236}">
                <a16:creationId xmlns:a16="http://schemas.microsoft.com/office/drawing/2014/main" id="{EA671C06-6100-4231-88D5-265804029AF2}"/>
              </a:ext>
            </a:extLst>
          </p:cNvPr>
          <p:cNvSpPr/>
          <p:nvPr/>
        </p:nvSpPr>
        <p:spPr>
          <a:xfrm>
            <a:off x="623392" y="2381975"/>
            <a:ext cx="10945216" cy="2062103"/>
          </a:xfrm>
          <a:prstGeom prst="rect">
            <a:avLst/>
          </a:prstGeom>
        </p:spPr>
        <p:txBody>
          <a:bodyPr wrap="square">
            <a:spAutoFit/>
          </a:bodyPr>
          <a:lstStyle/>
          <a:p>
            <a:pPr algn="just"/>
            <a:r>
              <a:rPr lang="it-IT" sz="3200" dirty="0">
                <a:solidFill>
                  <a:srgbClr val="339966"/>
                </a:solidFill>
              </a:rPr>
              <a:t>È una obbligazione pecuniaria, relativa al conseguimento di un fine pubblico, valida giuridicamente ma non perfezionata contabilmente.</a:t>
            </a:r>
          </a:p>
          <a:p>
            <a:pPr algn="just"/>
            <a:endParaRPr lang="it-IT" sz="3200" dirty="0">
              <a:solidFill>
                <a:srgbClr val="339966"/>
              </a:solidFill>
            </a:endParaRPr>
          </a:p>
        </p:txBody>
      </p:sp>
    </p:spTree>
    <p:extLst>
      <p:ext uri="{BB962C8B-B14F-4D97-AF65-F5344CB8AC3E}">
        <p14:creationId xmlns:p14="http://schemas.microsoft.com/office/powerpoint/2010/main" val="2915951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60</a:t>
            </a:fld>
            <a:endParaRPr lang="it-IT"/>
          </a:p>
        </p:txBody>
      </p:sp>
      <p:sp>
        <p:nvSpPr>
          <p:cNvPr id="2" name="Rettangolo 1">
            <a:extLst>
              <a:ext uri="{FF2B5EF4-FFF2-40B4-BE49-F238E27FC236}">
                <a16:creationId xmlns:a16="http://schemas.microsoft.com/office/drawing/2014/main" id="{453CDC20-BF21-4706-BEF7-E03D4B8A95D9}"/>
              </a:ext>
            </a:extLst>
          </p:cNvPr>
          <p:cNvSpPr/>
          <p:nvPr/>
        </p:nvSpPr>
        <p:spPr>
          <a:xfrm>
            <a:off x="263352" y="620689"/>
            <a:ext cx="11449271" cy="4247317"/>
          </a:xfrm>
          <a:prstGeom prst="rect">
            <a:avLst/>
          </a:prstGeom>
        </p:spPr>
        <p:txBody>
          <a:bodyPr wrap="square">
            <a:spAutoFit/>
          </a:bodyPr>
          <a:lstStyle/>
          <a:p>
            <a:pPr algn="just"/>
            <a:r>
              <a:rPr lang="it-IT" sz="5400" dirty="0">
                <a:solidFill>
                  <a:srgbClr val="339966"/>
                </a:solidFill>
                <a:latin typeface="Arial" panose="020B0604020202020204" pitchFamily="34" charset="0"/>
              </a:rPr>
              <a:t>La deliberazione consiliare di riconoscimento dei debiti fuori bilancio </a:t>
            </a:r>
            <a:r>
              <a:rPr lang="it-IT" sz="5400" b="1" u="sng" dirty="0">
                <a:solidFill>
                  <a:srgbClr val="339966"/>
                </a:solidFill>
                <a:latin typeface="Arial" panose="020B0604020202020204" pitchFamily="34" charset="0"/>
              </a:rPr>
              <a:t>deve fornire </a:t>
            </a:r>
            <a:r>
              <a:rPr lang="it-IT" sz="5400" dirty="0">
                <a:solidFill>
                  <a:srgbClr val="339966"/>
                </a:solidFill>
                <a:latin typeface="Arial" panose="020B0604020202020204" pitchFamily="34" charset="0"/>
              </a:rPr>
              <a:t>la concreta prova dell’utilità, congiunta all’arricchimento per l’ente.</a:t>
            </a:r>
          </a:p>
        </p:txBody>
      </p:sp>
    </p:spTree>
    <p:extLst>
      <p:ext uri="{BB962C8B-B14F-4D97-AF65-F5344CB8AC3E}">
        <p14:creationId xmlns:p14="http://schemas.microsoft.com/office/powerpoint/2010/main" val="129253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61</a:t>
            </a:fld>
            <a:endParaRPr lang="it-IT"/>
          </a:p>
        </p:txBody>
      </p:sp>
      <p:sp>
        <p:nvSpPr>
          <p:cNvPr id="2" name="Rettangolo 1">
            <a:extLst>
              <a:ext uri="{FF2B5EF4-FFF2-40B4-BE49-F238E27FC236}">
                <a16:creationId xmlns:a16="http://schemas.microsoft.com/office/drawing/2014/main" id="{453CDC20-BF21-4706-BEF7-E03D4B8A95D9}"/>
              </a:ext>
            </a:extLst>
          </p:cNvPr>
          <p:cNvSpPr/>
          <p:nvPr/>
        </p:nvSpPr>
        <p:spPr>
          <a:xfrm>
            <a:off x="263352" y="620689"/>
            <a:ext cx="11449271" cy="4524315"/>
          </a:xfrm>
          <a:prstGeom prst="rect">
            <a:avLst/>
          </a:prstGeom>
        </p:spPr>
        <p:txBody>
          <a:bodyPr wrap="square">
            <a:spAutoFit/>
          </a:bodyPr>
          <a:lstStyle/>
          <a:p>
            <a:pPr algn="just"/>
            <a:r>
              <a:rPr lang="it-IT" sz="4800" b="1" dirty="0">
                <a:solidFill>
                  <a:srgbClr val="339966"/>
                </a:solidFill>
                <a:latin typeface="Arial" panose="020B0604020202020204" pitchFamily="34" charset="0"/>
              </a:rPr>
              <a:t>I</a:t>
            </a:r>
            <a:r>
              <a:rPr lang="it-IT" sz="4800" b="1" dirty="0">
                <a:solidFill>
                  <a:srgbClr val="339966"/>
                </a:solidFill>
                <a:latin typeface="Arial,Bold"/>
              </a:rPr>
              <a:t> due requisiti devono coesistere</a:t>
            </a:r>
            <a:r>
              <a:rPr lang="it-IT" sz="4800" dirty="0">
                <a:solidFill>
                  <a:srgbClr val="339966"/>
                </a:solidFill>
                <a:latin typeface="Arial" panose="020B0604020202020204" pitchFamily="34" charset="0"/>
              </a:rPr>
              <a:t>, </a:t>
            </a:r>
            <a:r>
              <a:rPr lang="it-IT" sz="4800" dirty="0" err="1">
                <a:solidFill>
                  <a:srgbClr val="339966"/>
                </a:solidFill>
                <a:latin typeface="Arial" panose="020B0604020202020204" pitchFamily="34" charset="0"/>
              </a:rPr>
              <a:t>cioe</a:t>
            </a:r>
            <a:r>
              <a:rPr lang="it-IT" sz="4800" dirty="0">
                <a:solidFill>
                  <a:srgbClr val="339966"/>
                </a:solidFill>
                <a:latin typeface="Arial" panose="020B0604020202020204" pitchFamily="34" charset="0"/>
              </a:rPr>
              <a:t> il debito fuori bilancio deve essere conseguente a spese effettuate per le funzioni di competenza dell’ente, fatto che ne individua l’</a:t>
            </a:r>
            <a:r>
              <a:rPr lang="it-IT" sz="4800" dirty="0" err="1">
                <a:solidFill>
                  <a:srgbClr val="339966"/>
                </a:solidFill>
                <a:latin typeface="Arial" panose="020B0604020202020204" pitchFamily="34" charset="0"/>
              </a:rPr>
              <a:t>utilita</a:t>
            </a:r>
            <a:r>
              <a:rPr lang="it-IT" sz="4800" dirty="0">
                <a:solidFill>
                  <a:srgbClr val="339966"/>
                </a:solidFill>
                <a:latin typeface="Arial" panose="020B0604020202020204" pitchFamily="34" charset="0"/>
              </a:rPr>
              <a:t>, e deve esserne derivato un arricchimento all’ente.</a:t>
            </a:r>
          </a:p>
        </p:txBody>
      </p:sp>
    </p:spTree>
    <p:extLst>
      <p:ext uri="{BB962C8B-B14F-4D97-AF65-F5344CB8AC3E}">
        <p14:creationId xmlns:p14="http://schemas.microsoft.com/office/powerpoint/2010/main" val="1045731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62</a:t>
            </a:fld>
            <a:endParaRPr lang="it-IT"/>
          </a:p>
        </p:txBody>
      </p:sp>
      <p:sp>
        <p:nvSpPr>
          <p:cNvPr id="2" name="Rettangolo 1">
            <a:extLst>
              <a:ext uri="{FF2B5EF4-FFF2-40B4-BE49-F238E27FC236}">
                <a16:creationId xmlns:a16="http://schemas.microsoft.com/office/drawing/2014/main" id="{453CDC20-BF21-4706-BEF7-E03D4B8A95D9}"/>
              </a:ext>
            </a:extLst>
          </p:cNvPr>
          <p:cNvSpPr/>
          <p:nvPr/>
        </p:nvSpPr>
        <p:spPr>
          <a:xfrm>
            <a:off x="263352" y="620689"/>
            <a:ext cx="11449271" cy="6247864"/>
          </a:xfrm>
          <a:prstGeom prst="rect">
            <a:avLst/>
          </a:prstGeom>
        </p:spPr>
        <p:txBody>
          <a:bodyPr wrap="square">
            <a:spAutoFit/>
          </a:bodyPr>
          <a:lstStyle/>
          <a:p>
            <a:pPr algn="just"/>
            <a:r>
              <a:rPr lang="it-IT" sz="8000" b="1" dirty="0">
                <a:solidFill>
                  <a:srgbClr val="339966"/>
                </a:solidFill>
                <a:latin typeface="Arial,Bold"/>
              </a:rPr>
              <a:t>La proposta di deliberazione spetta al responsabile del servizio competente per materia.</a:t>
            </a:r>
            <a:endParaRPr lang="it-IT" sz="8000" dirty="0">
              <a:solidFill>
                <a:srgbClr val="339966"/>
              </a:solidFill>
            </a:endParaRPr>
          </a:p>
        </p:txBody>
      </p:sp>
    </p:spTree>
    <p:extLst>
      <p:ext uri="{BB962C8B-B14F-4D97-AF65-F5344CB8AC3E}">
        <p14:creationId xmlns:p14="http://schemas.microsoft.com/office/powerpoint/2010/main" val="4100203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16431CD0-0E82-3092-2272-1B8B1131F850}"/>
              </a:ext>
            </a:extLst>
          </p:cNvPr>
          <p:cNvSpPr>
            <a:spLocks noGrp="1"/>
          </p:cNvSpPr>
          <p:nvPr>
            <p:ph type="sldNum" sz="quarter" idx="12"/>
          </p:nvPr>
        </p:nvSpPr>
        <p:spPr/>
        <p:txBody>
          <a:bodyPr/>
          <a:lstStyle/>
          <a:p>
            <a:fld id="{D5BBC35B-A44B-4119-B8DA-DE9E3DFADA20}" type="slidenum">
              <a:rPr kumimoji="0" lang="en-US" smtClean="0"/>
              <a:pPr/>
              <a:t>63</a:t>
            </a:fld>
            <a:endParaRPr kumimoji="0" lang="en-US" dirty="0"/>
          </a:p>
        </p:txBody>
      </p:sp>
      <p:sp>
        <p:nvSpPr>
          <p:cNvPr id="6" name="CasellaDiTesto 5">
            <a:extLst>
              <a:ext uri="{FF2B5EF4-FFF2-40B4-BE49-F238E27FC236}">
                <a16:creationId xmlns:a16="http://schemas.microsoft.com/office/drawing/2014/main" id="{DC93D928-6777-1EE1-53A7-2A2AC43831E8}"/>
              </a:ext>
            </a:extLst>
          </p:cNvPr>
          <p:cNvSpPr txBox="1"/>
          <p:nvPr/>
        </p:nvSpPr>
        <p:spPr>
          <a:xfrm>
            <a:off x="335360" y="920621"/>
            <a:ext cx="11521280" cy="5016758"/>
          </a:xfrm>
          <a:prstGeom prst="rect">
            <a:avLst/>
          </a:prstGeom>
          <a:noFill/>
        </p:spPr>
        <p:txBody>
          <a:bodyPr wrap="square">
            <a:spAutoFit/>
          </a:bodyPr>
          <a:lstStyle/>
          <a:p>
            <a:pPr algn="just"/>
            <a:r>
              <a:rPr lang="it-IT" sz="3200" dirty="0">
                <a:solidFill>
                  <a:srgbClr val="0070C0"/>
                </a:solidFill>
              </a:rPr>
              <a:t>Nel caso di debito fuori bilancio per violazione delle norme in materia di spesa (ex art. 194, comma 1, lett. e) del TUEL – Decreto Legislativo n. 267/2000), il contraente privato fornitore non è legittimato a proporre l’azione diretta di indebito arricchimento (ex art. 2041 c.c.) verso il Comune, in quanto il rimedio ordinario previsto è l’azione verso l’amministratore, il funzionario o il dipendente che hanno consentito la fornitura: </a:t>
            </a:r>
            <a:r>
              <a:rPr lang="it-IT" sz="3200" b="1" u="sng" dirty="0">
                <a:solidFill>
                  <a:srgbClr val="0070C0"/>
                </a:solidFill>
              </a:rPr>
              <a:t>è il principio ribadito dalla Corte di Cassazione nella </a:t>
            </a:r>
            <a:r>
              <a:rPr lang="it-IT" sz="3200" b="1" u="sng" dirty="0" err="1">
                <a:solidFill>
                  <a:srgbClr val="0070C0"/>
                </a:solidFill>
              </a:rPr>
              <a:t>sent</a:t>
            </a:r>
            <a:r>
              <a:rPr lang="it-IT" sz="3200" b="1" u="sng" dirty="0">
                <a:solidFill>
                  <a:srgbClr val="0070C0"/>
                </a:solidFill>
              </a:rPr>
              <a:t>. 2 marzo 2021, n. 5665</a:t>
            </a:r>
            <a:r>
              <a:rPr lang="it-IT" sz="3200" dirty="0">
                <a:solidFill>
                  <a:srgbClr val="0070C0"/>
                </a:solidFill>
              </a:rPr>
              <a:t>, giustificato dalla circostanza che l’indebito arricchimento non è esperibile per carenza del requisito della sussidiarietà dell’azione.</a:t>
            </a:r>
          </a:p>
        </p:txBody>
      </p:sp>
    </p:spTree>
    <p:extLst>
      <p:ext uri="{BB962C8B-B14F-4D97-AF65-F5344CB8AC3E}">
        <p14:creationId xmlns:p14="http://schemas.microsoft.com/office/powerpoint/2010/main" val="1957232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EEA38D86-6028-9687-4530-3B5FBC6ABB6A}"/>
              </a:ext>
            </a:extLst>
          </p:cNvPr>
          <p:cNvSpPr>
            <a:spLocks noGrp="1"/>
          </p:cNvSpPr>
          <p:nvPr>
            <p:ph type="title"/>
          </p:nvPr>
        </p:nvSpPr>
        <p:spPr/>
        <p:txBody>
          <a:bodyPr>
            <a:noAutofit/>
          </a:bodyPr>
          <a:lstStyle/>
          <a:p>
            <a:pPr algn="just"/>
            <a:r>
              <a:rPr lang="it-IT" sz="3200" b="1" i="0" dirty="0">
                <a:solidFill>
                  <a:srgbClr val="0070C0"/>
                </a:solidFill>
                <a:effectLst/>
                <a:latin typeface="Arial" panose="020B0604020202020204" pitchFamily="34" charset="0"/>
              </a:rPr>
              <a:t>Corte di Cassazione – Sezioni Unite Civili – sentenza del 26 novembre 2020 – n. 26985</a:t>
            </a:r>
            <a:br>
              <a:rPr lang="it-IT" sz="3200" b="1" i="0" dirty="0">
                <a:solidFill>
                  <a:srgbClr val="0070C0"/>
                </a:solidFill>
                <a:effectLst/>
                <a:latin typeface="Arial" panose="020B0604020202020204" pitchFamily="34" charset="0"/>
              </a:rPr>
            </a:br>
            <a:endParaRPr lang="it-IT" sz="3200" dirty="0">
              <a:solidFill>
                <a:srgbClr val="0070C0"/>
              </a:solidFill>
            </a:endParaRPr>
          </a:p>
        </p:txBody>
      </p:sp>
      <p:sp>
        <p:nvSpPr>
          <p:cNvPr id="4" name="Segnaposto numero diapositiva 3">
            <a:extLst>
              <a:ext uri="{FF2B5EF4-FFF2-40B4-BE49-F238E27FC236}">
                <a16:creationId xmlns:a16="http://schemas.microsoft.com/office/drawing/2014/main" id="{4F10B00D-C343-C87B-EC32-3B563E1E247D}"/>
              </a:ext>
            </a:extLst>
          </p:cNvPr>
          <p:cNvSpPr>
            <a:spLocks noGrp="1"/>
          </p:cNvSpPr>
          <p:nvPr>
            <p:ph type="sldNum" sz="quarter" idx="12"/>
          </p:nvPr>
        </p:nvSpPr>
        <p:spPr/>
        <p:txBody>
          <a:bodyPr/>
          <a:lstStyle/>
          <a:p>
            <a:fld id="{D5BBC35B-A44B-4119-B8DA-DE9E3DFADA20}" type="slidenum">
              <a:rPr kumimoji="0" lang="en-US" smtClean="0"/>
              <a:pPr/>
              <a:t>64</a:t>
            </a:fld>
            <a:endParaRPr kumimoji="0" lang="en-US" dirty="0"/>
          </a:p>
        </p:txBody>
      </p:sp>
      <p:sp>
        <p:nvSpPr>
          <p:cNvPr id="8" name="CasellaDiTesto 7">
            <a:extLst>
              <a:ext uri="{FF2B5EF4-FFF2-40B4-BE49-F238E27FC236}">
                <a16:creationId xmlns:a16="http://schemas.microsoft.com/office/drawing/2014/main" id="{4489A557-E064-23FA-3259-454B42F1D4CD}"/>
              </a:ext>
            </a:extLst>
          </p:cNvPr>
          <p:cNvSpPr txBox="1"/>
          <p:nvPr/>
        </p:nvSpPr>
        <p:spPr>
          <a:xfrm>
            <a:off x="263352" y="1484784"/>
            <a:ext cx="10945216" cy="4524315"/>
          </a:xfrm>
          <a:prstGeom prst="rect">
            <a:avLst/>
          </a:prstGeom>
          <a:noFill/>
        </p:spPr>
        <p:txBody>
          <a:bodyPr wrap="square">
            <a:spAutoFit/>
          </a:bodyPr>
          <a:lstStyle/>
          <a:p>
            <a:pPr algn="just"/>
            <a:r>
              <a:rPr lang="it-IT" sz="3600" dirty="0">
                <a:solidFill>
                  <a:srgbClr val="0070C0"/>
                </a:solidFill>
              </a:rPr>
              <a:t>in tema di assunzione di obbligazioni da parte degli enti locali, qualora le obbligazioni siano state assunte senza un previo contratto e senza l’osservanza dei controlli contabili relativi, al di fuori delle norme c.d. ad evidenza pubblica, insorge un rapporto obbligatorio direttamente tra chi abbia fornito la prestazione e l’amministratore o il funzionario inadempiente che l’abbia consentita .</a:t>
            </a:r>
          </a:p>
          <a:p>
            <a:pPr algn="just"/>
            <a:endParaRPr lang="it-IT" sz="3600" dirty="0">
              <a:solidFill>
                <a:srgbClr val="0070C0"/>
              </a:solidFill>
            </a:endParaRPr>
          </a:p>
        </p:txBody>
      </p:sp>
    </p:spTree>
    <p:extLst>
      <p:ext uri="{BB962C8B-B14F-4D97-AF65-F5344CB8AC3E}">
        <p14:creationId xmlns:p14="http://schemas.microsoft.com/office/powerpoint/2010/main" val="3526453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EEA38D86-6028-9687-4530-3B5FBC6ABB6A}"/>
              </a:ext>
            </a:extLst>
          </p:cNvPr>
          <p:cNvSpPr>
            <a:spLocks noGrp="1"/>
          </p:cNvSpPr>
          <p:nvPr>
            <p:ph type="title"/>
          </p:nvPr>
        </p:nvSpPr>
        <p:spPr/>
        <p:txBody>
          <a:bodyPr>
            <a:noAutofit/>
          </a:bodyPr>
          <a:lstStyle/>
          <a:p>
            <a:pPr algn="just"/>
            <a:r>
              <a:rPr lang="it-IT" sz="3200" b="1" i="0" dirty="0">
                <a:solidFill>
                  <a:srgbClr val="0070C0"/>
                </a:solidFill>
                <a:effectLst/>
                <a:latin typeface="Arial" panose="020B0604020202020204" pitchFamily="34" charset="0"/>
              </a:rPr>
              <a:t>Corte di Cassazione – Sezioni Unite Civili – sentenza del 26 novembre 2020 – n. 26985</a:t>
            </a:r>
            <a:br>
              <a:rPr lang="it-IT" sz="3200" b="1" i="0" dirty="0">
                <a:solidFill>
                  <a:srgbClr val="0070C0"/>
                </a:solidFill>
                <a:effectLst/>
                <a:latin typeface="Arial" panose="020B0604020202020204" pitchFamily="34" charset="0"/>
              </a:rPr>
            </a:br>
            <a:endParaRPr lang="it-IT" sz="3200" dirty="0">
              <a:solidFill>
                <a:srgbClr val="0070C0"/>
              </a:solidFill>
            </a:endParaRPr>
          </a:p>
        </p:txBody>
      </p:sp>
      <p:sp>
        <p:nvSpPr>
          <p:cNvPr id="4" name="Segnaposto numero diapositiva 3">
            <a:extLst>
              <a:ext uri="{FF2B5EF4-FFF2-40B4-BE49-F238E27FC236}">
                <a16:creationId xmlns:a16="http://schemas.microsoft.com/office/drawing/2014/main" id="{4F10B00D-C343-C87B-EC32-3B563E1E247D}"/>
              </a:ext>
            </a:extLst>
          </p:cNvPr>
          <p:cNvSpPr>
            <a:spLocks noGrp="1"/>
          </p:cNvSpPr>
          <p:nvPr>
            <p:ph type="sldNum" sz="quarter" idx="12"/>
          </p:nvPr>
        </p:nvSpPr>
        <p:spPr/>
        <p:txBody>
          <a:bodyPr/>
          <a:lstStyle/>
          <a:p>
            <a:fld id="{D5BBC35B-A44B-4119-B8DA-DE9E3DFADA20}" type="slidenum">
              <a:rPr kumimoji="0" lang="en-US" smtClean="0"/>
              <a:pPr/>
              <a:t>65</a:t>
            </a:fld>
            <a:endParaRPr kumimoji="0" lang="en-US" dirty="0"/>
          </a:p>
        </p:txBody>
      </p:sp>
      <p:sp>
        <p:nvSpPr>
          <p:cNvPr id="8" name="CasellaDiTesto 7">
            <a:extLst>
              <a:ext uri="{FF2B5EF4-FFF2-40B4-BE49-F238E27FC236}">
                <a16:creationId xmlns:a16="http://schemas.microsoft.com/office/drawing/2014/main" id="{4489A557-E064-23FA-3259-454B42F1D4CD}"/>
              </a:ext>
            </a:extLst>
          </p:cNvPr>
          <p:cNvSpPr txBox="1"/>
          <p:nvPr/>
        </p:nvSpPr>
        <p:spPr>
          <a:xfrm>
            <a:off x="335360" y="1690688"/>
            <a:ext cx="11593288" cy="3970318"/>
          </a:xfrm>
          <a:prstGeom prst="rect">
            <a:avLst/>
          </a:prstGeom>
          <a:noFill/>
        </p:spPr>
        <p:txBody>
          <a:bodyPr wrap="square">
            <a:spAutoFit/>
          </a:bodyPr>
          <a:lstStyle/>
          <a:p>
            <a:pPr algn="just"/>
            <a:endParaRPr lang="it-IT" sz="3600" dirty="0">
              <a:solidFill>
                <a:srgbClr val="0070C0"/>
              </a:solidFill>
            </a:endParaRPr>
          </a:p>
          <a:p>
            <a:pPr algn="just"/>
            <a:r>
              <a:rPr lang="it-IT" sz="3600" dirty="0">
                <a:solidFill>
                  <a:srgbClr val="0070C0"/>
                </a:solidFill>
              </a:rPr>
              <a:t>Non è quindi ammissibile l’azione d’ingiustificato arricchimento nei confronti dell’ente locale, il quale può riconoscere a posteriori, a norma del </a:t>
            </a:r>
            <a:r>
              <a:rPr lang="it-IT" sz="3600" dirty="0" err="1">
                <a:solidFill>
                  <a:srgbClr val="0070C0"/>
                </a:solidFill>
              </a:rPr>
              <a:t>D.Lgs.</a:t>
            </a:r>
            <a:r>
              <a:rPr lang="it-IT" sz="3600" dirty="0">
                <a:solidFill>
                  <a:srgbClr val="0070C0"/>
                </a:solidFill>
              </a:rPr>
              <a:t> 18 agosto 2000, n. 267, art. 194 e nei limiti dell’utilità dell’arricchimento puntualmente dedotto e dimostrato, il debito fuori bilancio.</a:t>
            </a:r>
          </a:p>
          <a:p>
            <a:pPr algn="just"/>
            <a:endParaRPr lang="it-IT" sz="3600" dirty="0">
              <a:solidFill>
                <a:srgbClr val="0070C0"/>
              </a:solidFill>
            </a:endParaRPr>
          </a:p>
        </p:txBody>
      </p:sp>
    </p:spTree>
    <p:extLst>
      <p:ext uri="{BB962C8B-B14F-4D97-AF65-F5344CB8AC3E}">
        <p14:creationId xmlns:p14="http://schemas.microsoft.com/office/powerpoint/2010/main" val="8924048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EEA38D86-6028-9687-4530-3B5FBC6ABB6A}"/>
              </a:ext>
            </a:extLst>
          </p:cNvPr>
          <p:cNvSpPr>
            <a:spLocks noGrp="1"/>
          </p:cNvSpPr>
          <p:nvPr>
            <p:ph type="title"/>
          </p:nvPr>
        </p:nvSpPr>
        <p:spPr/>
        <p:txBody>
          <a:bodyPr>
            <a:noAutofit/>
          </a:bodyPr>
          <a:lstStyle/>
          <a:p>
            <a:pPr algn="just"/>
            <a:r>
              <a:rPr lang="it-IT" sz="3200" b="1" i="0" dirty="0">
                <a:solidFill>
                  <a:srgbClr val="0070C0"/>
                </a:solidFill>
                <a:effectLst/>
                <a:latin typeface="Arial" panose="020B0604020202020204" pitchFamily="34" charset="0"/>
              </a:rPr>
              <a:t>Corte di Cassazione – Sezioni Unite Civili – sentenza del 26 novembre 2020 – n. 26985</a:t>
            </a:r>
            <a:br>
              <a:rPr lang="it-IT" sz="3200" b="1" i="0" dirty="0">
                <a:solidFill>
                  <a:srgbClr val="0070C0"/>
                </a:solidFill>
                <a:effectLst/>
                <a:latin typeface="Arial" panose="020B0604020202020204" pitchFamily="34" charset="0"/>
              </a:rPr>
            </a:br>
            <a:endParaRPr lang="it-IT" sz="3200" dirty="0">
              <a:solidFill>
                <a:srgbClr val="0070C0"/>
              </a:solidFill>
            </a:endParaRPr>
          </a:p>
        </p:txBody>
      </p:sp>
      <p:sp>
        <p:nvSpPr>
          <p:cNvPr id="4" name="Segnaposto numero diapositiva 3">
            <a:extLst>
              <a:ext uri="{FF2B5EF4-FFF2-40B4-BE49-F238E27FC236}">
                <a16:creationId xmlns:a16="http://schemas.microsoft.com/office/drawing/2014/main" id="{4F10B00D-C343-C87B-EC32-3B563E1E247D}"/>
              </a:ext>
            </a:extLst>
          </p:cNvPr>
          <p:cNvSpPr>
            <a:spLocks noGrp="1"/>
          </p:cNvSpPr>
          <p:nvPr>
            <p:ph type="sldNum" sz="quarter" idx="12"/>
          </p:nvPr>
        </p:nvSpPr>
        <p:spPr/>
        <p:txBody>
          <a:bodyPr/>
          <a:lstStyle/>
          <a:p>
            <a:fld id="{D5BBC35B-A44B-4119-B8DA-DE9E3DFADA20}" type="slidenum">
              <a:rPr kumimoji="0" lang="en-US" smtClean="0"/>
              <a:pPr/>
              <a:t>66</a:t>
            </a:fld>
            <a:endParaRPr kumimoji="0" lang="en-US" dirty="0"/>
          </a:p>
        </p:txBody>
      </p:sp>
      <p:sp>
        <p:nvSpPr>
          <p:cNvPr id="8" name="CasellaDiTesto 7">
            <a:extLst>
              <a:ext uri="{FF2B5EF4-FFF2-40B4-BE49-F238E27FC236}">
                <a16:creationId xmlns:a16="http://schemas.microsoft.com/office/drawing/2014/main" id="{4489A557-E064-23FA-3259-454B42F1D4CD}"/>
              </a:ext>
            </a:extLst>
          </p:cNvPr>
          <p:cNvSpPr txBox="1"/>
          <p:nvPr/>
        </p:nvSpPr>
        <p:spPr>
          <a:xfrm>
            <a:off x="263352" y="1656077"/>
            <a:ext cx="10945216" cy="3477875"/>
          </a:xfrm>
          <a:prstGeom prst="rect">
            <a:avLst/>
          </a:prstGeom>
          <a:noFill/>
        </p:spPr>
        <p:txBody>
          <a:bodyPr wrap="square">
            <a:spAutoFit/>
          </a:bodyPr>
          <a:lstStyle/>
          <a:p>
            <a:pPr algn="just"/>
            <a:r>
              <a:rPr lang="it-IT" sz="4400" dirty="0">
                <a:solidFill>
                  <a:srgbClr val="0070C0"/>
                </a:solidFill>
              </a:rPr>
              <a:t>Il fondamento del debito fuori bilancio è quindi pur sempre il rapporto negoziale tra l’amministratore o il funzionario e i privati contraenti, ai fini della controprestazione e per ogni altro effetto di legge.</a:t>
            </a:r>
          </a:p>
        </p:txBody>
      </p:sp>
    </p:spTree>
    <p:extLst>
      <p:ext uri="{BB962C8B-B14F-4D97-AF65-F5344CB8AC3E}">
        <p14:creationId xmlns:p14="http://schemas.microsoft.com/office/powerpoint/2010/main" val="2969610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A30EED-BB09-AF6C-AAA9-D43A13E8F6FF}"/>
              </a:ext>
            </a:extLst>
          </p:cNvPr>
          <p:cNvSpPr>
            <a:spLocks noGrp="1"/>
          </p:cNvSpPr>
          <p:nvPr>
            <p:ph type="title"/>
          </p:nvPr>
        </p:nvSpPr>
        <p:spPr>
          <a:xfrm>
            <a:off x="873402" y="260648"/>
            <a:ext cx="10515600" cy="4864075"/>
          </a:xfrm>
        </p:spPr>
        <p:txBody>
          <a:bodyPr>
            <a:normAutofit/>
          </a:bodyPr>
          <a:lstStyle/>
          <a:p>
            <a:pPr algn="just"/>
            <a:r>
              <a:rPr lang="it-IT" b="1" i="0" dirty="0">
                <a:solidFill>
                  <a:srgbClr val="0070C0"/>
                </a:solidFill>
                <a:effectLst/>
                <a:latin typeface="+mn-lt"/>
              </a:rPr>
              <a:t>Cassazione. Debiti fuori bilancio: per le obbligazioni senza impegno non è ammissibile l'azione d'ingiustificato arricchimento.</a:t>
            </a:r>
            <a:endParaRPr lang="it-IT" dirty="0">
              <a:solidFill>
                <a:srgbClr val="0070C0"/>
              </a:solidFill>
              <a:latin typeface="+mn-lt"/>
            </a:endParaRPr>
          </a:p>
        </p:txBody>
      </p:sp>
      <p:sp>
        <p:nvSpPr>
          <p:cNvPr id="5" name="Segnaposto numero diapositiva 4">
            <a:extLst>
              <a:ext uri="{FF2B5EF4-FFF2-40B4-BE49-F238E27FC236}">
                <a16:creationId xmlns:a16="http://schemas.microsoft.com/office/drawing/2014/main" id="{E1EC0FC2-F345-6A2B-8C01-1AAC6F55C80C}"/>
              </a:ext>
            </a:extLst>
          </p:cNvPr>
          <p:cNvSpPr>
            <a:spLocks noGrp="1"/>
          </p:cNvSpPr>
          <p:nvPr>
            <p:ph type="sldNum" sz="quarter" idx="12"/>
          </p:nvPr>
        </p:nvSpPr>
        <p:spPr/>
        <p:txBody>
          <a:bodyPr/>
          <a:lstStyle/>
          <a:p>
            <a:fld id="{2495626E-E49F-415B-AB09-0BFAB7EFF67D}" type="slidenum">
              <a:rPr lang="it-IT" smtClean="0"/>
              <a:pPr/>
              <a:t>67</a:t>
            </a:fld>
            <a:endParaRPr lang="it-IT"/>
          </a:p>
        </p:txBody>
      </p:sp>
    </p:spTree>
    <p:extLst>
      <p:ext uri="{BB962C8B-B14F-4D97-AF65-F5344CB8AC3E}">
        <p14:creationId xmlns:p14="http://schemas.microsoft.com/office/powerpoint/2010/main" val="42389287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DF82B30D-A6FB-539A-BC78-9ADE52DCD445}"/>
              </a:ext>
            </a:extLst>
          </p:cNvPr>
          <p:cNvSpPr>
            <a:spLocks noGrp="1"/>
          </p:cNvSpPr>
          <p:nvPr>
            <p:ph type="sldNum" sz="quarter" idx="12"/>
          </p:nvPr>
        </p:nvSpPr>
        <p:spPr/>
        <p:txBody>
          <a:bodyPr/>
          <a:lstStyle/>
          <a:p>
            <a:fld id="{D5BBC35B-A44B-4119-B8DA-DE9E3DFADA20}" type="slidenum">
              <a:rPr kumimoji="0" lang="en-US" smtClean="0"/>
              <a:pPr/>
              <a:t>68</a:t>
            </a:fld>
            <a:endParaRPr kumimoji="0" lang="en-US" dirty="0"/>
          </a:p>
        </p:txBody>
      </p:sp>
      <p:sp>
        <p:nvSpPr>
          <p:cNvPr id="6" name="CasellaDiTesto 5">
            <a:extLst>
              <a:ext uri="{FF2B5EF4-FFF2-40B4-BE49-F238E27FC236}">
                <a16:creationId xmlns:a16="http://schemas.microsoft.com/office/drawing/2014/main" id="{D668598A-6B95-D523-2C54-35C9E6D2C473}"/>
              </a:ext>
            </a:extLst>
          </p:cNvPr>
          <p:cNvSpPr txBox="1"/>
          <p:nvPr/>
        </p:nvSpPr>
        <p:spPr>
          <a:xfrm>
            <a:off x="335360" y="332657"/>
            <a:ext cx="11593288" cy="6247864"/>
          </a:xfrm>
          <a:prstGeom prst="rect">
            <a:avLst/>
          </a:prstGeom>
          <a:noFill/>
        </p:spPr>
        <p:txBody>
          <a:bodyPr wrap="square">
            <a:spAutoFit/>
          </a:bodyPr>
          <a:lstStyle/>
          <a:p>
            <a:pPr algn="just"/>
            <a:r>
              <a:rPr lang="it-IT" sz="4000" b="0" i="0" dirty="0">
                <a:solidFill>
                  <a:srgbClr val="0070C0"/>
                </a:solidFill>
                <a:effectLst/>
                <a:latin typeface="Arial" panose="020B0604020202020204" pitchFamily="34" charset="0"/>
              </a:rPr>
              <a:t>Nei casi di irregolarità nell’obbligazione, non è ammissibile l'azione d'ingiustificato arricchimento nei confronti dell'ente locale, il quale può riconoscere </a:t>
            </a:r>
            <a:r>
              <a:rPr lang="it-IT" sz="4000" b="1" i="0" dirty="0">
                <a:solidFill>
                  <a:srgbClr val="0070C0"/>
                </a:solidFill>
                <a:effectLst/>
                <a:latin typeface="Arial" panose="020B0604020202020204" pitchFamily="34" charset="0"/>
              </a:rPr>
              <a:t>a posteriori</a:t>
            </a:r>
            <a:r>
              <a:rPr lang="it-IT" sz="4000" b="0" i="0" dirty="0">
                <a:solidFill>
                  <a:srgbClr val="0070C0"/>
                </a:solidFill>
                <a:effectLst/>
                <a:latin typeface="Arial" panose="020B0604020202020204" pitchFamily="34" charset="0"/>
              </a:rPr>
              <a:t>, a norma dell'articolo 194 del d.lgs. 18 agosto 2000, n. 267, e nei limiti dell'utilità dell'arricchimento puntualmente dedotto e dimostrato, il debito fuori bilancio </a:t>
            </a:r>
          </a:p>
          <a:p>
            <a:pPr algn="just"/>
            <a:endParaRPr lang="it-IT" sz="4000" dirty="0">
              <a:solidFill>
                <a:srgbClr val="0070C0"/>
              </a:solidFill>
              <a:latin typeface="Arial" panose="020B0604020202020204" pitchFamily="34" charset="0"/>
            </a:endParaRPr>
          </a:p>
          <a:p>
            <a:pPr algn="just"/>
            <a:r>
              <a:rPr lang="it-IT" sz="4000" b="0" i="0" dirty="0">
                <a:solidFill>
                  <a:srgbClr val="0070C0"/>
                </a:solidFill>
                <a:effectLst/>
                <a:latin typeface="Arial" panose="020B0604020202020204" pitchFamily="34" charset="0"/>
              </a:rPr>
              <a:t>(Sentenza n. 26985 del 26/11/2020 Cassazione Civile).</a:t>
            </a:r>
            <a:endParaRPr lang="it-IT" sz="4000" dirty="0">
              <a:solidFill>
                <a:srgbClr val="0070C0"/>
              </a:solidFill>
            </a:endParaRPr>
          </a:p>
        </p:txBody>
      </p:sp>
    </p:spTree>
    <p:extLst>
      <p:ext uri="{BB962C8B-B14F-4D97-AF65-F5344CB8AC3E}">
        <p14:creationId xmlns:p14="http://schemas.microsoft.com/office/powerpoint/2010/main" val="7414885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69</a:t>
            </a:fld>
            <a:endParaRPr lang="it-IT"/>
          </a:p>
        </p:txBody>
      </p:sp>
      <p:sp>
        <p:nvSpPr>
          <p:cNvPr id="2" name="Rettangolo 1">
            <a:extLst>
              <a:ext uri="{FF2B5EF4-FFF2-40B4-BE49-F238E27FC236}">
                <a16:creationId xmlns:a16="http://schemas.microsoft.com/office/drawing/2014/main" id="{B5CC87A8-8A61-4B07-9CCC-C59E8D8AF2E3}"/>
              </a:ext>
            </a:extLst>
          </p:cNvPr>
          <p:cNvSpPr/>
          <p:nvPr/>
        </p:nvSpPr>
        <p:spPr>
          <a:xfrm>
            <a:off x="263352" y="458956"/>
            <a:ext cx="11449272" cy="5509200"/>
          </a:xfrm>
          <a:prstGeom prst="rect">
            <a:avLst/>
          </a:prstGeom>
        </p:spPr>
        <p:txBody>
          <a:bodyPr wrap="square">
            <a:spAutoFit/>
          </a:bodyPr>
          <a:lstStyle/>
          <a:p>
            <a:pPr algn="just"/>
            <a:r>
              <a:rPr lang="it-IT" sz="3200" dirty="0">
                <a:solidFill>
                  <a:srgbClr val="339966"/>
                </a:solidFill>
                <a:latin typeface="Arial" panose="020B0604020202020204" pitchFamily="34" charset="0"/>
              </a:rPr>
              <a:t>La competenza consiliare al riconoscimento e finanziamento dei debiti fuori bilancio permane anche nel caso in cui in bilancio siano stati previsti stanziamenti generici o specifici accantonati per sopperire a tali fattispecie debitorie.</a:t>
            </a:r>
          </a:p>
          <a:p>
            <a:pPr algn="just"/>
            <a:r>
              <a:rPr lang="it-IT" sz="3200" dirty="0">
                <a:solidFill>
                  <a:srgbClr val="339966"/>
                </a:solidFill>
                <a:latin typeface="Arial" panose="020B0604020202020204" pitchFamily="34" charset="0"/>
              </a:rPr>
              <a:t>Il riconoscimento e finanziamento dei debiti fuori bilancio va effettuata </a:t>
            </a:r>
            <a:r>
              <a:rPr lang="it-IT" sz="3200" b="1" dirty="0">
                <a:solidFill>
                  <a:srgbClr val="339966"/>
                </a:solidFill>
                <a:latin typeface="Arial" panose="020B0604020202020204" pitchFamily="34" charset="0"/>
              </a:rPr>
              <a:t>con la delibera di salvaguardia degli equilibri </a:t>
            </a:r>
            <a:r>
              <a:rPr lang="it-IT" sz="3200" dirty="0">
                <a:solidFill>
                  <a:srgbClr val="339966"/>
                </a:solidFill>
                <a:latin typeface="Arial" panose="020B0604020202020204" pitchFamily="34" charset="0"/>
              </a:rPr>
              <a:t>di bilancio o nel diverso termine stabilito nel regolamento di contabilità.</a:t>
            </a:r>
          </a:p>
          <a:p>
            <a:pPr algn="just"/>
            <a:r>
              <a:rPr lang="it-IT" sz="3200" dirty="0">
                <a:solidFill>
                  <a:srgbClr val="339966"/>
                </a:solidFill>
                <a:latin typeface="Arial" panose="020B0604020202020204" pitchFamily="34" charset="0"/>
              </a:rPr>
              <a:t>Deve provvedersi con procedura d’urgenza in tutti i casi in cui al decorrere dei tempi e collegato il rischio di maggiori gravami o il maturare di interessi e altri oneri.</a:t>
            </a:r>
            <a:endParaRPr lang="it-IT" sz="3200" dirty="0">
              <a:solidFill>
                <a:srgbClr val="339966"/>
              </a:solidFill>
            </a:endParaRPr>
          </a:p>
        </p:txBody>
      </p:sp>
    </p:spTree>
    <p:extLst>
      <p:ext uri="{BB962C8B-B14F-4D97-AF65-F5344CB8AC3E}">
        <p14:creationId xmlns:p14="http://schemas.microsoft.com/office/powerpoint/2010/main" val="92264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7</a:t>
            </a:fld>
            <a:endParaRPr lang="it-IT"/>
          </a:p>
        </p:txBody>
      </p:sp>
      <p:sp>
        <p:nvSpPr>
          <p:cNvPr id="210946" name="Titolo 1"/>
          <p:cNvSpPr>
            <a:spLocks noGrp="1"/>
          </p:cNvSpPr>
          <p:nvPr>
            <p:ph type="title" idx="4294967295"/>
          </p:nvPr>
        </p:nvSpPr>
        <p:spPr>
          <a:xfrm>
            <a:off x="0" y="0"/>
            <a:ext cx="9144000" cy="836613"/>
          </a:xfrm>
        </p:spPr>
        <p:txBody>
          <a:bodyPr>
            <a:normAutofit fontScale="90000"/>
          </a:bodyPr>
          <a:lstStyle/>
          <a:p>
            <a:pPr defTabSz="914400" fontAlgn="base">
              <a:spcAft>
                <a:spcPct val="0"/>
              </a:spcAft>
            </a:pPr>
            <a:br>
              <a:rPr lang="it-IT" sz="2000" b="1" dirty="0">
                <a:solidFill>
                  <a:srgbClr val="777777"/>
                </a:solidFill>
                <a:latin typeface="Open Sans"/>
                <a:ea typeface="+mn-ea"/>
                <a:cs typeface="Arial" charset="0"/>
              </a:rPr>
            </a:br>
            <a:r>
              <a:rPr lang="it-IT" sz="2000" b="1" dirty="0">
                <a:solidFill>
                  <a:srgbClr val="777777"/>
                </a:solidFill>
                <a:latin typeface="Open Sans"/>
                <a:ea typeface="+mn-ea"/>
                <a:cs typeface="Arial" charset="0"/>
              </a:rPr>
              <a:t>ù</a:t>
            </a:r>
            <a:br>
              <a:rPr lang="it-IT" sz="2800" b="1" cap="all" dirty="0">
                <a:solidFill>
                  <a:srgbClr val="404040"/>
                </a:solidFill>
                <a:latin typeface="Open Sans"/>
                <a:ea typeface="+mn-ea"/>
                <a:cs typeface="Arial" charset="0"/>
              </a:rPr>
            </a:br>
            <a:br>
              <a:rPr lang="it-IT" sz="2800" b="1" dirty="0">
                <a:solidFill>
                  <a:srgbClr val="007A00"/>
                </a:solidFill>
                <a:ea typeface="+mn-ea"/>
                <a:cs typeface="Arial" charset="0"/>
              </a:rPr>
            </a:br>
            <a:endParaRPr lang="it-IT" sz="2800" b="1" dirty="0">
              <a:solidFill>
                <a:schemeClr val="tx2"/>
              </a:solidFill>
            </a:endParaRPr>
          </a:p>
        </p:txBody>
      </p:sp>
      <p:sp>
        <p:nvSpPr>
          <p:cNvPr id="7" name="Rettangolo 6"/>
          <p:cNvSpPr/>
          <p:nvPr/>
        </p:nvSpPr>
        <p:spPr>
          <a:xfrm>
            <a:off x="1809720" y="142852"/>
            <a:ext cx="8715436" cy="261610"/>
          </a:xfrm>
          <a:prstGeom prst="rect">
            <a:avLst/>
          </a:prstGeom>
        </p:spPr>
        <p:txBody>
          <a:bodyPr wrap="square">
            <a:spAutoFit/>
          </a:bodyPr>
          <a:lstStyle/>
          <a:p>
            <a:pPr algn="ctr"/>
            <a:r>
              <a:rPr lang="it-IT" sz="1100" b="1" dirty="0">
                <a:solidFill>
                  <a:srgbClr val="777777"/>
                </a:solidFill>
                <a:latin typeface="Open Sans"/>
              </a:rPr>
              <a:t>I DEBITI FUORI BILANCIO: COMPITI E RESPONSABILITÀ DELL’ORGANO DI REVISIONE</a:t>
            </a:r>
            <a:endParaRPr lang="it-IT" sz="1100" b="1" dirty="0">
              <a:solidFill>
                <a:srgbClr val="007A00"/>
              </a:solidFill>
              <a:latin typeface="Calibri"/>
            </a:endParaRPr>
          </a:p>
        </p:txBody>
      </p:sp>
      <p:sp>
        <p:nvSpPr>
          <p:cNvPr id="3" name="CasellaDiTesto 2">
            <a:extLst>
              <a:ext uri="{FF2B5EF4-FFF2-40B4-BE49-F238E27FC236}">
                <a16:creationId xmlns:a16="http://schemas.microsoft.com/office/drawing/2014/main" id="{0015E1B3-BB27-4740-B0E5-AD9E18071BB6}"/>
              </a:ext>
            </a:extLst>
          </p:cNvPr>
          <p:cNvSpPr txBox="1"/>
          <p:nvPr/>
        </p:nvSpPr>
        <p:spPr>
          <a:xfrm>
            <a:off x="1199456" y="515389"/>
            <a:ext cx="9793088" cy="1323439"/>
          </a:xfrm>
          <a:prstGeom prst="rect">
            <a:avLst/>
          </a:prstGeom>
          <a:noFill/>
        </p:spPr>
        <p:txBody>
          <a:bodyPr wrap="square" rtlCol="0">
            <a:spAutoFit/>
          </a:bodyPr>
          <a:lstStyle/>
          <a:p>
            <a:pPr algn="ctr"/>
            <a:r>
              <a:rPr lang="it-IT" sz="4000" b="1" dirty="0">
                <a:solidFill>
                  <a:srgbClr val="339966"/>
                </a:solidFill>
              </a:rPr>
              <a:t>Cosa è il  DEBITO FUORI BILANCIO?????</a:t>
            </a:r>
          </a:p>
          <a:p>
            <a:pPr algn="ctr"/>
            <a:r>
              <a:rPr lang="it-IT" sz="4000" b="1" dirty="0">
                <a:solidFill>
                  <a:srgbClr val="339966"/>
                </a:solidFill>
              </a:rPr>
              <a:t>ARTICOLO 194 T.U.E.L.</a:t>
            </a:r>
          </a:p>
        </p:txBody>
      </p:sp>
      <p:sp>
        <p:nvSpPr>
          <p:cNvPr id="4" name="Rettangolo 3">
            <a:extLst>
              <a:ext uri="{FF2B5EF4-FFF2-40B4-BE49-F238E27FC236}">
                <a16:creationId xmlns:a16="http://schemas.microsoft.com/office/drawing/2014/main" id="{EA671C06-6100-4231-88D5-265804029AF2}"/>
              </a:ext>
            </a:extLst>
          </p:cNvPr>
          <p:cNvSpPr/>
          <p:nvPr/>
        </p:nvSpPr>
        <p:spPr>
          <a:xfrm>
            <a:off x="623392" y="2381975"/>
            <a:ext cx="10945216" cy="3724096"/>
          </a:xfrm>
          <a:prstGeom prst="rect">
            <a:avLst/>
          </a:prstGeom>
        </p:spPr>
        <p:txBody>
          <a:bodyPr wrap="square">
            <a:spAutoFit/>
          </a:bodyPr>
          <a:lstStyle/>
          <a:p>
            <a:pPr algn="just"/>
            <a:endParaRPr lang="it-IT" sz="4400" dirty="0">
              <a:solidFill>
                <a:srgbClr val="339966"/>
              </a:solidFill>
            </a:endParaRPr>
          </a:p>
          <a:p>
            <a:pPr algn="ctr"/>
            <a:r>
              <a:rPr lang="it-IT" sz="4800" b="1" dirty="0">
                <a:solidFill>
                  <a:srgbClr val="339966"/>
                </a:solidFill>
              </a:rPr>
              <a:t>Il BILANCIO DI PREVISIONE ha FUNZIONE AUTORIZZATORIA DELLA SPESA:</a:t>
            </a:r>
          </a:p>
          <a:p>
            <a:pPr algn="ctr"/>
            <a:endParaRPr lang="it-IT" sz="4800" b="1" dirty="0">
              <a:solidFill>
                <a:srgbClr val="339966"/>
              </a:solidFill>
            </a:endParaRPr>
          </a:p>
          <a:p>
            <a:pPr algn="ctr"/>
            <a:r>
              <a:rPr lang="it-IT" sz="4800" b="1" dirty="0">
                <a:solidFill>
                  <a:srgbClr val="339966"/>
                </a:solidFill>
              </a:rPr>
              <a:t>costituisce limite agli impegni di spesa</a:t>
            </a:r>
          </a:p>
        </p:txBody>
      </p:sp>
    </p:spTree>
    <p:extLst>
      <p:ext uri="{BB962C8B-B14F-4D97-AF65-F5344CB8AC3E}">
        <p14:creationId xmlns:p14="http://schemas.microsoft.com/office/powerpoint/2010/main" val="97181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E2FCAC4-DBAF-196F-58ED-925C75B7A37E}"/>
              </a:ext>
            </a:extLst>
          </p:cNvPr>
          <p:cNvSpPr>
            <a:spLocks noGrp="1"/>
          </p:cNvSpPr>
          <p:nvPr>
            <p:ph type="sldNum" sz="quarter" idx="12"/>
          </p:nvPr>
        </p:nvSpPr>
        <p:spPr/>
        <p:txBody>
          <a:bodyPr/>
          <a:lstStyle/>
          <a:p>
            <a:fld id="{D5BBC35B-A44B-4119-B8DA-DE9E3DFADA20}" type="slidenum">
              <a:rPr kumimoji="0" lang="en-US" smtClean="0"/>
              <a:pPr/>
              <a:t>70</a:t>
            </a:fld>
            <a:endParaRPr kumimoji="0" lang="en-US" dirty="0"/>
          </a:p>
        </p:txBody>
      </p:sp>
      <p:sp>
        <p:nvSpPr>
          <p:cNvPr id="6" name="CasellaDiTesto 5">
            <a:extLst>
              <a:ext uri="{FF2B5EF4-FFF2-40B4-BE49-F238E27FC236}">
                <a16:creationId xmlns:a16="http://schemas.microsoft.com/office/drawing/2014/main" id="{1BC182C4-52B3-7633-C16B-26C789322B92}"/>
              </a:ext>
            </a:extLst>
          </p:cNvPr>
          <p:cNvSpPr txBox="1"/>
          <p:nvPr/>
        </p:nvSpPr>
        <p:spPr>
          <a:xfrm>
            <a:off x="335360" y="404664"/>
            <a:ext cx="11377264" cy="5693866"/>
          </a:xfrm>
          <a:prstGeom prst="rect">
            <a:avLst/>
          </a:prstGeom>
          <a:noFill/>
        </p:spPr>
        <p:txBody>
          <a:bodyPr wrap="square">
            <a:spAutoFit/>
          </a:bodyPr>
          <a:lstStyle/>
          <a:p>
            <a:pPr algn="just"/>
            <a:r>
              <a:rPr lang="it-IT" sz="4800" b="0" i="0" dirty="0">
                <a:solidFill>
                  <a:srgbClr val="357AB4"/>
                </a:solidFill>
                <a:effectLst/>
                <a:latin typeface="Ubuntu" panose="020B0604020202020204" pitchFamily="34" charset="0"/>
              </a:rPr>
              <a:t>Debiti fuori bilancio: la mancata indicazione dei mezzi finanziari configura grave irregolarità contabile.</a:t>
            </a:r>
          </a:p>
          <a:p>
            <a:pPr algn="just"/>
            <a:r>
              <a:rPr lang="it-IT" sz="4400" b="0" i="1" dirty="0">
                <a:solidFill>
                  <a:srgbClr val="333333"/>
                </a:solidFill>
                <a:effectLst/>
                <a:latin typeface="Source Sans Pro" panose="020B0503030403020204" pitchFamily="34" charset="0"/>
              </a:rPr>
              <a:t>Corte dei Conti Liguria 86/2021: nelle delibere consiliari di riconoscimento dei debiti fuori bilancio è necessario indicare i mezzi finanziari a copertura delle nuove spese e i capitoli di spesa a cui i nuovi impegni sono imputati.</a:t>
            </a:r>
            <a:endParaRPr lang="it-IT" sz="4800" b="0" i="0" dirty="0">
              <a:solidFill>
                <a:srgbClr val="357AB4"/>
              </a:solidFill>
              <a:effectLst/>
              <a:latin typeface="Ubuntu" panose="020B0604020202020204" pitchFamily="34" charset="0"/>
            </a:endParaRPr>
          </a:p>
        </p:txBody>
      </p:sp>
    </p:spTree>
    <p:extLst>
      <p:ext uri="{BB962C8B-B14F-4D97-AF65-F5344CB8AC3E}">
        <p14:creationId xmlns:p14="http://schemas.microsoft.com/office/powerpoint/2010/main" val="3514395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34D12F5-C37E-9C9C-F5FB-DE873FC7AEAD}"/>
              </a:ext>
            </a:extLst>
          </p:cNvPr>
          <p:cNvSpPr>
            <a:spLocks noGrp="1"/>
          </p:cNvSpPr>
          <p:nvPr>
            <p:ph type="sldNum" sz="quarter" idx="12"/>
          </p:nvPr>
        </p:nvSpPr>
        <p:spPr/>
        <p:txBody>
          <a:bodyPr/>
          <a:lstStyle/>
          <a:p>
            <a:fld id="{D5BBC35B-A44B-4119-B8DA-DE9E3DFADA20}" type="slidenum">
              <a:rPr kumimoji="0" lang="en-US" smtClean="0"/>
              <a:pPr/>
              <a:t>71</a:t>
            </a:fld>
            <a:endParaRPr kumimoji="0" lang="en-US" dirty="0"/>
          </a:p>
        </p:txBody>
      </p:sp>
      <p:sp>
        <p:nvSpPr>
          <p:cNvPr id="6" name="CasellaDiTesto 5">
            <a:extLst>
              <a:ext uri="{FF2B5EF4-FFF2-40B4-BE49-F238E27FC236}">
                <a16:creationId xmlns:a16="http://schemas.microsoft.com/office/drawing/2014/main" id="{42F27F19-F410-7076-0CA3-40BBD26C349D}"/>
              </a:ext>
            </a:extLst>
          </p:cNvPr>
          <p:cNvSpPr txBox="1"/>
          <p:nvPr/>
        </p:nvSpPr>
        <p:spPr>
          <a:xfrm>
            <a:off x="335360" y="260648"/>
            <a:ext cx="11233248" cy="5632311"/>
          </a:xfrm>
          <a:prstGeom prst="rect">
            <a:avLst/>
          </a:prstGeom>
          <a:noFill/>
        </p:spPr>
        <p:txBody>
          <a:bodyPr wrap="square">
            <a:spAutoFit/>
          </a:bodyPr>
          <a:lstStyle/>
          <a:p>
            <a:pPr algn="ctr"/>
            <a:r>
              <a:rPr lang="it-IT" sz="4000" b="0" i="0" dirty="0">
                <a:solidFill>
                  <a:srgbClr val="0070C0"/>
                </a:solidFill>
                <a:effectLst/>
                <a:latin typeface="Ubuntu" panose="020B0504030602030204" pitchFamily="34" charset="0"/>
              </a:rPr>
              <a:t>Invarianza finanziaria sul riconoscimento di debiti fuori bilancio: chiarimenti contabili.</a:t>
            </a:r>
          </a:p>
          <a:p>
            <a:pPr algn="l"/>
            <a:endParaRPr lang="it-IT" dirty="0">
              <a:solidFill>
                <a:srgbClr val="357AB4"/>
              </a:solidFill>
              <a:latin typeface="Ubuntu" panose="020B0504030602030204" pitchFamily="34" charset="0"/>
            </a:endParaRPr>
          </a:p>
          <a:p>
            <a:pPr algn="l"/>
            <a:endParaRPr lang="it-IT" b="0" i="0" dirty="0">
              <a:solidFill>
                <a:srgbClr val="357AB4"/>
              </a:solidFill>
              <a:effectLst/>
              <a:latin typeface="Ubuntu" panose="020B0504030602030204" pitchFamily="34" charset="0"/>
            </a:endParaRPr>
          </a:p>
          <a:p>
            <a:pPr algn="l"/>
            <a:endParaRPr lang="it-IT" dirty="0">
              <a:solidFill>
                <a:srgbClr val="357AB4"/>
              </a:solidFill>
              <a:latin typeface="Ubuntu" panose="020B0504030602030204" pitchFamily="34" charset="0"/>
            </a:endParaRPr>
          </a:p>
          <a:p>
            <a:pPr algn="l"/>
            <a:endParaRPr lang="it-IT" b="0" i="0" dirty="0">
              <a:solidFill>
                <a:srgbClr val="357AB4"/>
              </a:solidFill>
              <a:effectLst/>
              <a:latin typeface="Ubuntu" panose="020B0504030602030204" pitchFamily="34" charset="0"/>
            </a:endParaRPr>
          </a:p>
          <a:p>
            <a:pPr algn="just"/>
            <a:r>
              <a:rPr lang="it-IT" sz="4000" b="0" i="1" dirty="0">
                <a:solidFill>
                  <a:srgbClr val="333333"/>
                </a:solidFill>
                <a:effectLst/>
                <a:latin typeface="Source Sans Pro" panose="020B0503030403020204" pitchFamily="34" charset="0"/>
              </a:rPr>
              <a:t>La Corte dei Conti Molise fornisce chiarimenti in merito all'astratta delimitazione della nozione di invarianza finanziaria di cui all’art.86, comma 5 del TUEL, introdotto dall’art.7-bis, comma 1, DL 78/2015 - L. n.125/2015.</a:t>
            </a:r>
            <a:endParaRPr lang="it-IT" sz="4000" b="0" i="0" dirty="0">
              <a:solidFill>
                <a:srgbClr val="357AB4"/>
              </a:solidFill>
              <a:effectLst/>
              <a:latin typeface="Ubuntu" panose="020B0504030602030204" pitchFamily="34" charset="0"/>
            </a:endParaRPr>
          </a:p>
        </p:txBody>
      </p:sp>
    </p:spTree>
    <p:extLst>
      <p:ext uri="{BB962C8B-B14F-4D97-AF65-F5344CB8AC3E}">
        <p14:creationId xmlns:p14="http://schemas.microsoft.com/office/powerpoint/2010/main" val="3907721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F40D4969-3160-075F-AA4B-9D9BC64D4399}"/>
              </a:ext>
            </a:extLst>
          </p:cNvPr>
          <p:cNvSpPr>
            <a:spLocks noGrp="1"/>
          </p:cNvSpPr>
          <p:nvPr>
            <p:ph type="sldNum" sz="quarter" idx="12"/>
          </p:nvPr>
        </p:nvSpPr>
        <p:spPr/>
        <p:txBody>
          <a:bodyPr/>
          <a:lstStyle/>
          <a:p>
            <a:fld id="{D5BBC35B-A44B-4119-B8DA-DE9E3DFADA20}" type="slidenum">
              <a:rPr kumimoji="0" lang="en-US" smtClean="0"/>
              <a:pPr/>
              <a:t>72</a:t>
            </a:fld>
            <a:endParaRPr kumimoji="0" lang="en-US" dirty="0"/>
          </a:p>
        </p:txBody>
      </p:sp>
      <p:sp>
        <p:nvSpPr>
          <p:cNvPr id="6" name="CasellaDiTesto 5">
            <a:extLst>
              <a:ext uri="{FF2B5EF4-FFF2-40B4-BE49-F238E27FC236}">
                <a16:creationId xmlns:a16="http://schemas.microsoft.com/office/drawing/2014/main" id="{A44028AC-38AB-D55B-C4B9-BC4337C2891B}"/>
              </a:ext>
            </a:extLst>
          </p:cNvPr>
          <p:cNvSpPr txBox="1"/>
          <p:nvPr/>
        </p:nvSpPr>
        <p:spPr>
          <a:xfrm>
            <a:off x="335360" y="476672"/>
            <a:ext cx="11161240" cy="5632311"/>
          </a:xfrm>
          <a:prstGeom prst="rect">
            <a:avLst/>
          </a:prstGeom>
          <a:noFill/>
        </p:spPr>
        <p:txBody>
          <a:bodyPr wrap="square">
            <a:spAutoFit/>
          </a:bodyPr>
          <a:lstStyle/>
          <a:p>
            <a:pPr algn="just"/>
            <a:r>
              <a:rPr lang="it-IT" sz="6000" b="0" i="1" dirty="0">
                <a:solidFill>
                  <a:srgbClr val="0070C0"/>
                </a:solidFill>
                <a:effectLst/>
                <a:latin typeface="Source Sans Pro" panose="020B0503030403020204" pitchFamily="34" charset="0"/>
              </a:rPr>
              <a:t>Corte dei Conti Lazio: la sottoscrizione di una transazione che non comporti oneri per il comune </a:t>
            </a:r>
            <a:r>
              <a:rPr lang="it-IT" sz="6000" b="1" i="1" u="sng" dirty="0">
                <a:solidFill>
                  <a:srgbClr val="0070C0"/>
                </a:solidFill>
                <a:effectLst/>
                <a:latin typeface="Source Sans Pro" panose="020B0503030403020204" pitchFamily="34" charset="0"/>
              </a:rPr>
              <a:t>non necessita </a:t>
            </a:r>
            <a:r>
              <a:rPr lang="it-IT" sz="6000" b="0" i="1" dirty="0">
                <a:solidFill>
                  <a:srgbClr val="0070C0"/>
                </a:solidFill>
                <a:effectLst/>
                <a:latin typeface="Source Sans Pro" panose="020B0503030403020204" pitchFamily="34" charset="0"/>
              </a:rPr>
              <a:t>di previo riconoscimento di debiti fuori bilancio.</a:t>
            </a:r>
            <a:endParaRPr lang="it-IT" sz="6000" dirty="0">
              <a:solidFill>
                <a:srgbClr val="0070C0"/>
              </a:solidFill>
            </a:endParaRPr>
          </a:p>
        </p:txBody>
      </p:sp>
    </p:spTree>
    <p:extLst>
      <p:ext uri="{BB962C8B-B14F-4D97-AF65-F5344CB8AC3E}">
        <p14:creationId xmlns:p14="http://schemas.microsoft.com/office/powerpoint/2010/main" val="298143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C105AD12-594D-A596-8237-6384E1AB1173}"/>
              </a:ext>
            </a:extLst>
          </p:cNvPr>
          <p:cNvSpPr>
            <a:spLocks noGrp="1"/>
          </p:cNvSpPr>
          <p:nvPr>
            <p:ph type="sldNum" sz="quarter" idx="12"/>
          </p:nvPr>
        </p:nvSpPr>
        <p:spPr/>
        <p:txBody>
          <a:bodyPr/>
          <a:lstStyle/>
          <a:p>
            <a:fld id="{D5BBC35B-A44B-4119-B8DA-DE9E3DFADA20}" type="slidenum">
              <a:rPr kumimoji="0" lang="en-US" smtClean="0"/>
              <a:pPr/>
              <a:t>73</a:t>
            </a:fld>
            <a:endParaRPr kumimoji="0" lang="en-US" dirty="0"/>
          </a:p>
        </p:txBody>
      </p:sp>
      <p:sp>
        <p:nvSpPr>
          <p:cNvPr id="6" name="CasellaDiTesto 5">
            <a:extLst>
              <a:ext uri="{FF2B5EF4-FFF2-40B4-BE49-F238E27FC236}">
                <a16:creationId xmlns:a16="http://schemas.microsoft.com/office/drawing/2014/main" id="{A3AF5F81-D511-38DF-6C9C-06CCA9BDF673}"/>
              </a:ext>
            </a:extLst>
          </p:cNvPr>
          <p:cNvSpPr txBox="1"/>
          <p:nvPr/>
        </p:nvSpPr>
        <p:spPr>
          <a:xfrm>
            <a:off x="479376" y="297671"/>
            <a:ext cx="11233248" cy="1446550"/>
          </a:xfrm>
          <a:prstGeom prst="rect">
            <a:avLst/>
          </a:prstGeom>
          <a:noFill/>
        </p:spPr>
        <p:txBody>
          <a:bodyPr wrap="square">
            <a:spAutoFit/>
          </a:bodyPr>
          <a:lstStyle/>
          <a:p>
            <a:pPr algn="just"/>
            <a:r>
              <a:rPr lang="it-IT" sz="4400" b="0" i="0" dirty="0">
                <a:solidFill>
                  <a:srgbClr val="357AB4"/>
                </a:solidFill>
                <a:effectLst/>
                <a:latin typeface="Ubuntu" panose="020B0504030602030204" pitchFamily="34" charset="0"/>
              </a:rPr>
              <a:t>Debiti fuori bilancio: l'accertamento è del responsabile finanziario comunale</a:t>
            </a:r>
          </a:p>
        </p:txBody>
      </p:sp>
      <p:sp>
        <p:nvSpPr>
          <p:cNvPr id="8" name="CasellaDiTesto 7">
            <a:extLst>
              <a:ext uri="{FF2B5EF4-FFF2-40B4-BE49-F238E27FC236}">
                <a16:creationId xmlns:a16="http://schemas.microsoft.com/office/drawing/2014/main" id="{9D9BA28F-4C41-A1DB-180F-A000CA9CEC14}"/>
              </a:ext>
            </a:extLst>
          </p:cNvPr>
          <p:cNvSpPr txBox="1"/>
          <p:nvPr/>
        </p:nvSpPr>
        <p:spPr>
          <a:xfrm>
            <a:off x="258490" y="2274838"/>
            <a:ext cx="11742166" cy="3416320"/>
          </a:xfrm>
          <a:prstGeom prst="rect">
            <a:avLst/>
          </a:prstGeom>
          <a:noFill/>
        </p:spPr>
        <p:txBody>
          <a:bodyPr wrap="square">
            <a:spAutoFit/>
          </a:bodyPr>
          <a:lstStyle/>
          <a:p>
            <a:pPr algn="just"/>
            <a:r>
              <a:rPr lang="it-IT" sz="3600" dirty="0">
                <a:solidFill>
                  <a:srgbClr val="0070C0"/>
                </a:solidFill>
              </a:rPr>
              <a:t>la certificazione dell'assenza di debiti fuori bilancio, a fronte invece di debiti esistenti a quella data, è sufficiente per la configurazione del dolo generico previsto per il reato di falsità ideologica.</a:t>
            </a:r>
          </a:p>
          <a:p>
            <a:pPr algn="just"/>
            <a:endParaRPr lang="it-IT" sz="3600" dirty="0">
              <a:solidFill>
                <a:srgbClr val="0070C0"/>
              </a:solidFill>
            </a:endParaRPr>
          </a:p>
          <a:p>
            <a:pPr algn="just"/>
            <a:r>
              <a:rPr lang="it-IT" sz="3600" dirty="0">
                <a:solidFill>
                  <a:srgbClr val="0070C0"/>
                </a:solidFill>
              </a:rPr>
              <a:t>Cassazione sentenza 37517/2020</a:t>
            </a:r>
          </a:p>
        </p:txBody>
      </p:sp>
    </p:spTree>
    <p:extLst>
      <p:ext uri="{BB962C8B-B14F-4D97-AF65-F5344CB8AC3E}">
        <p14:creationId xmlns:p14="http://schemas.microsoft.com/office/powerpoint/2010/main" val="34112561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65E8A857-172E-71C3-BED3-A30DD9B8C229}"/>
              </a:ext>
            </a:extLst>
          </p:cNvPr>
          <p:cNvSpPr>
            <a:spLocks noGrp="1"/>
          </p:cNvSpPr>
          <p:nvPr>
            <p:ph type="sldNum" sz="quarter" idx="12"/>
          </p:nvPr>
        </p:nvSpPr>
        <p:spPr/>
        <p:txBody>
          <a:bodyPr/>
          <a:lstStyle/>
          <a:p>
            <a:fld id="{D5BBC35B-A44B-4119-B8DA-DE9E3DFADA20}" type="slidenum">
              <a:rPr kumimoji="0" lang="en-US" smtClean="0"/>
              <a:pPr/>
              <a:t>74</a:t>
            </a:fld>
            <a:endParaRPr kumimoji="0" lang="en-US" dirty="0"/>
          </a:p>
        </p:txBody>
      </p:sp>
      <p:sp>
        <p:nvSpPr>
          <p:cNvPr id="6" name="CasellaDiTesto 5">
            <a:extLst>
              <a:ext uri="{FF2B5EF4-FFF2-40B4-BE49-F238E27FC236}">
                <a16:creationId xmlns:a16="http://schemas.microsoft.com/office/drawing/2014/main" id="{359CA6AC-3E2C-7B9C-6788-A1C73A3F89D5}"/>
              </a:ext>
            </a:extLst>
          </p:cNvPr>
          <p:cNvSpPr txBox="1"/>
          <p:nvPr/>
        </p:nvSpPr>
        <p:spPr>
          <a:xfrm>
            <a:off x="407368" y="332656"/>
            <a:ext cx="11161240" cy="5632311"/>
          </a:xfrm>
          <a:prstGeom prst="rect">
            <a:avLst/>
          </a:prstGeom>
          <a:noFill/>
        </p:spPr>
        <p:txBody>
          <a:bodyPr wrap="square">
            <a:spAutoFit/>
          </a:bodyPr>
          <a:lstStyle/>
          <a:p>
            <a:pPr algn="just"/>
            <a:r>
              <a:rPr lang="it-IT" sz="6000" b="0" i="0" dirty="0">
                <a:solidFill>
                  <a:srgbClr val="357AB4"/>
                </a:solidFill>
                <a:effectLst/>
                <a:latin typeface="Ubuntu" panose="020B0504030602030204" pitchFamily="34" charset="0"/>
              </a:rPr>
              <a:t>Le spese accessorie al debito fuori bilancio: </a:t>
            </a:r>
            <a:r>
              <a:rPr lang="it-IT" sz="5400" b="0" dirty="0">
                <a:solidFill>
                  <a:srgbClr val="0070C0"/>
                </a:solidFill>
                <a:effectLst/>
                <a:latin typeface="Ubuntu" panose="020B0504030602030204" pitchFamily="34" charset="0"/>
              </a:rPr>
              <a:t>i</a:t>
            </a:r>
            <a:r>
              <a:rPr lang="it-IT" sz="4800" b="0" dirty="0">
                <a:solidFill>
                  <a:srgbClr val="0070C0"/>
                </a:solidFill>
                <a:effectLst/>
                <a:latin typeface="Source Sans Pro" panose="020B0503030403020204" pitchFamily="34" charset="0"/>
              </a:rPr>
              <a:t>l decreto di liquidazione del consulente tecnico d'ufficio (CTU) e le spese generali del legale, sono provvedimenti idonei a costituire titolo esecutivo e quindi come tali assimilabili ad una sentenza esecutiva.</a:t>
            </a:r>
            <a:endParaRPr lang="it-IT" sz="6000" b="0" dirty="0">
              <a:solidFill>
                <a:srgbClr val="0070C0"/>
              </a:solidFill>
              <a:effectLst/>
              <a:latin typeface="Ubuntu" panose="020B0504030602030204" pitchFamily="34" charset="0"/>
            </a:endParaRPr>
          </a:p>
        </p:txBody>
      </p:sp>
    </p:spTree>
    <p:extLst>
      <p:ext uri="{BB962C8B-B14F-4D97-AF65-F5344CB8AC3E}">
        <p14:creationId xmlns:p14="http://schemas.microsoft.com/office/powerpoint/2010/main" val="1508607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57B57363-1649-8ADB-460C-4BBDF87D6EED}"/>
              </a:ext>
            </a:extLst>
          </p:cNvPr>
          <p:cNvSpPr>
            <a:spLocks noGrp="1"/>
          </p:cNvSpPr>
          <p:nvPr>
            <p:ph type="sldNum" sz="quarter" idx="12"/>
          </p:nvPr>
        </p:nvSpPr>
        <p:spPr/>
        <p:txBody>
          <a:bodyPr/>
          <a:lstStyle/>
          <a:p>
            <a:fld id="{D5BBC35B-A44B-4119-B8DA-DE9E3DFADA20}" type="slidenum">
              <a:rPr kumimoji="0" lang="en-US" smtClean="0"/>
              <a:pPr/>
              <a:t>75</a:t>
            </a:fld>
            <a:endParaRPr kumimoji="0" lang="en-US" dirty="0"/>
          </a:p>
        </p:txBody>
      </p:sp>
      <p:sp>
        <p:nvSpPr>
          <p:cNvPr id="6" name="CasellaDiTesto 5">
            <a:extLst>
              <a:ext uri="{FF2B5EF4-FFF2-40B4-BE49-F238E27FC236}">
                <a16:creationId xmlns:a16="http://schemas.microsoft.com/office/drawing/2014/main" id="{93D702D5-B658-D3C3-01BC-ABF6FBEA963C}"/>
              </a:ext>
            </a:extLst>
          </p:cNvPr>
          <p:cNvSpPr txBox="1"/>
          <p:nvPr/>
        </p:nvSpPr>
        <p:spPr>
          <a:xfrm>
            <a:off x="695400" y="332656"/>
            <a:ext cx="11161240" cy="6001643"/>
          </a:xfrm>
          <a:prstGeom prst="rect">
            <a:avLst/>
          </a:prstGeom>
          <a:noFill/>
        </p:spPr>
        <p:txBody>
          <a:bodyPr wrap="square">
            <a:spAutoFit/>
          </a:bodyPr>
          <a:lstStyle/>
          <a:p>
            <a:pPr algn="just"/>
            <a:r>
              <a:rPr lang="it-IT" sz="4800" b="0" i="1" dirty="0">
                <a:solidFill>
                  <a:srgbClr val="0070C0"/>
                </a:solidFill>
                <a:effectLst/>
                <a:latin typeface="Source Sans Pro" panose="020B0503030403020204" pitchFamily="34" charset="0"/>
              </a:rPr>
              <a:t>Corte Conti Veneto, delibera 103/2019: l'istituto del debito fuori bilancio (art. 194, primo comma TUEL) rappresenta un'eccezione ai principi riguardanti la necessità del preventivo impegno formale e della copertura finanziaria.</a:t>
            </a:r>
          </a:p>
          <a:p>
            <a:pPr algn="just"/>
            <a:r>
              <a:rPr lang="it-IT" sz="4800" i="1" dirty="0">
                <a:solidFill>
                  <a:srgbClr val="0070C0"/>
                </a:solidFill>
                <a:latin typeface="Source Sans Pro" panose="020B0503030403020204" pitchFamily="34" charset="0"/>
              </a:rPr>
              <a:t>IL DEBITO REITERATO METTE A RISCHIO IL PAREGGIO</a:t>
            </a:r>
            <a:endParaRPr lang="it-IT" sz="4800" dirty="0">
              <a:solidFill>
                <a:srgbClr val="0070C0"/>
              </a:solidFill>
            </a:endParaRPr>
          </a:p>
        </p:txBody>
      </p:sp>
    </p:spTree>
    <p:extLst>
      <p:ext uri="{BB962C8B-B14F-4D97-AF65-F5344CB8AC3E}">
        <p14:creationId xmlns:p14="http://schemas.microsoft.com/office/powerpoint/2010/main" val="3517207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5F5AA5-AB84-7F91-5203-A8D91FC666C7}"/>
              </a:ext>
            </a:extLst>
          </p:cNvPr>
          <p:cNvSpPr>
            <a:spLocks noGrp="1"/>
          </p:cNvSpPr>
          <p:nvPr>
            <p:ph type="sldNum" sz="quarter" idx="12"/>
          </p:nvPr>
        </p:nvSpPr>
        <p:spPr/>
        <p:txBody>
          <a:bodyPr/>
          <a:lstStyle/>
          <a:p>
            <a:fld id="{D5BBC35B-A44B-4119-B8DA-DE9E3DFADA20}" type="slidenum">
              <a:rPr kumimoji="0" lang="en-US" smtClean="0"/>
              <a:pPr/>
              <a:t>76</a:t>
            </a:fld>
            <a:endParaRPr kumimoji="0" lang="en-US" dirty="0"/>
          </a:p>
        </p:txBody>
      </p:sp>
      <p:sp>
        <p:nvSpPr>
          <p:cNvPr id="6" name="CasellaDiTesto 5">
            <a:extLst>
              <a:ext uri="{FF2B5EF4-FFF2-40B4-BE49-F238E27FC236}">
                <a16:creationId xmlns:a16="http://schemas.microsoft.com/office/drawing/2014/main" id="{6BE9810A-8309-8E92-1B0B-7AE84B8F3444}"/>
              </a:ext>
            </a:extLst>
          </p:cNvPr>
          <p:cNvSpPr txBox="1"/>
          <p:nvPr/>
        </p:nvSpPr>
        <p:spPr>
          <a:xfrm>
            <a:off x="335360" y="188640"/>
            <a:ext cx="11305256" cy="5909310"/>
          </a:xfrm>
          <a:prstGeom prst="rect">
            <a:avLst/>
          </a:prstGeom>
          <a:noFill/>
        </p:spPr>
        <p:txBody>
          <a:bodyPr wrap="square">
            <a:spAutoFit/>
          </a:bodyPr>
          <a:lstStyle/>
          <a:p>
            <a:pPr algn="just"/>
            <a:r>
              <a:rPr lang="it-IT" sz="5400" b="0" i="1" dirty="0">
                <a:solidFill>
                  <a:srgbClr val="0070C0"/>
                </a:solidFill>
                <a:effectLst/>
                <a:latin typeface="Source Sans Pro" panose="020B0503030403020204" pitchFamily="34" charset="0"/>
              </a:rPr>
              <a:t>Alle sentenze esecutive di condanna dell'ente locale al pagamento di rimborsi fiscali a favore dei contribuenti, </a:t>
            </a:r>
            <a:r>
              <a:rPr lang="it-IT" sz="5400" b="1" i="1" u="sng" dirty="0">
                <a:solidFill>
                  <a:srgbClr val="0070C0"/>
                </a:solidFill>
                <a:effectLst/>
                <a:latin typeface="Source Sans Pro" panose="020B0503030403020204" pitchFamily="34" charset="0"/>
              </a:rPr>
              <a:t>si applica l'istituto del riconoscimento del debito fuori bilancio </a:t>
            </a:r>
            <a:r>
              <a:rPr lang="it-IT" sz="5400" b="0" i="1" dirty="0">
                <a:solidFill>
                  <a:srgbClr val="0070C0"/>
                </a:solidFill>
                <a:effectLst/>
                <a:latin typeface="Source Sans Pro" panose="020B0503030403020204" pitchFamily="34" charset="0"/>
              </a:rPr>
              <a:t>di cui all'art. 194, comma 1, lett. a) d.lgs. n. 267/2000.</a:t>
            </a:r>
            <a:endParaRPr lang="it-IT" sz="5400" dirty="0">
              <a:solidFill>
                <a:srgbClr val="0070C0"/>
              </a:solidFill>
            </a:endParaRPr>
          </a:p>
        </p:txBody>
      </p:sp>
    </p:spTree>
    <p:extLst>
      <p:ext uri="{BB962C8B-B14F-4D97-AF65-F5344CB8AC3E}">
        <p14:creationId xmlns:p14="http://schemas.microsoft.com/office/powerpoint/2010/main" val="3011057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77</a:t>
            </a:fld>
            <a:endParaRPr lang="it-IT"/>
          </a:p>
        </p:txBody>
      </p:sp>
      <p:sp>
        <p:nvSpPr>
          <p:cNvPr id="2" name="Rettangolo 1">
            <a:extLst>
              <a:ext uri="{FF2B5EF4-FFF2-40B4-BE49-F238E27FC236}">
                <a16:creationId xmlns:a16="http://schemas.microsoft.com/office/drawing/2014/main" id="{C184A020-E4B6-49D5-926F-D76B66D82BE9}"/>
              </a:ext>
            </a:extLst>
          </p:cNvPr>
          <p:cNvSpPr/>
          <p:nvPr/>
        </p:nvSpPr>
        <p:spPr>
          <a:xfrm>
            <a:off x="191344" y="458956"/>
            <a:ext cx="11737304" cy="6001643"/>
          </a:xfrm>
          <a:prstGeom prst="rect">
            <a:avLst/>
          </a:prstGeom>
        </p:spPr>
        <p:txBody>
          <a:bodyPr wrap="square">
            <a:spAutoFit/>
          </a:bodyPr>
          <a:lstStyle/>
          <a:p>
            <a:pPr algn="just"/>
            <a:r>
              <a:rPr lang="it-IT" sz="2400" dirty="0">
                <a:solidFill>
                  <a:srgbClr val="339966"/>
                </a:solidFill>
                <a:latin typeface="Arial" panose="020B0604020202020204" pitchFamily="34" charset="0"/>
              </a:rPr>
              <a:t>L’ente può utilizzare, per l’anno in corso e per i due successivi:</a:t>
            </a:r>
          </a:p>
          <a:p>
            <a:pPr algn="just"/>
            <a:r>
              <a:rPr lang="it-IT" sz="2400" b="1" dirty="0">
                <a:solidFill>
                  <a:srgbClr val="339966"/>
                </a:solidFill>
                <a:latin typeface="Arial,Bold"/>
              </a:rPr>
              <a:t>1. TUTTE LE ENTRATE E DISPONIBILITA</a:t>
            </a:r>
          </a:p>
          <a:p>
            <a:pPr algn="ctr"/>
            <a:r>
              <a:rPr lang="it-IT" sz="2400" dirty="0">
                <a:solidFill>
                  <a:srgbClr val="339966"/>
                </a:solidFill>
                <a:latin typeface="Arial" panose="020B0604020202020204" pitchFamily="34" charset="0"/>
              </a:rPr>
              <a:t>AD ECCEZIONE:</a:t>
            </a:r>
          </a:p>
          <a:p>
            <a:pPr algn="just"/>
            <a:r>
              <a:rPr lang="it-IT" sz="2400" dirty="0">
                <a:solidFill>
                  <a:srgbClr val="339966"/>
                </a:solidFill>
                <a:latin typeface="Wingdings" panose="05000000000000000000" pitchFamily="2" charset="2"/>
              </a:rPr>
              <a:t> </a:t>
            </a:r>
            <a:r>
              <a:rPr lang="it-IT" sz="2400" dirty="0">
                <a:solidFill>
                  <a:srgbClr val="339966"/>
                </a:solidFill>
                <a:latin typeface="Arial" panose="020B0604020202020204" pitchFamily="34" charset="0"/>
              </a:rPr>
              <a:t>delle entrate provenienti dall’assunzione di prestiti;</a:t>
            </a:r>
          </a:p>
          <a:p>
            <a:pPr algn="just"/>
            <a:r>
              <a:rPr lang="it-IT" sz="2400" dirty="0">
                <a:solidFill>
                  <a:srgbClr val="339966"/>
                </a:solidFill>
                <a:latin typeface="Wingdings" panose="05000000000000000000" pitchFamily="2" charset="2"/>
              </a:rPr>
              <a:t> </a:t>
            </a:r>
            <a:r>
              <a:rPr lang="it-IT" sz="2400" dirty="0">
                <a:solidFill>
                  <a:srgbClr val="339966"/>
                </a:solidFill>
                <a:latin typeface="Arial" panose="020B0604020202020204" pitchFamily="34" charset="0"/>
              </a:rPr>
              <a:t>delle entrate a specifica destinazione.</a:t>
            </a:r>
          </a:p>
          <a:p>
            <a:pPr algn="just"/>
            <a:endParaRPr lang="it-IT" sz="2400" b="1" dirty="0">
              <a:solidFill>
                <a:srgbClr val="339966"/>
              </a:solidFill>
              <a:latin typeface="Arial,Bold"/>
            </a:endParaRPr>
          </a:p>
          <a:p>
            <a:pPr algn="just"/>
            <a:r>
              <a:rPr lang="it-IT" sz="2400" b="1" dirty="0">
                <a:solidFill>
                  <a:srgbClr val="339966"/>
                </a:solidFill>
                <a:latin typeface="Arial,Bold"/>
              </a:rPr>
              <a:t>2. I PROVENTI DERIVANTI DA ALIENAZIONE DI BENI PATRIMONIALI DISPONIBILI.</a:t>
            </a:r>
          </a:p>
          <a:p>
            <a:pPr algn="just"/>
            <a:r>
              <a:rPr lang="it-IT" sz="2400" dirty="0">
                <a:solidFill>
                  <a:srgbClr val="339966"/>
                </a:solidFill>
                <a:latin typeface="Arial" panose="020B0604020202020204" pitchFamily="34" charset="0"/>
              </a:rPr>
              <a:t>OVE NON POSSA PROVVEDERE NEL MODO PRECEDENTE:</a:t>
            </a:r>
          </a:p>
          <a:p>
            <a:pPr algn="just"/>
            <a:endParaRPr lang="it-IT" sz="2400" b="1" dirty="0">
              <a:solidFill>
                <a:srgbClr val="339966"/>
              </a:solidFill>
              <a:latin typeface="Arial,Bold"/>
            </a:endParaRPr>
          </a:p>
          <a:p>
            <a:pPr algn="just"/>
            <a:r>
              <a:rPr lang="it-IT" sz="2400" b="1" dirty="0">
                <a:solidFill>
                  <a:srgbClr val="339966"/>
                </a:solidFill>
                <a:latin typeface="Arial,Bold"/>
              </a:rPr>
              <a:t>3. AVANZO DI AMMINISTRAZIONE</a:t>
            </a:r>
          </a:p>
          <a:p>
            <a:pPr algn="just"/>
            <a:endParaRPr lang="it-IT" sz="2400" b="1" dirty="0">
              <a:solidFill>
                <a:srgbClr val="339966"/>
              </a:solidFill>
              <a:latin typeface="Arial,Bold"/>
            </a:endParaRPr>
          </a:p>
          <a:p>
            <a:pPr algn="just"/>
            <a:r>
              <a:rPr lang="it-IT" sz="2400" b="1" dirty="0">
                <a:solidFill>
                  <a:srgbClr val="339966"/>
                </a:solidFill>
                <a:latin typeface="Arial,Bold"/>
              </a:rPr>
              <a:t>4. ACCENSIONE DI MUTUI AI SENSI DELL’ART. 202 E SEGG.</a:t>
            </a:r>
          </a:p>
          <a:p>
            <a:pPr algn="just"/>
            <a:endParaRPr lang="it-IT" sz="2400" i="1" dirty="0">
              <a:solidFill>
                <a:srgbClr val="339966"/>
              </a:solidFill>
              <a:latin typeface="Arial,Italic"/>
            </a:endParaRPr>
          </a:p>
          <a:p>
            <a:pPr algn="just"/>
            <a:r>
              <a:rPr lang="it-IT" sz="2400" i="1" dirty="0">
                <a:solidFill>
                  <a:srgbClr val="339966"/>
                </a:solidFill>
                <a:latin typeface="Arial,Italic"/>
              </a:rPr>
              <a:t>Nella delibera consiliare occorre dare dettagliata motivazione dell’impossibilità di accedere ad altre fonti.</a:t>
            </a:r>
            <a:endParaRPr lang="it-IT" sz="2400" dirty="0">
              <a:solidFill>
                <a:srgbClr val="339966"/>
              </a:solidFill>
            </a:endParaRPr>
          </a:p>
        </p:txBody>
      </p:sp>
    </p:spTree>
    <p:extLst>
      <p:ext uri="{BB962C8B-B14F-4D97-AF65-F5344CB8AC3E}">
        <p14:creationId xmlns:p14="http://schemas.microsoft.com/office/powerpoint/2010/main" val="1125361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78</a:t>
            </a:fld>
            <a:endParaRPr lang="it-IT"/>
          </a:p>
        </p:txBody>
      </p:sp>
      <p:sp>
        <p:nvSpPr>
          <p:cNvPr id="2" name="Rettangolo 1">
            <a:extLst>
              <a:ext uri="{FF2B5EF4-FFF2-40B4-BE49-F238E27FC236}">
                <a16:creationId xmlns:a16="http://schemas.microsoft.com/office/drawing/2014/main" id="{76B8D151-C5E4-419B-A38E-9D03C4C391FD}"/>
              </a:ext>
            </a:extLst>
          </p:cNvPr>
          <p:cNvSpPr/>
          <p:nvPr/>
        </p:nvSpPr>
        <p:spPr>
          <a:xfrm>
            <a:off x="263352" y="836616"/>
            <a:ext cx="11449272" cy="5386090"/>
          </a:xfrm>
          <a:prstGeom prst="rect">
            <a:avLst/>
          </a:prstGeom>
        </p:spPr>
        <p:txBody>
          <a:bodyPr wrap="square">
            <a:spAutoFit/>
          </a:bodyPr>
          <a:lstStyle/>
          <a:p>
            <a:pPr algn="ctr"/>
            <a:r>
              <a:rPr lang="it-IT" sz="2400" b="1" u="sng" dirty="0">
                <a:solidFill>
                  <a:srgbClr val="339966"/>
                </a:solidFill>
                <a:latin typeface="Arial" panose="020B0604020202020204" pitchFamily="34" charset="0"/>
              </a:rPr>
              <a:t>MODALITA DI FINANZIAMENTO DEI DEBITI FUORI BILANCIO</a:t>
            </a:r>
          </a:p>
          <a:p>
            <a:pPr algn="just"/>
            <a:endParaRPr lang="it-IT" sz="3200" dirty="0">
              <a:solidFill>
                <a:srgbClr val="339966"/>
              </a:solidFill>
              <a:latin typeface="Arial" panose="020B0604020202020204" pitchFamily="34" charset="0"/>
            </a:endParaRPr>
          </a:p>
          <a:p>
            <a:pPr algn="just"/>
            <a:r>
              <a:rPr lang="it-IT" sz="3200" dirty="0">
                <a:solidFill>
                  <a:srgbClr val="339966"/>
                </a:solidFill>
                <a:latin typeface="Arial" panose="020B0604020202020204" pitchFamily="34" charset="0"/>
              </a:rPr>
              <a:t>L’art. 41 della L 448/2001 ha precisato che, per il finanziamento di debiti fuori bilancio relativi a Spese correnti, il terzo comma dell’art. 194 TUEL e applicabile unicamente relativamente alla copertura dei debiti maturati anteriormente alla data di entrata in vigore della Legge Costituzionale 3/2001 (8/11/2001). </a:t>
            </a:r>
          </a:p>
          <a:p>
            <a:pPr algn="just"/>
            <a:r>
              <a:rPr lang="it-IT" sz="3200" b="1" u="sng" dirty="0">
                <a:solidFill>
                  <a:srgbClr val="339966"/>
                </a:solidFill>
                <a:latin typeface="Arial" panose="020B0604020202020204" pitchFamily="34" charset="0"/>
              </a:rPr>
              <a:t>L’art. 119 Cost. ha, infatti, stabilito che gli enti locali possono far ricorso all’indebitamento esclusivamente per finanziare spese di investimento.</a:t>
            </a:r>
            <a:endParaRPr lang="it-IT" sz="3200" b="1" u="sng" dirty="0">
              <a:solidFill>
                <a:srgbClr val="339966"/>
              </a:solidFill>
            </a:endParaRPr>
          </a:p>
        </p:txBody>
      </p:sp>
    </p:spTree>
    <p:extLst>
      <p:ext uri="{BB962C8B-B14F-4D97-AF65-F5344CB8AC3E}">
        <p14:creationId xmlns:p14="http://schemas.microsoft.com/office/powerpoint/2010/main" val="3125607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79</a:t>
            </a:fld>
            <a:endParaRPr lang="it-IT"/>
          </a:p>
        </p:txBody>
      </p:sp>
      <p:sp>
        <p:nvSpPr>
          <p:cNvPr id="2" name="Rettangolo 1">
            <a:extLst>
              <a:ext uri="{FF2B5EF4-FFF2-40B4-BE49-F238E27FC236}">
                <a16:creationId xmlns:a16="http://schemas.microsoft.com/office/drawing/2014/main" id="{ADE7A5EE-A9B9-4A91-9520-352E69C94F8B}"/>
              </a:ext>
            </a:extLst>
          </p:cNvPr>
          <p:cNvSpPr/>
          <p:nvPr/>
        </p:nvSpPr>
        <p:spPr>
          <a:xfrm>
            <a:off x="371364" y="547888"/>
            <a:ext cx="11449272" cy="5078313"/>
          </a:xfrm>
          <a:prstGeom prst="rect">
            <a:avLst/>
          </a:prstGeom>
        </p:spPr>
        <p:txBody>
          <a:bodyPr wrap="square">
            <a:spAutoFit/>
          </a:bodyPr>
          <a:lstStyle/>
          <a:p>
            <a:pPr algn="just"/>
            <a:r>
              <a:rPr lang="it-IT" sz="3600" dirty="0">
                <a:solidFill>
                  <a:srgbClr val="339966"/>
                </a:solidFill>
                <a:latin typeface="Arial" panose="020B0604020202020204" pitchFamily="34" charset="0"/>
              </a:rPr>
              <a:t>Poiché il finanziamento di debiti fuori bilancio comporta una diversa modulazione in bilancio delle risorse programmate o l’utilizzo di nuove risorse e consegue al riconoscimento di interventi di spesa non autorizzati nei documenti di programmazione, la competenza del consiglio in materia e esclusiva, non surrogabile o assumibile da altri soggetti.</a:t>
            </a:r>
          </a:p>
          <a:p>
            <a:pPr algn="just"/>
            <a:r>
              <a:rPr lang="it-IT" sz="3600" dirty="0">
                <a:solidFill>
                  <a:srgbClr val="339966"/>
                </a:solidFill>
                <a:latin typeface="Arial" panose="020B0604020202020204" pitchFamily="34" charset="0"/>
              </a:rPr>
              <a:t>Occorre fare attenzione alla rimodulazione della </a:t>
            </a:r>
            <a:r>
              <a:rPr lang="it-IT" sz="3600" dirty="0" err="1">
                <a:solidFill>
                  <a:srgbClr val="339966"/>
                </a:solidFill>
                <a:latin typeface="Arial" panose="020B0604020202020204" pitchFamily="34" charset="0"/>
              </a:rPr>
              <a:t>rpp</a:t>
            </a:r>
            <a:r>
              <a:rPr lang="it-IT" sz="3600" dirty="0">
                <a:solidFill>
                  <a:srgbClr val="339966"/>
                </a:solidFill>
                <a:latin typeface="Arial" panose="020B0604020202020204" pitchFamily="34" charset="0"/>
              </a:rPr>
              <a:t> e degli altri documenti programmatici.</a:t>
            </a:r>
            <a:endParaRPr lang="it-IT" sz="3600" dirty="0">
              <a:solidFill>
                <a:srgbClr val="339966"/>
              </a:solidFill>
            </a:endParaRPr>
          </a:p>
        </p:txBody>
      </p:sp>
    </p:spTree>
    <p:extLst>
      <p:ext uri="{BB962C8B-B14F-4D97-AF65-F5344CB8AC3E}">
        <p14:creationId xmlns:p14="http://schemas.microsoft.com/office/powerpoint/2010/main" val="1368661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8</a:t>
            </a:fld>
            <a:endParaRPr lang="it-IT"/>
          </a:p>
        </p:txBody>
      </p:sp>
      <p:sp>
        <p:nvSpPr>
          <p:cNvPr id="3" name="CasellaDiTesto 2">
            <a:extLst>
              <a:ext uri="{FF2B5EF4-FFF2-40B4-BE49-F238E27FC236}">
                <a16:creationId xmlns:a16="http://schemas.microsoft.com/office/drawing/2014/main" id="{0015E1B3-BB27-4740-B0E5-AD9E18071BB6}"/>
              </a:ext>
            </a:extLst>
          </p:cNvPr>
          <p:cNvSpPr txBox="1"/>
          <p:nvPr/>
        </p:nvSpPr>
        <p:spPr>
          <a:xfrm>
            <a:off x="1199456" y="151312"/>
            <a:ext cx="9793088" cy="1323439"/>
          </a:xfrm>
          <a:prstGeom prst="rect">
            <a:avLst/>
          </a:prstGeom>
          <a:noFill/>
        </p:spPr>
        <p:txBody>
          <a:bodyPr wrap="square" rtlCol="0">
            <a:spAutoFit/>
          </a:bodyPr>
          <a:lstStyle/>
          <a:p>
            <a:pPr algn="ctr"/>
            <a:r>
              <a:rPr lang="it-IT" sz="4000" b="1" dirty="0">
                <a:solidFill>
                  <a:srgbClr val="339966"/>
                </a:solidFill>
              </a:rPr>
              <a:t>Cosa è il  DEBITO FUORI BILANCIO?????</a:t>
            </a:r>
          </a:p>
          <a:p>
            <a:pPr algn="ctr"/>
            <a:r>
              <a:rPr lang="it-IT" sz="4000" b="1" dirty="0">
                <a:solidFill>
                  <a:srgbClr val="339966"/>
                </a:solidFill>
              </a:rPr>
              <a:t>ARTICOLO 194 T.U.E.L.</a:t>
            </a:r>
          </a:p>
        </p:txBody>
      </p:sp>
      <p:sp>
        <p:nvSpPr>
          <p:cNvPr id="4" name="Rettangolo 3">
            <a:extLst>
              <a:ext uri="{FF2B5EF4-FFF2-40B4-BE49-F238E27FC236}">
                <a16:creationId xmlns:a16="http://schemas.microsoft.com/office/drawing/2014/main" id="{EA671C06-6100-4231-88D5-265804029AF2}"/>
              </a:ext>
            </a:extLst>
          </p:cNvPr>
          <p:cNvSpPr/>
          <p:nvPr/>
        </p:nvSpPr>
        <p:spPr>
          <a:xfrm>
            <a:off x="409062" y="1706820"/>
            <a:ext cx="10945216" cy="4832092"/>
          </a:xfrm>
          <a:prstGeom prst="rect">
            <a:avLst/>
          </a:prstGeom>
        </p:spPr>
        <p:txBody>
          <a:bodyPr wrap="square">
            <a:spAutoFit/>
          </a:bodyPr>
          <a:lstStyle/>
          <a:p>
            <a:pPr algn="just"/>
            <a:endParaRPr lang="it-IT" dirty="0">
              <a:solidFill>
                <a:srgbClr val="339966"/>
              </a:solidFill>
            </a:endParaRPr>
          </a:p>
          <a:p>
            <a:pPr algn="just"/>
            <a:r>
              <a:rPr lang="it-IT" sz="2400" b="1" dirty="0">
                <a:solidFill>
                  <a:srgbClr val="339966"/>
                </a:solidFill>
              </a:rPr>
              <a:t>La locuzione “fuori bilancio”</a:t>
            </a:r>
          </a:p>
          <a:p>
            <a:pPr algn="just"/>
            <a:r>
              <a:rPr lang="it-IT" sz="2400" b="1" dirty="0">
                <a:solidFill>
                  <a:srgbClr val="339966"/>
                </a:solidFill>
              </a:rPr>
              <a:t>Il bilancio non può essere considerato, esclusivamente, un documento strettamente “contabile” composto da un insieme di stanziamenti classificati in relazione alla specifica modulistica stabilita dal D.P.R. 194 del 1996 (modulistica, si ricorda, uguale per tutti gli enti locali indipendentemente dalle loro caratteristiche e dimensioni) ed esplosi in una più o meno articolata analisi nel “Piano esecutivo di gestione”.</a:t>
            </a:r>
          </a:p>
          <a:p>
            <a:pPr algn="just"/>
            <a:r>
              <a:rPr lang="it-IT" sz="2400" b="1" dirty="0">
                <a:solidFill>
                  <a:srgbClr val="339966"/>
                </a:solidFill>
              </a:rPr>
              <a:t>La “ratio” dell’art. 194 non è tanto da ricercarsi nella volontà del legislatore di limitare l’aspetto della fattispecie in un problema di tipo esclusivamente contabile (la parola “bilancio”, se interpretata in chiave minimale ragionieristica, ci porterebbe a semplicistiche conclusioni), bensì in un problema innanzitutto di corretta “governance” dell’ente, abbinato, ovviamente, ad un aspetto contabile che si ripercuote sugli equilibri del bilancio stesso con riferimento ai singoli esercizi.</a:t>
            </a:r>
          </a:p>
        </p:txBody>
      </p:sp>
    </p:spTree>
    <p:extLst>
      <p:ext uri="{BB962C8B-B14F-4D97-AF65-F5344CB8AC3E}">
        <p14:creationId xmlns:p14="http://schemas.microsoft.com/office/powerpoint/2010/main" val="452656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80</a:t>
            </a:fld>
            <a:endParaRPr lang="it-IT"/>
          </a:p>
        </p:txBody>
      </p:sp>
      <p:sp>
        <p:nvSpPr>
          <p:cNvPr id="3" name="Rettangolo 2">
            <a:extLst>
              <a:ext uri="{FF2B5EF4-FFF2-40B4-BE49-F238E27FC236}">
                <a16:creationId xmlns:a16="http://schemas.microsoft.com/office/drawing/2014/main" id="{30FCA2B1-A501-45B0-9FCA-6CD08F6C2E84}"/>
              </a:ext>
            </a:extLst>
          </p:cNvPr>
          <p:cNvSpPr/>
          <p:nvPr/>
        </p:nvSpPr>
        <p:spPr>
          <a:xfrm>
            <a:off x="551384" y="979465"/>
            <a:ext cx="10513168" cy="4524315"/>
          </a:xfrm>
          <a:prstGeom prst="rect">
            <a:avLst/>
          </a:prstGeom>
        </p:spPr>
        <p:txBody>
          <a:bodyPr wrap="square">
            <a:spAutoFit/>
          </a:bodyPr>
          <a:lstStyle/>
          <a:p>
            <a:pPr algn="just"/>
            <a:r>
              <a:rPr lang="it-IT" sz="4800" dirty="0">
                <a:solidFill>
                  <a:srgbClr val="339966"/>
                </a:solidFill>
                <a:latin typeface="Arial" panose="020B0604020202020204" pitchFamily="34" charset="0"/>
              </a:rPr>
              <a:t>Per il pagamento di debiti fuori bilancio l’ente </a:t>
            </a:r>
            <a:r>
              <a:rPr lang="it-IT" sz="4800" dirty="0" err="1">
                <a:solidFill>
                  <a:srgbClr val="339966"/>
                </a:solidFill>
                <a:latin typeface="Arial" panose="020B0604020202020204" pitchFamily="34" charset="0"/>
              </a:rPr>
              <a:t>puo</a:t>
            </a:r>
            <a:r>
              <a:rPr lang="it-IT" sz="4800" dirty="0">
                <a:solidFill>
                  <a:srgbClr val="339966"/>
                </a:solidFill>
                <a:latin typeface="Arial" panose="020B0604020202020204" pitchFamily="34" charset="0"/>
              </a:rPr>
              <a:t> provvedere, in accordo con i creditori, anche mediante un </a:t>
            </a:r>
            <a:r>
              <a:rPr lang="it-IT" sz="4800" b="1" dirty="0">
                <a:solidFill>
                  <a:srgbClr val="339966"/>
                </a:solidFill>
                <a:latin typeface="Arial,Bold"/>
              </a:rPr>
              <a:t>piano di rateizzazione</a:t>
            </a:r>
            <a:r>
              <a:rPr lang="it-IT" sz="4800" dirty="0">
                <a:solidFill>
                  <a:srgbClr val="339966"/>
                </a:solidFill>
                <a:latin typeface="Arial" panose="020B0604020202020204" pitchFamily="34" charset="0"/>
              </a:rPr>
              <a:t>, della durata di </a:t>
            </a:r>
            <a:r>
              <a:rPr lang="it-IT" sz="4800" b="1" dirty="0">
                <a:solidFill>
                  <a:srgbClr val="339966"/>
                </a:solidFill>
                <a:latin typeface="Arial,Bold"/>
              </a:rPr>
              <a:t>tre anni </a:t>
            </a:r>
            <a:r>
              <a:rPr lang="it-IT" sz="4800" dirty="0">
                <a:solidFill>
                  <a:srgbClr val="339966"/>
                </a:solidFill>
                <a:latin typeface="Arial" panose="020B0604020202020204" pitchFamily="34" charset="0"/>
              </a:rPr>
              <a:t>finanziari compreso quello in corso.</a:t>
            </a:r>
            <a:endParaRPr lang="it-IT" sz="3600" dirty="0">
              <a:solidFill>
                <a:srgbClr val="339966"/>
              </a:solidFill>
            </a:endParaRPr>
          </a:p>
        </p:txBody>
      </p:sp>
    </p:spTree>
    <p:extLst>
      <p:ext uri="{BB962C8B-B14F-4D97-AF65-F5344CB8AC3E}">
        <p14:creationId xmlns:p14="http://schemas.microsoft.com/office/powerpoint/2010/main" val="869886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81</a:t>
            </a:fld>
            <a:endParaRPr lang="it-IT"/>
          </a:p>
        </p:txBody>
      </p:sp>
      <p:sp>
        <p:nvSpPr>
          <p:cNvPr id="2" name="Rettangolo 1">
            <a:extLst>
              <a:ext uri="{FF2B5EF4-FFF2-40B4-BE49-F238E27FC236}">
                <a16:creationId xmlns:a16="http://schemas.microsoft.com/office/drawing/2014/main" id="{654292AF-90FB-446D-8B3E-9F3B342229E9}"/>
              </a:ext>
            </a:extLst>
          </p:cNvPr>
          <p:cNvSpPr/>
          <p:nvPr/>
        </p:nvSpPr>
        <p:spPr>
          <a:xfrm>
            <a:off x="458658" y="506875"/>
            <a:ext cx="11089232" cy="5262979"/>
          </a:xfrm>
          <a:prstGeom prst="rect">
            <a:avLst/>
          </a:prstGeom>
        </p:spPr>
        <p:txBody>
          <a:bodyPr wrap="square">
            <a:spAutoFit/>
          </a:bodyPr>
          <a:lstStyle/>
          <a:p>
            <a:pPr algn="ctr"/>
            <a:r>
              <a:rPr lang="it-IT" sz="2800" b="1" dirty="0">
                <a:solidFill>
                  <a:srgbClr val="339966"/>
                </a:solidFill>
                <a:latin typeface="Arial" panose="020B0604020202020204" pitchFamily="34" charset="0"/>
              </a:rPr>
              <a:t>ADEMPIMENTI DELL’ORGANO DI REVISIONE</a:t>
            </a:r>
          </a:p>
          <a:p>
            <a:pPr algn="just"/>
            <a:r>
              <a:rPr lang="it-IT" sz="2800" dirty="0">
                <a:solidFill>
                  <a:srgbClr val="339966"/>
                </a:solidFill>
                <a:latin typeface="Arial" panose="020B0604020202020204" pitchFamily="34" charset="0"/>
              </a:rPr>
              <a:t>Se la delibera di riconoscimento e finanziamento del debito fuori bilancio comporta una variazione dello stesso il revisore </a:t>
            </a:r>
            <a:r>
              <a:rPr lang="it-IT" sz="2800" dirty="0" err="1">
                <a:solidFill>
                  <a:srgbClr val="339966"/>
                </a:solidFill>
                <a:latin typeface="Arial" panose="020B0604020202020204" pitchFamily="34" charset="0"/>
              </a:rPr>
              <a:t>dovra</a:t>
            </a:r>
            <a:r>
              <a:rPr lang="it-IT" sz="2800" dirty="0">
                <a:solidFill>
                  <a:srgbClr val="339966"/>
                </a:solidFill>
                <a:latin typeface="Arial" panose="020B0604020202020204" pitchFamily="34" charset="0"/>
              </a:rPr>
              <a:t> apporre il proprio parere provvedendo a verificare:</a:t>
            </a:r>
          </a:p>
          <a:p>
            <a:pPr marL="457200" indent="-457200" algn="just">
              <a:buFont typeface="Wingdings" panose="05000000000000000000" pitchFamily="2" charset="2"/>
              <a:buChar char="q"/>
            </a:pPr>
            <a:r>
              <a:rPr lang="it-IT" sz="2800" dirty="0">
                <a:solidFill>
                  <a:srgbClr val="339966"/>
                </a:solidFill>
                <a:latin typeface="Wingdings" panose="05000000000000000000" pitchFamily="2" charset="2"/>
              </a:rPr>
              <a:t> </a:t>
            </a:r>
            <a:r>
              <a:rPr lang="it-IT" sz="2800" dirty="0">
                <a:solidFill>
                  <a:srgbClr val="339966"/>
                </a:solidFill>
                <a:latin typeface="Arial" panose="020B0604020202020204" pitchFamily="34" charset="0"/>
              </a:rPr>
              <a:t>origini e natura del debito fuori bilancio;</a:t>
            </a:r>
          </a:p>
          <a:p>
            <a:pPr marL="457200" indent="-457200" algn="just">
              <a:buFont typeface="Wingdings" panose="05000000000000000000" pitchFamily="2" charset="2"/>
              <a:buChar char="q"/>
            </a:pPr>
            <a:r>
              <a:rPr lang="it-IT" sz="2800" dirty="0">
                <a:solidFill>
                  <a:srgbClr val="339966"/>
                </a:solidFill>
                <a:latin typeface="Wingdings" panose="05000000000000000000" pitchFamily="2" charset="2"/>
              </a:rPr>
              <a:t> </a:t>
            </a:r>
            <a:r>
              <a:rPr lang="it-IT" sz="2800" dirty="0">
                <a:solidFill>
                  <a:srgbClr val="339966"/>
                </a:solidFill>
                <a:latin typeface="Arial" panose="020B0604020202020204" pitchFamily="34" charset="0"/>
              </a:rPr>
              <a:t>ammissibilità del loro riconoscimento secondo le </a:t>
            </a:r>
            <a:r>
              <a:rPr lang="fr-FR" sz="2800" dirty="0" err="1">
                <a:solidFill>
                  <a:srgbClr val="339966"/>
                </a:solidFill>
                <a:latin typeface="Arial" panose="020B0604020202020204" pitchFamily="34" charset="0"/>
              </a:rPr>
              <a:t>tipologie</a:t>
            </a:r>
            <a:r>
              <a:rPr lang="fr-FR" sz="2800" dirty="0">
                <a:solidFill>
                  <a:srgbClr val="339966"/>
                </a:solidFill>
                <a:latin typeface="Arial" panose="020B0604020202020204" pitchFamily="34" charset="0"/>
              </a:rPr>
              <a:t> ex art. 194 TUEL;</a:t>
            </a:r>
          </a:p>
          <a:p>
            <a:pPr marL="457200" indent="-457200" algn="just">
              <a:buFont typeface="Wingdings" panose="05000000000000000000" pitchFamily="2" charset="2"/>
              <a:buChar char="q"/>
            </a:pPr>
            <a:r>
              <a:rPr lang="it-IT" sz="2800" dirty="0">
                <a:solidFill>
                  <a:srgbClr val="339966"/>
                </a:solidFill>
                <a:latin typeface="Wingdings" panose="05000000000000000000" pitchFamily="2" charset="2"/>
              </a:rPr>
              <a:t> </a:t>
            </a:r>
            <a:r>
              <a:rPr lang="it-IT" sz="2800" dirty="0">
                <a:solidFill>
                  <a:srgbClr val="339966"/>
                </a:solidFill>
                <a:latin typeface="Arial" panose="020B0604020202020204" pitchFamily="34" charset="0"/>
              </a:rPr>
              <a:t>I mezzi finanziari individuati per la loro copertura;</a:t>
            </a:r>
          </a:p>
          <a:p>
            <a:pPr marL="457200" indent="-457200" algn="just">
              <a:buFont typeface="Wingdings" panose="05000000000000000000" pitchFamily="2" charset="2"/>
              <a:buChar char="q"/>
            </a:pPr>
            <a:r>
              <a:rPr lang="it-IT" sz="2800" dirty="0">
                <a:solidFill>
                  <a:srgbClr val="339966"/>
                </a:solidFill>
                <a:latin typeface="Wingdings" panose="05000000000000000000" pitchFamily="2" charset="2"/>
              </a:rPr>
              <a:t> </a:t>
            </a:r>
            <a:r>
              <a:rPr lang="it-IT" sz="2800" dirty="0">
                <a:solidFill>
                  <a:srgbClr val="339966"/>
                </a:solidFill>
                <a:latin typeface="Arial" panose="020B0604020202020204" pitchFamily="34" charset="0"/>
              </a:rPr>
              <a:t>il permanere della congruita, coerenza e attendibilità degli strumenti di programmazione;</a:t>
            </a:r>
          </a:p>
          <a:p>
            <a:pPr marL="457200" indent="-457200" algn="just">
              <a:buFont typeface="Wingdings" panose="05000000000000000000" pitchFamily="2" charset="2"/>
              <a:buChar char="q"/>
            </a:pPr>
            <a:r>
              <a:rPr lang="it-IT" sz="2800" dirty="0">
                <a:solidFill>
                  <a:srgbClr val="339966"/>
                </a:solidFill>
                <a:latin typeface="Wingdings" panose="05000000000000000000" pitchFamily="2" charset="2"/>
              </a:rPr>
              <a:t> </a:t>
            </a:r>
            <a:r>
              <a:rPr lang="it-IT" sz="2800" dirty="0">
                <a:solidFill>
                  <a:srgbClr val="339966"/>
                </a:solidFill>
                <a:latin typeface="Arial" panose="020B0604020202020204" pitchFamily="34" charset="0"/>
              </a:rPr>
              <a:t>l’eventuale esistenza di omissioni e responsabilità, segnalandole al consiglio.</a:t>
            </a:r>
            <a:endParaRPr lang="it-IT" sz="2800" dirty="0">
              <a:solidFill>
                <a:srgbClr val="339966"/>
              </a:solidFill>
            </a:endParaRPr>
          </a:p>
        </p:txBody>
      </p:sp>
    </p:spTree>
    <p:extLst>
      <p:ext uri="{BB962C8B-B14F-4D97-AF65-F5344CB8AC3E}">
        <p14:creationId xmlns:p14="http://schemas.microsoft.com/office/powerpoint/2010/main" val="17958129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Segnaposto data 3"/>
          <p:cNvSpPr txBox="1">
            <a:spLocks noGrp="1"/>
          </p:cNvSpPr>
          <p:nvPr/>
        </p:nvSpPr>
        <p:spPr bwMode="auto">
          <a:xfrm>
            <a:off x="1981200" y="6140453"/>
            <a:ext cx="2133600" cy="365125"/>
          </a:xfrm>
          <a:prstGeom prst="rect">
            <a:avLst/>
          </a:prstGeom>
          <a:noFill/>
          <a:ln w="9525">
            <a:noFill/>
            <a:miter lim="800000"/>
            <a:headEnd/>
            <a:tailEnd/>
          </a:ln>
        </p:spPr>
        <p:txBody>
          <a:bodyPr anchor="ctr"/>
          <a:lstStyle/>
          <a:p>
            <a:endParaRPr lang="it-IT" sz="1200">
              <a:solidFill>
                <a:srgbClr val="898989"/>
              </a:solidFill>
            </a:endParaRPr>
          </a:p>
        </p:txBody>
      </p:sp>
      <p:sp>
        <p:nvSpPr>
          <p:cNvPr id="21" name="Segnaposto numero diapositiva 20"/>
          <p:cNvSpPr>
            <a:spLocks noGrp="1"/>
          </p:cNvSpPr>
          <p:nvPr>
            <p:ph type="sldNum" sz="quarter" idx="12"/>
          </p:nvPr>
        </p:nvSpPr>
        <p:spPr/>
        <p:txBody>
          <a:bodyPr/>
          <a:lstStyle/>
          <a:p>
            <a:pPr>
              <a:defRPr/>
            </a:pPr>
            <a:fld id="{69E750DA-14B7-4066-A98D-DDFAC42FB98E}" type="slidenum">
              <a:rPr lang="it-IT" smtClean="0"/>
              <a:pPr>
                <a:defRPr/>
              </a:pPr>
              <a:t>82</a:t>
            </a:fld>
            <a:endParaRPr lang="it-IT"/>
          </a:p>
        </p:txBody>
      </p:sp>
      <p:sp>
        <p:nvSpPr>
          <p:cNvPr id="2" name="Rettangolo 1">
            <a:extLst>
              <a:ext uri="{FF2B5EF4-FFF2-40B4-BE49-F238E27FC236}">
                <a16:creationId xmlns:a16="http://schemas.microsoft.com/office/drawing/2014/main" id="{B37874DB-347C-40B0-9342-F2A53BB72EE6}"/>
              </a:ext>
            </a:extLst>
          </p:cNvPr>
          <p:cNvSpPr/>
          <p:nvPr/>
        </p:nvSpPr>
        <p:spPr>
          <a:xfrm>
            <a:off x="421160" y="547311"/>
            <a:ext cx="11161240" cy="5632311"/>
          </a:xfrm>
          <a:prstGeom prst="rect">
            <a:avLst/>
          </a:prstGeom>
        </p:spPr>
        <p:txBody>
          <a:bodyPr wrap="square">
            <a:spAutoFit/>
          </a:bodyPr>
          <a:lstStyle/>
          <a:p>
            <a:pPr algn="just"/>
            <a:r>
              <a:rPr lang="it-IT" sz="3600" b="1" dirty="0">
                <a:solidFill>
                  <a:srgbClr val="339966"/>
                </a:solidFill>
                <a:latin typeface="Arial" panose="020B0604020202020204" pitchFamily="34" charset="0"/>
              </a:rPr>
              <a:t>L’art. 23 comma 5 della L. 289/2002 dispone che i provvedimenti di riconoscimento di debito posti in essere dalle amministrazioni pubbliche sono trasmessi agli organi di controllo ed alla competente procura della Corte dei Conti.</a:t>
            </a:r>
          </a:p>
          <a:p>
            <a:pPr algn="just"/>
            <a:endParaRPr lang="it-IT" sz="3600" dirty="0">
              <a:solidFill>
                <a:srgbClr val="339966"/>
              </a:solidFill>
              <a:latin typeface="Arial" panose="020B0604020202020204" pitchFamily="34" charset="0"/>
            </a:endParaRPr>
          </a:p>
          <a:p>
            <a:pPr algn="just"/>
            <a:r>
              <a:rPr lang="it-IT" sz="3600" u="sng" dirty="0">
                <a:solidFill>
                  <a:srgbClr val="339966"/>
                </a:solidFill>
                <a:latin typeface="Arial" panose="020B0604020202020204" pitchFamily="34" charset="0"/>
              </a:rPr>
              <a:t>L’organo di revisione deve verificare che i provvedimenti di riconoscimento di debiti gli siano trasmessi, nonché inviati alla competente procura della Corte dei Conti.</a:t>
            </a:r>
            <a:endParaRPr lang="it-IT" sz="2800" u="sng" dirty="0">
              <a:solidFill>
                <a:srgbClr val="339966"/>
              </a:solidFill>
            </a:endParaRPr>
          </a:p>
        </p:txBody>
      </p:sp>
    </p:spTree>
    <p:extLst>
      <p:ext uri="{BB962C8B-B14F-4D97-AF65-F5344CB8AC3E}">
        <p14:creationId xmlns:p14="http://schemas.microsoft.com/office/powerpoint/2010/main" val="1344422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D6C9B10-3BE2-272E-AA78-F0AB7D9E066A}"/>
              </a:ext>
            </a:extLst>
          </p:cNvPr>
          <p:cNvSpPr>
            <a:spLocks noGrp="1"/>
          </p:cNvSpPr>
          <p:nvPr>
            <p:ph type="sldNum" sz="quarter" idx="12"/>
          </p:nvPr>
        </p:nvSpPr>
        <p:spPr/>
        <p:txBody>
          <a:bodyPr/>
          <a:lstStyle/>
          <a:p>
            <a:fld id="{D5BBC35B-A44B-4119-B8DA-DE9E3DFADA20}" type="slidenum">
              <a:rPr kumimoji="0" lang="en-US" smtClean="0"/>
              <a:pPr/>
              <a:t>83</a:t>
            </a:fld>
            <a:endParaRPr kumimoji="0" lang="en-US" dirty="0"/>
          </a:p>
        </p:txBody>
      </p:sp>
      <p:sp>
        <p:nvSpPr>
          <p:cNvPr id="6" name="CasellaDiTesto 5">
            <a:extLst>
              <a:ext uri="{FF2B5EF4-FFF2-40B4-BE49-F238E27FC236}">
                <a16:creationId xmlns:a16="http://schemas.microsoft.com/office/drawing/2014/main" id="{1F5BA247-5ADA-B640-0039-FC7C7E7732AC}"/>
              </a:ext>
            </a:extLst>
          </p:cNvPr>
          <p:cNvSpPr txBox="1"/>
          <p:nvPr/>
        </p:nvSpPr>
        <p:spPr>
          <a:xfrm>
            <a:off x="551384" y="692696"/>
            <a:ext cx="11089232" cy="4708981"/>
          </a:xfrm>
          <a:prstGeom prst="rect">
            <a:avLst/>
          </a:prstGeom>
          <a:noFill/>
        </p:spPr>
        <p:txBody>
          <a:bodyPr wrap="square">
            <a:spAutoFit/>
          </a:bodyPr>
          <a:lstStyle/>
          <a:p>
            <a:pPr algn="just"/>
            <a:r>
              <a:rPr lang="it-IT" sz="6000" dirty="0">
                <a:solidFill>
                  <a:srgbClr val="0070C0"/>
                </a:solidFill>
              </a:rPr>
              <a:t>LA RESPONSABILITÀ CIVILE DIRETTA DEL FUNZIONARIO O AMMINISTRATORE DI ENTE LOCALE, PER DEBITI FUORI BILANCIO.</a:t>
            </a:r>
          </a:p>
        </p:txBody>
      </p:sp>
    </p:spTree>
    <p:extLst>
      <p:ext uri="{BB962C8B-B14F-4D97-AF65-F5344CB8AC3E}">
        <p14:creationId xmlns:p14="http://schemas.microsoft.com/office/powerpoint/2010/main" val="1825144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515E778-0859-AA64-45CE-901562F49A71}"/>
              </a:ext>
            </a:extLst>
          </p:cNvPr>
          <p:cNvSpPr>
            <a:spLocks noGrp="1"/>
          </p:cNvSpPr>
          <p:nvPr>
            <p:ph type="sldNum" sz="quarter" idx="12"/>
          </p:nvPr>
        </p:nvSpPr>
        <p:spPr/>
        <p:txBody>
          <a:bodyPr/>
          <a:lstStyle/>
          <a:p>
            <a:fld id="{D5BBC35B-A44B-4119-B8DA-DE9E3DFADA20}" type="slidenum">
              <a:rPr kumimoji="0" lang="en-US" smtClean="0"/>
              <a:pPr/>
              <a:t>84</a:t>
            </a:fld>
            <a:endParaRPr kumimoji="0" lang="en-US" dirty="0"/>
          </a:p>
        </p:txBody>
      </p:sp>
      <p:sp>
        <p:nvSpPr>
          <p:cNvPr id="6" name="CasellaDiTesto 5">
            <a:extLst>
              <a:ext uri="{FF2B5EF4-FFF2-40B4-BE49-F238E27FC236}">
                <a16:creationId xmlns:a16="http://schemas.microsoft.com/office/drawing/2014/main" id="{7D1EE16B-E72A-8F82-2097-89344CDE4BC5}"/>
              </a:ext>
            </a:extLst>
          </p:cNvPr>
          <p:cNvSpPr txBox="1"/>
          <p:nvPr/>
        </p:nvSpPr>
        <p:spPr>
          <a:xfrm>
            <a:off x="0" y="136525"/>
            <a:ext cx="11761984" cy="6740307"/>
          </a:xfrm>
          <a:prstGeom prst="rect">
            <a:avLst/>
          </a:prstGeom>
          <a:noFill/>
        </p:spPr>
        <p:txBody>
          <a:bodyPr wrap="square">
            <a:spAutoFit/>
          </a:bodyPr>
          <a:lstStyle/>
          <a:p>
            <a:pPr algn="just"/>
            <a:r>
              <a:rPr lang="it-IT" sz="2400" dirty="0">
                <a:solidFill>
                  <a:srgbClr val="0070C0"/>
                </a:solidFill>
              </a:rPr>
              <a:t>L’art. 23 del </a:t>
            </a:r>
            <a:r>
              <a:rPr lang="it-IT" sz="2400" dirty="0" err="1">
                <a:solidFill>
                  <a:srgbClr val="0070C0"/>
                </a:solidFill>
              </a:rPr>
              <a:t>d.l.</a:t>
            </a:r>
            <a:r>
              <a:rPr lang="it-IT" sz="2400" dirty="0">
                <a:solidFill>
                  <a:srgbClr val="0070C0"/>
                </a:solidFill>
              </a:rPr>
              <a:t> 2 marzo 1989, n. 66 (convertito con modificazioni dalla l. 24 aprile 1989, n. 144) prevedeva che gli enti locali potessero procedere all’effettuazione di spese soltanto previa la deliberazione autorizzativa nelle forme stabilite dalla legge, nonché previo l’impegno contabile registrato sul competente capitolo di bilancio.</a:t>
            </a:r>
          </a:p>
          <a:p>
            <a:pPr algn="just"/>
            <a:r>
              <a:rPr lang="it-IT" sz="2400" dirty="0">
                <a:solidFill>
                  <a:srgbClr val="0070C0"/>
                </a:solidFill>
              </a:rPr>
              <a:t> In caso di acquisizione di beni o servizi in violazione di tale norma, il rapporto obbligatorio intercorreva, ai fini della controprestazione e ad ogni altro effetto di legge, tra il privato fornitore e l’amministratore o il funzionario che aveva consentito la fornitura. </a:t>
            </a:r>
          </a:p>
          <a:p>
            <a:pPr algn="just"/>
            <a:endParaRPr lang="it-IT" sz="2400" dirty="0">
              <a:solidFill>
                <a:srgbClr val="0070C0"/>
              </a:solidFill>
            </a:endParaRPr>
          </a:p>
          <a:p>
            <a:pPr algn="just"/>
            <a:r>
              <a:rPr lang="it-IT" sz="2400" dirty="0">
                <a:solidFill>
                  <a:srgbClr val="0070C0"/>
                </a:solidFill>
              </a:rPr>
              <a:t>Precisamente, il c. 4 dell’art. 23 così dettava: “4. </a:t>
            </a:r>
            <a:r>
              <a:rPr lang="it-IT" sz="2400" b="1" dirty="0">
                <a:solidFill>
                  <a:srgbClr val="0070C0"/>
                </a:solidFill>
              </a:rPr>
              <a:t>Nel caso in cui vi sia stata l’acquisizione di beni o servizi in violazione dell’obbligo indicato nel comma 3, il rapporto obbligatorio intercorre, ai fini della controprestazione e per ogni altro effetto di legge tra il privato fornitore e l’amministratore o il funzionario che abbiano consentita la fornitura. Detto effetto si estende per le esecuzioni reiterate o continuative a tutti coloro che abbiano reso possibili le singole prestazioni</a:t>
            </a:r>
            <a:r>
              <a:rPr lang="it-IT" sz="2400" dirty="0">
                <a:solidFill>
                  <a:srgbClr val="0070C0"/>
                </a:solidFill>
              </a:rPr>
              <a:t>”. </a:t>
            </a:r>
          </a:p>
          <a:p>
            <a:pPr algn="just"/>
            <a:endParaRPr lang="it-IT" sz="2400" dirty="0">
              <a:solidFill>
                <a:srgbClr val="0070C0"/>
              </a:solidFill>
            </a:endParaRPr>
          </a:p>
          <a:p>
            <a:pPr algn="just"/>
            <a:r>
              <a:rPr lang="it-IT" sz="2400" dirty="0">
                <a:solidFill>
                  <a:srgbClr val="0070C0"/>
                </a:solidFill>
              </a:rPr>
              <a:t>La citata disposizione, in sostanza, determinava, in mancanza delle prescritte autorizzazioni contabili e finanziarie (copertura finanziaria e impegno di spesa), il configurarsi di una responsabilità diretta ed esclusiva dell’agente pubblico.</a:t>
            </a:r>
          </a:p>
        </p:txBody>
      </p:sp>
    </p:spTree>
    <p:extLst>
      <p:ext uri="{BB962C8B-B14F-4D97-AF65-F5344CB8AC3E}">
        <p14:creationId xmlns:p14="http://schemas.microsoft.com/office/powerpoint/2010/main" val="1384357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C447871B-0417-5D28-5BCD-25FC2D05BC16}"/>
              </a:ext>
            </a:extLst>
          </p:cNvPr>
          <p:cNvSpPr>
            <a:spLocks noGrp="1"/>
          </p:cNvSpPr>
          <p:nvPr>
            <p:ph type="sldNum" sz="quarter" idx="12"/>
          </p:nvPr>
        </p:nvSpPr>
        <p:spPr/>
        <p:txBody>
          <a:bodyPr/>
          <a:lstStyle/>
          <a:p>
            <a:fld id="{D5BBC35B-A44B-4119-B8DA-DE9E3DFADA20}" type="slidenum">
              <a:rPr kumimoji="0" lang="en-US" smtClean="0"/>
              <a:pPr/>
              <a:t>85</a:t>
            </a:fld>
            <a:endParaRPr kumimoji="0" lang="en-US" dirty="0"/>
          </a:p>
        </p:txBody>
      </p:sp>
      <p:sp>
        <p:nvSpPr>
          <p:cNvPr id="6" name="CasellaDiTesto 5">
            <a:extLst>
              <a:ext uri="{FF2B5EF4-FFF2-40B4-BE49-F238E27FC236}">
                <a16:creationId xmlns:a16="http://schemas.microsoft.com/office/drawing/2014/main" id="{0C8CA5B9-F7BF-D13F-CD61-58127BBF6EF1}"/>
              </a:ext>
            </a:extLst>
          </p:cNvPr>
          <p:cNvSpPr txBox="1"/>
          <p:nvPr/>
        </p:nvSpPr>
        <p:spPr>
          <a:xfrm>
            <a:off x="263352" y="404664"/>
            <a:ext cx="11521280" cy="6186309"/>
          </a:xfrm>
          <a:prstGeom prst="rect">
            <a:avLst/>
          </a:prstGeom>
          <a:noFill/>
        </p:spPr>
        <p:txBody>
          <a:bodyPr wrap="square">
            <a:spAutoFit/>
          </a:bodyPr>
          <a:lstStyle/>
          <a:p>
            <a:pPr algn="just"/>
            <a:r>
              <a:rPr lang="it-IT" sz="3600" dirty="0">
                <a:solidFill>
                  <a:srgbClr val="0070C0"/>
                </a:solidFill>
              </a:rPr>
              <a:t>La disposizione del citato art. 23 risultava fortemente innovativa dell’assetto preesistente. Essa costituiva fonte di obbligazioni dirette tra privato ed organo o pubblico dipendente, consentendo al primo l’azione nei confronti del secondo per l’adempimento del contratto. </a:t>
            </a:r>
          </a:p>
          <a:p>
            <a:pPr algn="just"/>
            <a:endParaRPr lang="it-IT" sz="3600" dirty="0">
              <a:solidFill>
                <a:srgbClr val="0070C0"/>
              </a:solidFill>
            </a:endParaRPr>
          </a:p>
          <a:p>
            <a:pPr algn="just"/>
            <a:r>
              <a:rPr lang="it-IT" sz="3600" dirty="0">
                <a:solidFill>
                  <a:srgbClr val="0070C0"/>
                </a:solidFill>
              </a:rPr>
              <a:t>Si produceva cioè, con riferimento all’attività contrattuale del funzionario che violava i dettami contabili relativi alla gestione degli enti locali, una vera e propria “scissione del rapporto di immedesimazione organica tra agente e pubblica amministrazione”</a:t>
            </a:r>
          </a:p>
        </p:txBody>
      </p:sp>
    </p:spTree>
    <p:extLst>
      <p:ext uri="{BB962C8B-B14F-4D97-AF65-F5344CB8AC3E}">
        <p14:creationId xmlns:p14="http://schemas.microsoft.com/office/powerpoint/2010/main" val="1599992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0E04F76-DD68-4C96-FAFF-D411E28D91DC}"/>
              </a:ext>
            </a:extLst>
          </p:cNvPr>
          <p:cNvSpPr>
            <a:spLocks noGrp="1"/>
          </p:cNvSpPr>
          <p:nvPr>
            <p:ph type="sldNum" sz="quarter" idx="12"/>
          </p:nvPr>
        </p:nvSpPr>
        <p:spPr/>
        <p:txBody>
          <a:bodyPr/>
          <a:lstStyle/>
          <a:p>
            <a:fld id="{D5BBC35B-A44B-4119-B8DA-DE9E3DFADA20}" type="slidenum">
              <a:rPr kumimoji="0" lang="en-US" smtClean="0"/>
              <a:pPr/>
              <a:t>86</a:t>
            </a:fld>
            <a:endParaRPr kumimoji="0" lang="en-US" dirty="0"/>
          </a:p>
        </p:txBody>
      </p:sp>
      <p:sp>
        <p:nvSpPr>
          <p:cNvPr id="6" name="CasellaDiTesto 5">
            <a:extLst>
              <a:ext uri="{FF2B5EF4-FFF2-40B4-BE49-F238E27FC236}">
                <a16:creationId xmlns:a16="http://schemas.microsoft.com/office/drawing/2014/main" id="{E2D76792-F6BC-B3ED-A206-B4F33C8B9A5A}"/>
              </a:ext>
            </a:extLst>
          </p:cNvPr>
          <p:cNvSpPr txBox="1"/>
          <p:nvPr/>
        </p:nvSpPr>
        <p:spPr>
          <a:xfrm>
            <a:off x="479376" y="476673"/>
            <a:ext cx="10945216" cy="5509200"/>
          </a:xfrm>
          <a:prstGeom prst="rect">
            <a:avLst/>
          </a:prstGeom>
          <a:noFill/>
        </p:spPr>
        <p:txBody>
          <a:bodyPr wrap="square">
            <a:spAutoFit/>
          </a:bodyPr>
          <a:lstStyle/>
          <a:p>
            <a:pPr algn="just"/>
            <a:r>
              <a:rPr lang="it-IT" sz="3200" dirty="0">
                <a:solidFill>
                  <a:srgbClr val="0070C0"/>
                </a:solidFill>
              </a:rPr>
              <a:t>Tale normativa fu poi riprodotta quasi integralmente nell’art. 35 del d.lgs. 25 febbraio 1995, n. 77  e, invero, anche dopo tale riformulazione essa non fu di pacifica applicazione. Molti giudici si espressero nel senso di ritenerla in contrasto con la ratio dell’art. 28 della Costituzione, in quanto, mentre con riferimento a quest’ultimo i terzi potevano agire direttamente nei confronti dell’amministrazione per il ristoro del danno subito ad opera dei dipendenti che agivano, con dolo o colpa, in violazione dei doveri d’ufficio, nella fattispecie di cui all’art. 23 del </a:t>
            </a:r>
            <a:r>
              <a:rPr lang="it-IT" sz="3200" dirty="0" err="1">
                <a:solidFill>
                  <a:srgbClr val="0070C0"/>
                </a:solidFill>
              </a:rPr>
              <a:t>d.l.</a:t>
            </a:r>
            <a:r>
              <a:rPr lang="it-IT" sz="3200" dirty="0">
                <a:solidFill>
                  <a:srgbClr val="0070C0"/>
                </a:solidFill>
              </a:rPr>
              <a:t> n. 66/1989 (e poi all’art. 35 del d.lgs. n. 77/1995), i terzi erano carenti di qualunque azione nei confronti della p.a. medesima</a:t>
            </a:r>
          </a:p>
        </p:txBody>
      </p:sp>
    </p:spTree>
    <p:extLst>
      <p:ext uri="{BB962C8B-B14F-4D97-AF65-F5344CB8AC3E}">
        <p14:creationId xmlns:p14="http://schemas.microsoft.com/office/powerpoint/2010/main" val="559490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DD58A07-40BE-971D-D2F3-34A325055537}"/>
              </a:ext>
            </a:extLst>
          </p:cNvPr>
          <p:cNvSpPr>
            <a:spLocks noGrp="1"/>
          </p:cNvSpPr>
          <p:nvPr>
            <p:ph type="sldNum" sz="quarter" idx="12"/>
          </p:nvPr>
        </p:nvSpPr>
        <p:spPr/>
        <p:txBody>
          <a:bodyPr/>
          <a:lstStyle/>
          <a:p>
            <a:fld id="{D5BBC35B-A44B-4119-B8DA-DE9E3DFADA20}" type="slidenum">
              <a:rPr kumimoji="0" lang="en-US" smtClean="0"/>
              <a:pPr/>
              <a:t>87</a:t>
            </a:fld>
            <a:endParaRPr kumimoji="0" lang="en-US" dirty="0"/>
          </a:p>
        </p:txBody>
      </p:sp>
      <p:sp>
        <p:nvSpPr>
          <p:cNvPr id="6" name="CasellaDiTesto 5">
            <a:extLst>
              <a:ext uri="{FF2B5EF4-FFF2-40B4-BE49-F238E27FC236}">
                <a16:creationId xmlns:a16="http://schemas.microsoft.com/office/drawing/2014/main" id="{E1765365-94EE-F0A8-6007-9C0C86501CFD}"/>
              </a:ext>
            </a:extLst>
          </p:cNvPr>
          <p:cNvSpPr txBox="1"/>
          <p:nvPr/>
        </p:nvSpPr>
        <p:spPr>
          <a:xfrm>
            <a:off x="191344" y="136525"/>
            <a:ext cx="11809312" cy="6740307"/>
          </a:xfrm>
          <a:prstGeom prst="rect">
            <a:avLst/>
          </a:prstGeom>
          <a:noFill/>
        </p:spPr>
        <p:txBody>
          <a:bodyPr wrap="square">
            <a:spAutoFit/>
          </a:bodyPr>
          <a:lstStyle/>
          <a:p>
            <a:pPr algn="just"/>
            <a:r>
              <a:rPr lang="it-IT" sz="3600" dirty="0">
                <a:solidFill>
                  <a:srgbClr val="0070C0"/>
                </a:solidFill>
              </a:rPr>
              <a:t>All’art. 191, c. 4, il Tuel rielabora e riformula la normativa sulla responsabilità civile diretta del funzionario o amministratore locale per debiti fuori bilancio, nei seguenti termini: “4. Nel caso in cui vi è stata l’acquisizione di beni e servizi in violazione dell’obbligo indicato nei commi 1, 2 e 3, il rapporto obbligatorio intercorre, ai fini della controprestazione e per la parte non riconoscibile ai sensi dell’articolo 194, comma 1, lettera e), tra il privato fornitore e l’amministratore, funzionario o dipendente che hanno consentito la fornitura. Per le esecuzioni reiterate o continuative detto effetto si estende a coloro che hanno reso possibili le singole prestazioni”.</a:t>
            </a:r>
          </a:p>
        </p:txBody>
      </p:sp>
    </p:spTree>
    <p:extLst>
      <p:ext uri="{BB962C8B-B14F-4D97-AF65-F5344CB8AC3E}">
        <p14:creationId xmlns:p14="http://schemas.microsoft.com/office/powerpoint/2010/main" val="52779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6503604-0172-FA42-FB54-5030ACCE5601}"/>
              </a:ext>
            </a:extLst>
          </p:cNvPr>
          <p:cNvSpPr>
            <a:spLocks noGrp="1"/>
          </p:cNvSpPr>
          <p:nvPr>
            <p:ph type="sldNum" sz="quarter" idx="12"/>
          </p:nvPr>
        </p:nvSpPr>
        <p:spPr/>
        <p:txBody>
          <a:bodyPr/>
          <a:lstStyle/>
          <a:p>
            <a:fld id="{D5BBC35B-A44B-4119-B8DA-DE9E3DFADA20}" type="slidenum">
              <a:rPr kumimoji="0" lang="en-US" smtClean="0"/>
              <a:pPr/>
              <a:t>88</a:t>
            </a:fld>
            <a:endParaRPr kumimoji="0" lang="en-US" dirty="0"/>
          </a:p>
        </p:txBody>
      </p:sp>
      <p:sp>
        <p:nvSpPr>
          <p:cNvPr id="6" name="CasellaDiTesto 5">
            <a:extLst>
              <a:ext uri="{FF2B5EF4-FFF2-40B4-BE49-F238E27FC236}">
                <a16:creationId xmlns:a16="http://schemas.microsoft.com/office/drawing/2014/main" id="{78529906-0A44-0276-3ADE-69E606568E3D}"/>
              </a:ext>
            </a:extLst>
          </p:cNvPr>
          <p:cNvSpPr txBox="1"/>
          <p:nvPr/>
        </p:nvSpPr>
        <p:spPr>
          <a:xfrm>
            <a:off x="407368" y="332657"/>
            <a:ext cx="11377264" cy="5632311"/>
          </a:xfrm>
          <a:prstGeom prst="rect">
            <a:avLst/>
          </a:prstGeom>
          <a:noFill/>
        </p:spPr>
        <p:txBody>
          <a:bodyPr wrap="square">
            <a:spAutoFit/>
          </a:bodyPr>
          <a:lstStyle/>
          <a:p>
            <a:pPr algn="just"/>
            <a:r>
              <a:rPr lang="it-IT" sz="4000" dirty="0">
                <a:solidFill>
                  <a:srgbClr val="0070C0"/>
                </a:solidFill>
              </a:rPr>
              <a:t>La riforma del Tuel avrebbe dovuto imprimere una svolta ermeneutica nella giurisprudenza civile e, invece, i giudici di merito e la stessa Cassazione civile, inspiegabilmente, sono rimasti abbarbicati all’originaria versione della norma che scaricava sui soli amministratori, funzionari e dipendenti degli enti locali la responsabilità patrimoniale per i contratti stipulati in assenza di copertura finanziaria o di impegno di spesa, lasciando indenne l’ente locale.</a:t>
            </a:r>
          </a:p>
        </p:txBody>
      </p:sp>
    </p:spTree>
    <p:extLst>
      <p:ext uri="{BB962C8B-B14F-4D97-AF65-F5344CB8AC3E}">
        <p14:creationId xmlns:p14="http://schemas.microsoft.com/office/powerpoint/2010/main" val="560451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48EA05F0-7D72-AB17-AA5E-9350E9BB1E64}"/>
              </a:ext>
            </a:extLst>
          </p:cNvPr>
          <p:cNvSpPr>
            <a:spLocks noGrp="1"/>
          </p:cNvSpPr>
          <p:nvPr>
            <p:ph type="sldNum" sz="quarter" idx="12"/>
          </p:nvPr>
        </p:nvSpPr>
        <p:spPr/>
        <p:txBody>
          <a:bodyPr/>
          <a:lstStyle/>
          <a:p>
            <a:fld id="{D5BBC35B-A44B-4119-B8DA-DE9E3DFADA20}" type="slidenum">
              <a:rPr kumimoji="0" lang="en-US" smtClean="0"/>
              <a:pPr/>
              <a:t>89</a:t>
            </a:fld>
            <a:endParaRPr kumimoji="0" lang="en-US" dirty="0"/>
          </a:p>
        </p:txBody>
      </p:sp>
      <p:sp>
        <p:nvSpPr>
          <p:cNvPr id="6" name="CasellaDiTesto 5">
            <a:extLst>
              <a:ext uri="{FF2B5EF4-FFF2-40B4-BE49-F238E27FC236}">
                <a16:creationId xmlns:a16="http://schemas.microsoft.com/office/drawing/2014/main" id="{FC2CF058-F701-2AEC-EAA5-5ACDC7136792}"/>
              </a:ext>
            </a:extLst>
          </p:cNvPr>
          <p:cNvSpPr txBox="1"/>
          <p:nvPr/>
        </p:nvSpPr>
        <p:spPr>
          <a:xfrm>
            <a:off x="191344" y="136525"/>
            <a:ext cx="11737304" cy="6001643"/>
          </a:xfrm>
          <a:prstGeom prst="rect">
            <a:avLst/>
          </a:prstGeom>
          <a:noFill/>
        </p:spPr>
        <p:txBody>
          <a:bodyPr wrap="square">
            <a:spAutoFit/>
          </a:bodyPr>
          <a:lstStyle/>
          <a:p>
            <a:pPr algn="just"/>
            <a:r>
              <a:rPr lang="it-IT" sz="3200" dirty="0">
                <a:solidFill>
                  <a:srgbClr val="0070C0"/>
                </a:solidFill>
              </a:rPr>
              <a:t>l’orientamento della giurisprudenza civile dopo il Tuel non è diverso da quello precedente al Tuel. Quasi tutte le sentenze del giudice civile affermano che, a fronte di spese effettuate dagli enti locali senza il rispetto delle condizioni di cui all’art. 23, cc. 3 e 4, del </a:t>
            </a:r>
            <a:r>
              <a:rPr lang="it-IT" sz="3200" dirty="0" err="1">
                <a:solidFill>
                  <a:srgbClr val="0070C0"/>
                </a:solidFill>
              </a:rPr>
              <a:t>d.l.</a:t>
            </a:r>
            <a:r>
              <a:rPr lang="it-IT" sz="3200" dirty="0">
                <a:solidFill>
                  <a:srgbClr val="0070C0"/>
                </a:solidFill>
              </a:rPr>
              <a:t> n. 66/1989, riprodotto nell’art. 191 del </a:t>
            </a:r>
            <a:r>
              <a:rPr lang="it-IT" sz="3200" dirty="0" err="1">
                <a:solidFill>
                  <a:srgbClr val="0070C0"/>
                </a:solidFill>
              </a:rPr>
              <a:t>t.u.</a:t>
            </a:r>
            <a:r>
              <a:rPr lang="it-IT" sz="3200" dirty="0">
                <a:solidFill>
                  <a:srgbClr val="0070C0"/>
                </a:solidFill>
              </a:rPr>
              <a:t> enti locali (d.lgs. n. 267/2000), il rapporto obbligatorio, ai fini del corrispettivo, sorga direttamente con l’amministratore o il funzionario che abbia consentito la prestazione. Ne deriva, pertanto, l’impossibilità di esperire nei confronti dell’ente locale interessato l’azione di arricchimento senza causa, stante il difetto del necessario requisito della sussidiarietà dell’azione. </a:t>
            </a:r>
            <a:r>
              <a:rPr lang="it-IT" sz="3200" b="1" dirty="0">
                <a:solidFill>
                  <a:srgbClr val="0070C0"/>
                </a:solidFill>
              </a:rPr>
              <a:t>La giurisprudenza civile afferma, a tal proposito, che il Tuel ha soppiantato il d.lgs. n. 77/1995 senza significative novità.</a:t>
            </a:r>
          </a:p>
        </p:txBody>
      </p:sp>
    </p:spTree>
    <p:extLst>
      <p:ext uri="{BB962C8B-B14F-4D97-AF65-F5344CB8AC3E}">
        <p14:creationId xmlns:p14="http://schemas.microsoft.com/office/powerpoint/2010/main" val="1121276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DFA90EC-E4F4-3012-76A0-246054453F81}"/>
              </a:ext>
            </a:extLst>
          </p:cNvPr>
          <p:cNvSpPr>
            <a:spLocks noGrp="1"/>
          </p:cNvSpPr>
          <p:nvPr>
            <p:ph type="sldNum" sz="quarter" idx="12"/>
          </p:nvPr>
        </p:nvSpPr>
        <p:spPr/>
        <p:txBody>
          <a:bodyPr/>
          <a:lstStyle/>
          <a:p>
            <a:fld id="{D5BBC35B-A44B-4119-B8DA-DE9E3DFADA20}" type="slidenum">
              <a:rPr kumimoji="0" lang="en-US" smtClean="0"/>
              <a:pPr/>
              <a:t>9</a:t>
            </a:fld>
            <a:endParaRPr kumimoji="0" lang="en-US" dirty="0"/>
          </a:p>
        </p:txBody>
      </p:sp>
      <p:sp>
        <p:nvSpPr>
          <p:cNvPr id="6" name="CasellaDiTesto 5">
            <a:extLst>
              <a:ext uri="{FF2B5EF4-FFF2-40B4-BE49-F238E27FC236}">
                <a16:creationId xmlns:a16="http://schemas.microsoft.com/office/drawing/2014/main" id="{E3ED73CF-0906-097D-87A1-5B807156D989}"/>
              </a:ext>
            </a:extLst>
          </p:cNvPr>
          <p:cNvSpPr txBox="1"/>
          <p:nvPr/>
        </p:nvSpPr>
        <p:spPr>
          <a:xfrm>
            <a:off x="551384" y="154073"/>
            <a:ext cx="11521280" cy="6494085"/>
          </a:xfrm>
          <a:prstGeom prst="rect">
            <a:avLst/>
          </a:prstGeom>
          <a:noFill/>
        </p:spPr>
        <p:txBody>
          <a:bodyPr wrap="square">
            <a:spAutoFit/>
          </a:bodyPr>
          <a:lstStyle/>
          <a:p>
            <a:pPr algn="just"/>
            <a:r>
              <a:rPr lang="it-IT" sz="3200" dirty="0">
                <a:solidFill>
                  <a:srgbClr val="33CC33"/>
                </a:solidFill>
              </a:rPr>
              <a:t>L’elaborazione dottrinale e le pronunce giurisprudenziali conducono a considerare il debito fuori bilancio quale obbligazione pecuniaria riferibile all’ente, assunta in violazione delle norme di contabilità</a:t>
            </a:r>
          </a:p>
          <a:p>
            <a:pPr algn="just"/>
            <a:r>
              <a:rPr lang="it-IT" sz="3200" dirty="0">
                <a:solidFill>
                  <a:srgbClr val="33CC33"/>
                </a:solidFill>
              </a:rPr>
              <a:t>pubblica che riguardano la fase della spesa ed in particolare di quelle che disciplinano l’assunzione di impegni di spesa.</a:t>
            </a:r>
          </a:p>
          <a:p>
            <a:pPr algn="just"/>
            <a:r>
              <a:rPr lang="it-IT" sz="3200" dirty="0">
                <a:solidFill>
                  <a:srgbClr val="33CC33"/>
                </a:solidFill>
              </a:rPr>
              <a:t>La contabilità pubblica disciplina in modo analitico il procedimento di spesa affinché l’azione della P.A. sia funzionalizzata al fine di garantire alla collettività che essa sarà svolta nel rispetto del principio di legalità.</a:t>
            </a:r>
          </a:p>
          <a:p>
            <a:pPr algn="just"/>
            <a:r>
              <a:rPr lang="it-IT" sz="3200" dirty="0">
                <a:solidFill>
                  <a:srgbClr val="33CC33"/>
                </a:solidFill>
              </a:rPr>
              <a:t>Appare a questo riguardo fondamentale il riferimento agli articoli 151 e 191 del TUEL recanti rispettivamente “Principi in materia di contabilità” e “Regole per l’assunzione di impegni e per l’effettuazione delle spese”. </a:t>
            </a:r>
          </a:p>
        </p:txBody>
      </p:sp>
    </p:spTree>
    <p:extLst>
      <p:ext uri="{BB962C8B-B14F-4D97-AF65-F5344CB8AC3E}">
        <p14:creationId xmlns:p14="http://schemas.microsoft.com/office/powerpoint/2010/main" val="1632937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0AFE3EF2-5DDE-A258-334C-1CF981AD1543}"/>
              </a:ext>
            </a:extLst>
          </p:cNvPr>
          <p:cNvSpPr txBox="1"/>
          <p:nvPr/>
        </p:nvSpPr>
        <p:spPr>
          <a:xfrm>
            <a:off x="263352" y="260648"/>
            <a:ext cx="11521280" cy="4770537"/>
          </a:xfrm>
          <a:prstGeom prst="rect">
            <a:avLst/>
          </a:prstGeom>
          <a:noFill/>
        </p:spPr>
        <p:txBody>
          <a:bodyPr wrap="square">
            <a:spAutoFit/>
          </a:bodyPr>
          <a:lstStyle/>
          <a:p>
            <a:pPr algn="just"/>
            <a:r>
              <a:rPr lang="it-IT" sz="2800" dirty="0">
                <a:solidFill>
                  <a:srgbClr val="0070C0"/>
                </a:solidFill>
              </a:rPr>
              <a:t>Qualche pronuncia di merito si sofferma a puntualizzare che l’art. 194, c. 1, lett. e), Tuel subordina il riconoscimento del debito, per l’acquisizione di beni e servizi, avvenuta in violazione degli obblighi di cui ai cc. 1, 2, e 3 dell’art. 191, ad una formale deliberazione, “nei limiti degli accertati e dimostrati utilità ed arricchimento per l’ente, nell’ambito dell’espletamento di pubbliche funzioni e servizi di competenza”, fermo restando che, in caso di mancato riconoscimento, il rapporto contrattuale intercorre unicamente tra il terzo contraente e il funzionario o l’amministratore che ha autorizzato la prestazione.</a:t>
            </a:r>
          </a:p>
          <a:p>
            <a:pPr algn="just"/>
            <a:endParaRPr lang="it-IT" sz="2800" dirty="0">
              <a:solidFill>
                <a:srgbClr val="0070C0"/>
              </a:solidFill>
            </a:endParaRPr>
          </a:p>
          <a:p>
            <a:pPr algn="just"/>
            <a:r>
              <a:rPr lang="it-IT" sz="2400" dirty="0"/>
              <a:t>Cfr. App. Campobasso 18 maggio 2017.</a:t>
            </a:r>
            <a:endParaRPr lang="it-IT" sz="2800" dirty="0">
              <a:solidFill>
                <a:srgbClr val="0070C0"/>
              </a:solidFill>
            </a:endParaRPr>
          </a:p>
        </p:txBody>
      </p:sp>
    </p:spTree>
    <p:extLst>
      <p:ext uri="{BB962C8B-B14F-4D97-AF65-F5344CB8AC3E}">
        <p14:creationId xmlns:p14="http://schemas.microsoft.com/office/powerpoint/2010/main" val="870732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BB5E98E-F210-9784-E20B-E63DCAEDDBEA}"/>
              </a:ext>
            </a:extLst>
          </p:cNvPr>
          <p:cNvSpPr>
            <a:spLocks noGrp="1"/>
          </p:cNvSpPr>
          <p:nvPr>
            <p:ph type="sldNum" sz="quarter" idx="12"/>
          </p:nvPr>
        </p:nvSpPr>
        <p:spPr/>
        <p:txBody>
          <a:bodyPr/>
          <a:lstStyle/>
          <a:p>
            <a:fld id="{D5BBC35B-A44B-4119-B8DA-DE9E3DFADA20}" type="slidenum">
              <a:rPr kumimoji="0" lang="en-US" smtClean="0"/>
              <a:pPr/>
              <a:t>91</a:t>
            </a:fld>
            <a:endParaRPr kumimoji="0" lang="en-US" dirty="0"/>
          </a:p>
        </p:txBody>
      </p:sp>
      <p:sp>
        <p:nvSpPr>
          <p:cNvPr id="6" name="CasellaDiTesto 5">
            <a:extLst>
              <a:ext uri="{FF2B5EF4-FFF2-40B4-BE49-F238E27FC236}">
                <a16:creationId xmlns:a16="http://schemas.microsoft.com/office/drawing/2014/main" id="{A58DC77B-CFAE-92C1-112B-5EA72DCEE0D8}"/>
              </a:ext>
            </a:extLst>
          </p:cNvPr>
          <p:cNvSpPr txBox="1"/>
          <p:nvPr/>
        </p:nvSpPr>
        <p:spPr>
          <a:xfrm>
            <a:off x="407368" y="332657"/>
            <a:ext cx="11377264" cy="5509200"/>
          </a:xfrm>
          <a:prstGeom prst="rect">
            <a:avLst/>
          </a:prstGeom>
          <a:noFill/>
        </p:spPr>
        <p:txBody>
          <a:bodyPr wrap="square">
            <a:spAutoFit/>
          </a:bodyPr>
          <a:lstStyle/>
          <a:p>
            <a:pPr algn="just"/>
            <a:r>
              <a:rPr lang="it-IT" sz="4400" dirty="0">
                <a:solidFill>
                  <a:srgbClr val="0070C0"/>
                </a:solidFill>
              </a:rPr>
              <a:t>il giudice di merito considera l’avvenuto riconoscimento del debito fuori bilancio da parte dell’ente locale </a:t>
            </a:r>
            <a:r>
              <a:rPr lang="it-IT" sz="4400" b="1" dirty="0">
                <a:solidFill>
                  <a:srgbClr val="0070C0"/>
                </a:solidFill>
              </a:rPr>
              <a:t>come un elemento ostativo al formarsi della responsabilità diretta </a:t>
            </a:r>
            <a:r>
              <a:rPr lang="it-IT" sz="4400" dirty="0">
                <a:solidFill>
                  <a:srgbClr val="0070C0"/>
                </a:solidFill>
              </a:rPr>
              <a:t>del funzionario o amministratore locale, ma non per questo considera l’astratta riconoscibilità del debito fuori bilancio come presupposto negativo di tale responsabilità. </a:t>
            </a:r>
          </a:p>
        </p:txBody>
      </p:sp>
    </p:spTree>
    <p:extLst>
      <p:ext uri="{BB962C8B-B14F-4D97-AF65-F5344CB8AC3E}">
        <p14:creationId xmlns:p14="http://schemas.microsoft.com/office/powerpoint/2010/main" val="4259563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D43C442C-402B-7166-C1C6-B43333668582}"/>
              </a:ext>
            </a:extLst>
          </p:cNvPr>
          <p:cNvSpPr txBox="1"/>
          <p:nvPr/>
        </p:nvSpPr>
        <p:spPr>
          <a:xfrm>
            <a:off x="443372" y="612844"/>
            <a:ext cx="11305256" cy="5632311"/>
          </a:xfrm>
          <a:prstGeom prst="rect">
            <a:avLst/>
          </a:prstGeom>
          <a:noFill/>
        </p:spPr>
        <p:txBody>
          <a:bodyPr wrap="square">
            <a:spAutoFit/>
          </a:bodyPr>
          <a:lstStyle/>
          <a:p>
            <a:pPr algn="just"/>
            <a:r>
              <a:rPr lang="it-IT" sz="3600" dirty="0">
                <a:solidFill>
                  <a:srgbClr val="0070C0"/>
                </a:solidFill>
              </a:rPr>
              <a:t>Non è, dunque, soltanto l’avvenuto riconoscimento del debito fuori bilancio ad impedire il formarsi della responsabilità civile diretta del funzionario o amministratore locale, poiché – se così fosse – avremmo una regola della responsabilità “</a:t>
            </a:r>
            <a:r>
              <a:rPr lang="it-IT" sz="3600" b="1" dirty="0">
                <a:solidFill>
                  <a:srgbClr val="0070C0"/>
                </a:solidFill>
              </a:rPr>
              <a:t>a geometria variabile</a:t>
            </a:r>
            <a:r>
              <a:rPr lang="it-IT" sz="3600" dirty="0">
                <a:solidFill>
                  <a:srgbClr val="0070C0"/>
                </a:solidFill>
              </a:rPr>
              <a:t>”, dipendente dalla capacità finanziaria dell’Ente locale o dalla mera volontà dell’organo consiliare di riconoscere il debito, e ciò in palese violazione dei principi di uguaglianza, ragionevolezza e imparzialità della p.a., di cui agli artt. 3 e 97 della Costituzione .</a:t>
            </a:r>
          </a:p>
        </p:txBody>
      </p:sp>
    </p:spTree>
    <p:extLst>
      <p:ext uri="{BB962C8B-B14F-4D97-AF65-F5344CB8AC3E}">
        <p14:creationId xmlns:p14="http://schemas.microsoft.com/office/powerpoint/2010/main" val="3546724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65EEB897-3F47-132B-31FC-874AEE781EED}"/>
              </a:ext>
            </a:extLst>
          </p:cNvPr>
          <p:cNvSpPr txBox="1"/>
          <p:nvPr/>
        </p:nvSpPr>
        <p:spPr>
          <a:xfrm>
            <a:off x="227348" y="404664"/>
            <a:ext cx="11737304" cy="6186309"/>
          </a:xfrm>
          <a:prstGeom prst="rect">
            <a:avLst/>
          </a:prstGeom>
          <a:noFill/>
        </p:spPr>
        <p:txBody>
          <a:bodyPr wrap="square">
            <a:spAutoFit/>
          </a:bodyPr>
          <a:lstStyle/>
          <a:p>
            <a:pPr algn="just"/>
            <a:r>
              <a:rPr lang="it-IT" sz="2200" dirty="0">
                <a:solidFill>
                  <a:srgbClr val="0070C0"/>
                </a:solidFill>
              </a:rPr>
              <a:t>Quel che, nel dettato normativo, impedisce il formarsi della responsabilità civile diretta del funzionario o amministratore locale è proprio l’astratta “riconoscibilità” del debito fuori bilancio. È questo che dice la norma e tale considerazione, ad avviso di chi scrive, ha almeno quattro implicazioni importanti: </a:t>
            </a:r>
          </a:p>
          <a:p>
            <a:pPr marL="457200" indent="-457200" algn="just">
              <a:buAutoNum type="arabicParenR"/>
            </a:pPr>
            <a:r>
              <a:rPr lang="it-IT" sz="2200" dirty="0">
                <a:solidFill>
                  <a:srgbClr val="0070C0"/>
                </a:solidFill>
              </a:rPr>
              <a:t>il giudice civile, nel giudicare della responsabilità diretta del funzionario o amministratore locale, deve sempre operare un’indagine sulla sussistenza dei requisiti di riconoscibilità del debito fuori bilancio, ai sensi del combinato disposto degli artt. 191, c. 4, e 194, lett. e), Tuel; </a:t>
            </a:r>
          </a:p>
          <a:p>
            <a:pPr marL="457200" indent="-457200" algn="just">
              <a:buAutoNum type="arabicParenR"/>
            </a:pPr>
            <a:r>
              <a:rPr lang="it-IT" sz="2200" dirty="0">
                <a:solidFill>
                  <a:srgbClr val="0070C0"/>
                </a:solidFill>
              </a:rPr>
              <a:t>è ipotizzabile che l’ente locale e, per esso, l’organo consiliare abbia l’obbligo giuridico di riconoscere il debito fuori bilancio quando il debito sia in astratto riconoscibile come tale, sicché, sussistendo una posizione di obbligo giuridico in capo all’ente locale, il creditore possa, di conseguenza, vantare un diritto al riconoscimento del debito fuori bilancio; </a:t>
            </a:r>
          </a:p>
          <a:p>
            <a:pPr marL="457200" indent="-457200" algn="just">
              <a:buAutoNum type="arabicParenR"/>
            </a:pPr>
            <a:r>
              <a:rPr lang="it-IT" sz="2200" dirty="0">
                <a:solidFill>
                  <a:srgbClr val="0070C0"/>
                </a:solidFill>
              </a:rPr>
              <a:t> diversamente opinando, il credito del fornitore riconoscibile ma non riconosciuto dall’ente locale resterebbe privo di ogni altra tutela e ciò consentirebbe di legittimare, quale </a:t>
            </a:r>
            <a:r>
              <a:rPr lang="it-IT" sz="2200" dirty="0" err="1">
                <a:solidFill>
                  <a:srgbClr val="0070C0"/>
                </a:solidFill>
              </a:rPr>
              <a:t>extrema</a:t>
            </a:r>
            <a:r>
              <a:rPr lang="it-IT" sz="2200" dirty="0">
                <a:solidFill>
                  <a:srgbClr val="0070C0"/>
                </a:solidFill>
              </a:rPr>
              <a:t> ratio, l’azione sussidiaria di cui all’art. 2041 c.c.; </a:t>
            </a:r>
          </a:p>
          <a:p>
            <a:pPr marL="457200" indent="-457200" algn="just">
              <a:buAutoNum type="arabicParenR"/>
            </a:pPr>
            <a:r>
              <a:rPr lang="it-IT" sz="2200" dirty="0">
                <a:solidFill>
                  <a:srgbClr val="0070C0"/>
                </a:solidFill>
              </a:rPr>
              <a:t> trattandosi di posizione di diritto e non di interesse legittimo, spetta al giudice ordinario e non al giudice amministrativo la giurisdizione in materia di domanda di riconoscimento del debito fuori bilancio, rimasta inevasa o insoddisfatta da parte dell’ente locale (fuori, ovviamente, dall’ipotesi in cui vi sia un giudicato civile </a:t>
            </a:r>
            <a:r>
              <a:rPr lang="it-IT" sz="2200" dirty="0" err="1">
                <a:solidFill>
                  <a:srgbClr val="0070C0"/>
                </a:solidFill>
              </a:rPr>
              <a:t>ottemperabile</a:t>
            </a:r>
            <a:r>
              <a:rPr lang="it-IT" sz="2200" dirty="0">
                <a:solidFill>
                  <a:srgbClr val="0070C0"/>
                </a:solidFill>
              </a:rPr>
              <a:t>, ex art. 114 </a:t>
            </a:r>
            <a:r>
              <a:rPr lang="it-IT" sz="2200" dirty="0" err="1">
                <a:solidFill>
                  <a:srgbClr val="0070C0"/>
                </a:solidFill>
              </a:rPr>
              <a:t>c.p.a</a:t>
            </a:r>
            <a:r>
              <a:rPr lang="it-IT" sz="2200" dirty="0">
                <a:solidFill>
                  <a:srgbClr val="0070C0"/>
                </a:solidFill>
              </a:rPr>
              <a:t>.).</a:t>
            </a:r>
          </a:p>
        </p:txBody>
      </p:sp>
    </p:spTree>
    <p:extLst>
      <p:ext uri="{BB962C8B-B14F-4D97-AF65-F5344CB8AC3E}">
        <p14:creationId xmlns:p14="http://schemas.microsoft.com/office/powerpoint/2010/main" val="1130298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397E0528-A5D2-9386-64BE-82BC53DCC8E9}"/>
              </a:ext>
            </a:extLst>
          </p:cNvPr>
          <p:cNvSpPr txBox="1"/>
          <p:nvPr/>
        </p:nvSpPr>
        <p:spPr>
          <a:xfrm>
            <a:off x="911424" y="1351508"/>
            <a:ext cx="10657184" cy="4154984"/>
          </a:xfrm>
          <a:prstGeom prst="rect">
            <a:avLst/>
          </a:prstGeom>
          <a:noFill/>
        </p:spPr>
        <p:txBody>
          <a:bodyPr wrap="square">
            <a:spAutoFit/>
          </a:bodyPr>
          <a:lstStyle/>
          <a:p>
            <a:pPr algn="just"/>
            <a:r>
              <a:rPr lang="it-IT" sz="4400" dirty="0">
                <a:solidFill>
                  <a:srgbClr val="0070C0"/>
                </a:solidFill>
              </a:rPr>
              <a:t>La Cassazione civile ha affermato che l’art. 191 prevede un rapporto obbligatorio diretto tra il fornitore e il funzionario che ha consentito, in violazione delle regole contabili, l’acquisizione di beni o servizi in favore dell’ente pubblico.</a:t>
            </a:r>
          </a:p>
        </p:txBody>
      </p:sp>
    </p:spTree>
    <p:extLst>
      <p:ext uri="{BB962C8B-B14F-4D97-AF65-F5344CB8AC3E}">
        <p14:creationId xmlns:p14="http://schemas.microsoft.com/office/powerpoint/2010/main" val="8453131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D02A7B4-23BA-5A3D-4879-856541BF4C43}"/>
              </a:ext>
            </a:extLst>
          </p:cNvPr>
          <p:cNvSpPr>
            <a:spLocks noGrp="1"/>
          </p:cNvSpPr>
          <p:nvPr>
            <p:ph type="sldNum" sz="quarter" idx="12"/>
          </p:nvPr>
        </p:nvSpPr>
        <p:spPr/>
        <p:txBody>
          <a:bodyPr/>
          <a:lstStyle/>
          <a:p>
            <a:fld id="{D5BBC35B-A44B-4119-B8DA-DE9E3DFADA20}" type="slidenum">
              <a:rPr kumimoji="0" lang="en-US" smtClean="0"/>
              <a:pPr/>
              <a:t>95</a:t>
            </a:fld>
            <a:endParaRPr kumimoji="0" lang="en-US" dirty="0"/>
          </a:p>
        </p:txBody>
      </p:sp>
      <p:sp>
        <p:nvSpPr>
          <p:cNvPr id="6" name="CasellaDiTesto 5">
            <a:extLst>
              <a:ext uri="{FF2B5EF4-FFF2-40B4-BE49-F238E27FC236}">
                <a16:creationId xmlns:a16="http://schemas.microsoft.com/office/drawing/2014/main" id="{3C73113A-4957-4DF6-D355-08A9AC3C0781}"/>
              </a:ext>
            </a:extLst>
          </p:cNvPr>
          <p:cNvSpPr txBox="1"/>
          <p:nvPr/>
        </p:nvSpPr>
        <p:spPr>
          <a:xfrm>
            <a:off x="623392" y="620688"/>
            <a:ext cx="11233248" cy="5016758"/>
          </a:xfrm>
          <a:prstGeom prst="rect">
            <a:avLst/>
          </a:prstGeom>
          <a:noFill/>
        </p:spPr>
        <p:txBody>
          <a:bodyPr wrap="square">
            <a:spAutoFit/>
          </a:bodyPr>
          <a:lstStyle/>
          <a:p>
            <a:pPr algn="just"/>
            <a:r>
              <a:rPr lang="it-IT" sz="3200" dirty="0">
                <a:solidFill>
                  <a:srgbClr val="0070C0"/>
                </a:solidFill>
              </a:rPr>
              <a:t>L’atto con il quale l’ente locale assume un obbligo contrattuale è valido a condizione che sia emesso un impegno di spesa destinato a incidere, vincolandolo, su un determinato capitolo di bilancio, con attestazione della sussistenza della relativa copertura finanziaria come previsto dall’art. 191, diversamente discendendone la nullità tanto della deliberazione che lo autorizza quanto del susseguente contratto stipulato in attuazione di essa, ferma restando l’obbligazione a carico dell’amministratore, funzionario o dipendente del medesimo ente che sia responsabile della violazione.</a:t>
            </a:r>
          </a:p>
        </p:txBody>
      </p:sp>
    </p:spTree>
    <p:extLst>
      <p:ext uri="{BB962C8B-B14F-4D97-AF65-F5344CB8AC3E}">
        <p14:creationId xmlns:p14="http://schemas.microsoft.com/office/powerpoint/2010/main" val="33987252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381641B-C562-F7FC-6211-4050C6738842}"/>
              </a:ext>
            </a:extLst>
          </p:cNvPr>
          <p:cNvSpPr>
            <a:spLocks noGrp="1"/>
          </p:cNvSpPr>
          <p:nvPr>
            <p:ph type="title"/>
          </p:nvPr>
        </p:nvSpPr>
        <p:spPr/>
        <p:txBody>
          <a:bodyPr anchor="ctr"/>
          <a:lstStyle/>
          <a:p>
            <a:pPr algn="ctr"/>
            <a:r>
              <a:rPr lang="it-IT" b="1" dirty="0">
                <a:solidFill>
                  <a:srgbClr val="0070C0"/>
                </a:solidFill>
              </a:rPr>
              <a:t>DEBITI FUORI BILANCIO</a:t>
            </a:r>
          </a:p>
        </p:txBody>
      </p:sp>
      <p:sp>
        <p:nvSpPr>
          <p:cNvPr id="6" name="Segnaposto testo 5">
            <a:extLst>
              <a:ext uri="{FF2B5EF4-FFF2-40B4-BE49-F238E27FC236}">
                <a16:creationId xmlns:a16="http://schemas.microsoft.com/office/drawing/2014/main" id="{5D9BB5B9-A26D-545E-CA3F-1E067E9B7DD2}"/>
              </a:ext>
            </a:extLst>
          </p:cNvPr>
          <p:cNvSpPr>
            <a:spLocks noGrp="1"/>
          </p:cNvSpPr>
          <p:nvPr>
            <p:ph type="body" idx="1"/>
          </p:nvPr>
        </p:nvSpPr>
        <p:spPr/>
        <p:txBody>
          <a:bodyPr anchor="ctr">
            <a:normAutofit/>
          </a:bodyPr>
          <a:lstStyle/>
          <a:p>
            <a:pPr algn="ctr"/>
            <a:r>
              <a:rPr lang="it-IT" sz="4000" dirty="0">
                <a:solidFill>
                  <a:srgbClr val="0070C0"/>
                </a:solidFill>
              </a:rPr>
              <a:t>PROFILI DI GIURISDIZIONE</a:t>
            </a:r>
          </a:p>
        </p:txBody>
      </p:sp>
    </p:spTree>
    <p:extLst>
      <p:ext uri="{BB962C8B-B14F-4D97-AF65-F5344CB8AC3E}">
        <p14:creationId xmlns:p14="http://schemas.microsoft.com/office/powerpoint/2010/main" val="4204682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10" name="chimes.wav"/>
          </p:stSnd>
        </p:sndAc>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C8FA68DD-1AE2-BA1E-A805-420E2059127D}"/>
              </a:ext>
            </a:extLst>
          </p:cNvPr>
          <p:cNvSpPr>
            <a:spLocks noGrp="1"/>
          </p:cNvSpPr>
          <p:nvPr>
            <p:ph type="sldNum" sz="quarter" idx="12"/>
          </p:nvPr>
        </p:nvSpPr>
        <p:spPr/>
        <p:txBody>
          <a:bodyPr/>
          <a:lstStyle/>
          <a:p>
            <a:fld id="{2495626E-E49F-415B-AB09-0BFAB7EFF67D}" type="slidenum">
              <a:rPr lang="it-IT" smtClean="0"/>
              <a:pPr/>
              <a:t>97</a:t>
            </a:fld>
            <a:endParaRPr lang="it-IT"/>
          </a:p>
        </p:txBody>
      </p:sp>
      <p:sp>
        <p:nvSpPr>
          <p:cNvPr id="7" name="CasellaDiTesto 6">
            <a:extLst>
              <a:ext uri="{FF2B5EF4-FFF2-40B4-BE49-F238E27FC236}">
                <a16:creationId xmlns:a16="http://schemas.microsoft.com/office/drawing/2014/main" id="{F0044321-C4CC-1AEC-882C-00B17B4951AC}"/>
              </a:ext>
            </a:extLst>
          </p:cNvPr>
          <p:cNvSpPr txBox="1"/>
          <p:nvPr/>
        </p:nvSpPr>
        <p:spPr>
          <a:xfrm>
            <a:off x="191344" y="136526"/>
            <a:ext cx="11593288" cy="5570756"/>
          </a:xfrm>
          <a:prstGeom prst="rect">
            <a:avLst/>
          </a:prstGeom>
          <a:noFill/>
        </p:spPr>
        <p:txBody>
          <a:bodyPr wrap="square">
            <a:spAutoFit/>
          </a:bodyPr>
          <a:lstStyle/>
          <a:p>
            <a:pPr algn="just"/>
            <a:r>
              <a:rPr lang="it-IT" sz="3200" dirty="0">
                <a:solidFill>
                  <a:srgbClr val="0070C0"/>
                </a:solidFill>
              </a:rPr>
              <a:t>Le Sezioni unite della Cassazione civile, pronunciando in tema di giurisdizione, hanno affermato che prima del </a:t>
            </a:r>
            <a:r>
              <a:rPr lang="it-IT" sz="3200" dirty="0" err="1">
                <a:solidFill>
                  <a:srgbClr val="0070C0"/>
                </a:solidFill>
              </a:rPr>
              <a:t>d.l.</a:t>
            </a:r>
            <a:r>
              <a:rPr lang="it-IT" sz="3200" dirty="0">
                <a:solidFill>
                  <a:srgbClr val="0070C0"/>
                </a:solidFill>
              </a:rPr>
              <a:t> n. 66/1989, il riconoscimento del debito fuori bilancio era una questione di diritti per la quale la cognizione spettava al giudice ordinario, ma dopo tale legge non lo è più sicché da allora il riparto di giurisdizione ha attribuito al giudice amministrativo, in sede di giudizio avverso il silenzio della p.a. e di giudizio di ottemperanza al giudicato civile, la cognizione dell’obbligo dell’ente locale di riconoscere il debito fuori bilancio.</a:t>
            </a:r>
          </a:p>
          <a:p>
            <a:pPr algn="just"/>
            <a:r>
              <a:rPr lang="it-IT" sz="3200" dirty="0">
                <a:solidFill>
                  <a:srgbClr val="0070C0"/>
                </a:solidFill>
              </a:rPr>
              <a:t>S.U., 27 aprile 1993, n. 4912</a:t>
            </a:r>
          </a:p>
          <a:p>
            <a:pPr algn="just"/>
            <a:r>
              <a:rPr lang="it-IT" sz="3600" dirty="0">
                <a:solidFill>
                  <a:srgbClr val="0070C0"/>
                </a:solidFill>
              </a:rPr>
              <a:t>S.U., 25 novembre 2008, n. 28042,</a:t>
            </a:r>
          </a:p>
        </p:txBody>
      </p:sp>
    </p:spTree>
    <p:extLst>
      <p:ext uri="{BB962C8B-B14F-4D97-AF65-F5344CB8AC3E}">
        <p14:creationId xmlns:p14="http://schemas.microsoft.com/office/powerpoint/2010/main" val="34816119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A09DA44-D07B-CEAF-D649-DCE2D9951BF6}"/>
              </a:ext>
            </a:extLst>
          </p:cNvPr>
          <p:cNvSpPr>
            <a:spLocks noGrp="1"/>
          </p:cNvSpPr>
          <p:nvPr>
            <p:ph type="sldNum" sz="quarter" idx="12"/>
          </p:nvPr>
        </p:nvSpPr>
        <p:spPr/>
        <p:txBody>
          <a:bodyPr/>
          <a:lstStyle/>
          <a:p>
            <a:fld id="{D5BBC35B-A44B-4119-B8DA-DE9E3DFADA20}" type="slidenum">
              <a:rPr kumimoji="0" lang="en-US" smtClean="0"/>
              <a:pPr/>
              <a:t>98</a:t>
            </a:fld>
            <a:endParaRPr kumimoji="0" lang="en-US" dirty="0"/>
          </a:p>
        </p:txBody>
      </p:sp>
      <p:sp>
        <p:nvSpPr>
          <p:cNvPr id="6" name="CasellaDiTesto 5">
            <a:extLst>
              <a:ext uri="{FF2B5EF4-FFF2-40B4-BE49-F238E27FC236}">
                <a16:creationId xmlns:a16="http://schemas.microsoft.com/office/drawing/2014/main" id="{41CEC5F9-0114-F165-A29E-A875C5224764}"/>
              </a:ext>
            </a:extLst>
          </p:cNvPr>
          <p:cNvSpPr txBox="1"/>
          <p:nvPr/>
        </p:nvSpPr>
        <p:spPr>
          <a:xfrm>
            <a:off x="371364" y="692696"/>
            <a:ext cx="11449272" cy="4893647"/>
          </a:xfrm>
          <a:prstGeom prst="rect">
            <a:avLst/>
          </a:prstGeom>
          <a:noFill/>
        </p:spPr>
        <p:txBody>
          <a:bodyPr wrap="square">
            <a:spAutoFit/>
          </a:bodyPr>
          <a:lstStyle/>
          <a:p>
            <a:pPr algn="just"/>
            <a:r>
              <a:rPr lang="it-IT" sz="2800" dirty="0">
                <a:solidFill>
                  <a:srgbClr val="0070C0"/>
                </a:solidFill>
              </a:rPr>
              <a:t>Per il giudice amministrativo, il riconoscimento della legittimità del debito fuori bilancio, come disciplinato dall’art. 194 Tuel, rientra nella competenza esclusiva dell’organo consiliare il quale vi provvede all’esito di un articolato iter che muove dalla proposta del responsabile del procedimento, si sviluppa con il parere degli organi dirigenziali e dell’organo di revisione e si conclude con l’adozione del provvedimento consiliare il quale deve essere trasmesso, tra l’altro, anche alla procura della Corte dei conti: </a:t>
            </a:r>
            <a:r>
              <a:rPr lang="it-IT" sz="2800" b="1" dirty="0">
                <a:solidFill>
                  <a:srgbClr val="0070C0"/>
                </a:solidFill>
              </a:rPr>
              <a:t>la procedimentalizzazione del riconoscimento del debito sarebbe, dunque, il segnale inequivoco che qui non si verte affatto in materia di diritti, bensì di interessi legittimi.</a:t>
            </a:r>
          </a:p>
          <a:p>
            <a:pPr algn="just"/>
            <a:endParaRPr lang="it-IT" sz="2800" dirty="0">
              <a:solidFill>
                <a:srgbClr val="0070C0"/>
              </a:solidFill>
            </a:endParaRPr>
          </a:p>
          <a:p>
            <a:pPr algn="just"/>
            <a:r>
              <a:rPr lang="it-IT" sz="3200" b="1" dirty="0">
                <a:solidFill>
                  <a:srgbClr val="0070C0"/>
                </a:solidFill>
              </a:rPr>
              <a:t>Tar Sicilia, Catania, Sez. I, 26 maggio 2020, n. 1131.</a:t>
            </a:r>
          </a:p>
        </p:txBody>
      </p:sp>
    </p:spTree>
    <p:extLst>
      <p:ext uri="{BB962C8B-B14F-4D97-AF65-F5344CB8AC3E}">
        <p14:creationId xmlns:p14="http://schemas.microsoft.com/office/powerpoint/2010/main" val="1824768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0F5B49B4-E2B6-2F38-D903-3436F2A3429F}"/>
              </a:ext>
            </a:extLst>
          </p:cNvPr>
          <p:cNvSpPr txBox="1"/>
          <p:nvPr/>
        </p:nvSpPr>
        <p:spPr>
          <a:xfrm>
            <a:off x="119336" y="548680"/>
            <a:ext cx="11809312" cy="5509200"/>
          </a:xfrm>
          <a:prstGeom prst="rect">
            <a:avLst/>
          </a:prstGeom>
          <a:noFill/>
        </p:spPr>
        <p:txBody>
          <a:bodyPr wrap="square">
            <a:spAutoFit/>
          </a:bodyPr>
          <a:lstStyle/>
          <a:p>
            <a:pPr algn="just"/>
            <a:r>
              <a:rPr lang="it-IT" sz="3200" dirty="0">
                <a:solidFill>
                  <a:srgbClr val="0070C0"/>
                </a:solidFill>
              </a:rPr>
              <a:t>Anche la Corte dei conti ha asseverato gli orientamenti delle Sezioni unite della Cassazione civile ma, in qualche caso, ha compiuto un’analisi più attenta della normativa in esame, affermando che il rinvio alle modalità previste dall’art. 194, lett. e), per il riconoscimento di detti debiti, non </a:t>
            </a:r>
            <a:r>
              <a:rPr lang="it-IT" sz="3200" b="1" dirty="0">
                <a:solidFill>
                  <a:srgbClr val="0070C0"/>
                </a:solidFill>
              </a:rPr>
              <a:t>riveste</a:t>
            </a:r>
            <a:r>
              <a:rPr lang="it-IT" sz="3200" dirty="0">
                <a:solidFill>
                  <a:srgbClr val="0070C0"/>
                </a:solidFill>
              </a:rPr>
              <a:t> una </a:t>
            </a:r>
            <a:r>
              <a:rPr lang="it-IT" sz="3200" b="1" dirty="0">
                <a:solidFill>
                  <a:srgbClr val="0070C0"/>
                </a:solidFill>
              </a:rPr>
              <a:t>valenza</a:t>
            </a:r>
            <a:r>
              <a:rPr lang="it-IT" sz="3200" dirty="0">
                <a:solidFill>
                  <a:srgbClr val="0070C0"/>
                </a:solidFill>
              </a:rPr>
              <a:t> esclusivamente procedimentale, ma anche </a:t>
            </a:r>
            <a:r>
              <a:rPr lang="it-IT" sz="3200" b="1" dirty="0">
                <a:solidFill>
                  <a:srgbClr val="0070C0"/>
                </a:solidFill>
              </a:rPr>
              <a:t>sostanziale</a:t>
            </a:r>
            <a:r>
              <a:rPr lang="it-IT" sz="3200" dirty="0">
                <a:solidFill>
                  <a:srgbClr val="0070C0"/>
                </a:solidFill>
              </a:rPr>
              <a:t>, con la conseguenza che il riconoscimento opera esclusivamente nei limiti dell’utilità ricevuta dall’amministrazione, mentre per la parte non riconoscibile (ad esempio, l’utile d’impresa, nel caso di lavori di somma urgenza) il rapporto obbligatorio intercorrerebbe tra il privato fornitore e il funzionario che ha disposto illegittimamente la fornitura.</a:t>
            </a:r>
          </a:p>
        </p:txBody>
      </p:sp>
    </p:spTree>
    <p:extLst>
      <p:ext uri="{BB962C8B-B14F-4D97-AF65-F5344CB8AC3E}">
        <p14:creationId xmlns:p14="http://schemas.microsoft.com/office/powerpoint/2010/main" val="31621074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sndAc>
          <p:stSnd>
            <p:snd r:embed="rId2" name="chimes.wav"/>
          </p:stSnd>
        </p:sndAc>
      </p:transition>
    </mc:Choice>
    <mc:Fallback xmlns="">
      <p:transition spd="slow">
        <p:fade/>
        <p:sndAc>
          <p:stSnd>
            <p:snd r:embed="rId3" name="chimes.wav"/>
          </p:stSnd>
        </p:sndAc>
      </p:transition>
    </mc:Fallback>
  </mc:AlternateContent>
</p:sld>
</file>

<file path=ppt/theme/theme1.xml><?xml version="1.0" encoding="utf-8"?>
<a:theme xmlns:a="http://schemas.openxmlformats.org/drawingml/2006/main" name="Tema DE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a:spPr>
      <a:bodyPr wrap="none">
        <a:spAutoFit/>
      </a:bodyPr>
      <a:lstStyle>
        <a:defPPr algn="ctr" eaLnBrk="1" hangingPunct="1">
          <a:defRPr sz="4500" b="1" baseline="30000" dirty="0" err="1">
            <a:solidFill>
              <a:srgbClr val="254830"/>
            </a:solidFill>
            <a:latin typeface="Calibri" charset="0"/>
          </a:defRPr>
        </a:defPPr>
      </a:lstStyle>
    </a:txDef>
  </a:objectDefaults>
  <a:extraClrSchemeLst/>
</a:theme>
</file>

<file path=ppt/theme/theme2.xml><?xml version="1.0" encoding="utf-8"?>
<a:theme xmlns:a="http://schemas.openxmlformats.org/drawingml/2006/main" name="2_Tema Def. 2017 - 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CSEL1</Template>
  <TotalTime>1041</TotalTime>
  <Words>8874</Words>
  <Application>Microsoft Office PowerPoint</Application>
  <PresentationFormat>Widescreen</PresentationFormat>
  <Paragraphs>426</Paragraphs>
  <Slides>115</Slides>
  <Notes>0</Notes>
  <HiddenSlides>0</HiddenSlides>
  <MMClips>0</MMClips>
  <ScaleCrop>false</ScaleCrop>
  <HeadingPairs>
    <vt:vector size="6" baseType="variant">
      <vt:variant>
        <vt:lpstr>Caratteri utilizzati</vt:lpstr>
      </vt:variant>
      <vt:variant>
        <vt:i4>16</vt:i4>
      </vt:variant>
      <vt:variant>
        <vt:lpstr>Tema</vt:lpstr>
      </vt:variant>
      <vt:variant>
        <vt:i4>3</vt:i4>
      </vt:variant>
      <vt:variant>
        <vt:lpstr>Titoli diapositive</vt:lpstr>
      </vt:variant>
      <vt:variant>
        <vt:i4>115</vt:i4>
      </vt:variant>
    </vt:vector>
  </HeadingPairs>
  <TitlesOfParts>
    <vt:vector size="134" baseType="lpstr">
      <vt:lpstr>Arial</vt:lpstr>
      <vt:lpstr>Arial,Bold</vt:lpstr>
      <vt:lpstr>Arial,Italic</vt:lpstr>
      <vt:lpstr>Calibri</vt:lpstr>
      <vt:lpstr>Calibri Light</vt:lpstr>
      <vt:lpstr>Exo 2</vt:lpstr>
      <vt:lpstr>Kristen ITC</vt:lpstr>
      <vt:lpstr>Lato</vt:lpstr>
      <vt:lpstr>Open Sans</vt:lpstr>
      <vt:lpstr>sole_display</vt:lpstr>
      <vt:lpstr>sole_text</vt:lpstr>
      <vt:lpstr>SoleSans</vt:lpstr>
      <vt:lpstr>Source Sans Pro</vt:lpstr>
      <vt:lpstr>Ubuntu</vt:lpstr>
      <vt:lpstr>Wingdings</vt:lpstr>
      <vt:lpstr>Wingdings 2</vt:lpstr>
      <vt:lpstr>Tema DEF</vt:lpstr>
      <vt:lpstr>2_Tema Def. 2017 - Copertina</vt:lpstr>
      <vt:lpstr>Tema di Office</vt:lpstr>
      <vt:lpstr>I debiti fuori bilancio</vt:lpstr>
      <vt:lpstr> ù  </vt:lpstr>
      <vt:lpstr>Presentazione standard di PowerPoint</vt:lpstr>
      <vt:lpstr>  </vt:lpstr>
      <vt:lpstr> ù  </vt:lpstr>
      <vt:lpstr> ù  </vt:lpstr>
      <vt:lpstr> ù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ù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Corte di Cassazione – Sezioni Unite Civili – sentenza del 26 novembre 2020 – n. 26985 </vt:lpstr>
      <vt:lpstr>Corte di Cassazione – Sezioni Unite Civili – sentenza del 26 novembre 2020 – n. 26985 </vt:lpstr>
      <vt:lpstr>Corte di Cassazione – Sezioni Unite Civili – sentenza del 26 novembre 2020 – n. 26985 </vt:lpstr>
      <vt:lpstr>Cassazione. Debiti fuori bilancio: per le obbligazioni senza impegno non è ammissibile l'azione d'ingiustificato arricchimento.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DEBITI FUORI BILANCIO</vt:lpstr>
      <vt:lpstr>Presentazione standard di PowerPoint</vt:lpstr>
      <vt:lpstr>Presentazione standard di PowerPoint</vt:lpstr>
      <vt:lpstr>Presentazione standard di PowerPoint</vt:lpstr>
      <vt:lpstr>Presentazione standard di PowerPoint</vt:lpstr>
      <vt:lpstr>Presentazione standard di PowerPoint</vt:lpstr>
      <vt:lpstr>Il problema della natura giuridica della responsabilità ex art. 191, c, 4, Tuel.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ULDERICO IZZO</cp:lastModifiedBy>
  <cp:revision>1157</cp:revision>
  <cp:lastPrinted>2016-08-28T13:10:42Z</cp:lastPrinted>
  <dcterms:created xsi:type="dcterms:W3CDTF">2014-02-15T11:44:57Z</dcterms:created>
  <dcterms:modified xsi:type="dcterms:W3CDTF">2022-06-14T21:13:47Z</dcterms:modified>
</cp:coreProperties>
</file>