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6" r:id="rId2"/>
    <p:sldId id="370" r:id="rId3"/>
    <p:sldId id="369" r:id="rId4"/>
    <p:sldId id="372" r:id="rId5"/>
    <p:sldId id="373" r:id="rId6"/>
    <p:sldId id="374" r:id="rId7"/>
    <p:sldId id="375" r:id="rId8"/>
    <p:sldId id="376" r:id="rId9"/>
    <p:sldId id="348" r:id="rId10"/>
    <p:sldId id="364" r:id="rId11"/>
    <p:sldId id="365" r:id="rId12"/>
    <p:sldId id="366" r:id="rId13"/>
    <p:sldId id="282" r:id="rId14"/>
    <p:sldId id="283" r:id="rId15"/>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B3BD"/>
    <a:srgbClr val="43AFC9"/>
    <a:srgbClr val="4EA9BE"/>
    <a:srgbClr val="439CC9"/>
    <a:srgbClr val="4DA9BF"/>
    <a:srgbClr val="4CA2C0"/>
    <a:srgbClr val="5791B5"/>
    <a:srgbClr val="4AB4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Stile medio 3 - Color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94660"/>
  </p:normalViewPr>
  <p:slideViewPr>
    <p:cSldViewPr snapToGrid="0">
      <p:cViewPr varScale="1">
        <p:scale>
          <a:sx n="73" d="100"/>
          <a:sy n="73" d="100"/>
        </p:scale>
        <p:origin x="58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5AE147-DD54-4B97-AB3B-0D7493E2B8BD}" type="doc">
      <dgm:prSet loTypeId="urn:microsoft.com/office/officeart/2005/8/layout/chevron1" loCatId="process" qsTypeId="urn:microsoft.com/office/officeart/2005/8/quickstyle/3d1" qsCatId="3D" csTypeId="urn:microsoft.com/office/officeart/2005/8/colors/accent1_2" csCatId="accent1" phldr="1"/>
      <dgm:spPr/>
    </dgm:pt>
    <dgm:pt modelId="{5B5D52F2-09C0-4937-BD67-ACD9D12202A0}">
      <dgm:prSet phldrT="[Testo]" custT="1">
        <dgm:style>
          <a:lnRef idx="3">
            <a:schemeClr val="lt1"/>
          </a:lnRef>
          <a:fillRef idx="1">
            <a:schemeClr val="accent5"/>
          </a:fillRef>
          <a:effectRef idx="1">
            <a:schemeClr val="accent5"/>
          </a:effectRef>
          <a:fontRef idx="minor">
            <a:schemeClr val="lt1"/>
          </a:fontRef>
        </dgm:style>
      </dgm:prSet>
      <dgm:spPr/>
      <dgm:t>
        <a:bodyPr/>
        <a:lstStyle/>
        <a:p>
          <a:r>
            <a:rPr lang="it-IT" sz="1867" b="1" kern="1200" dirty="0" smtClean="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rPr>
            <a:t>Effetto segregativo</a:t>
          </a:r>
          <a:endParaRPr lang="it-IT" sz="1867" b="1" kern="1200" dirty="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endParaRPr>
        </a:p>
      </dgm:t>
    </dgm:pt>
    <dgm:pt modelId="{2C0DB96C-E3CF-4775-A251-F45896056947}" type="parTrans" cxnId="{FF78AE52-4981-49C0-8043-8BBD2E72717F}">
      <dgm:prSet/>
      <dgm:spPr/>
      <dgm:t>
        <a:bodyPr/>
        <a:lstStyle/>
        <a:p>
          <a:endParaRPr lang="it-IT"/>
        </a:p>
      </dgm:t>
    </dgm:pt>
    <dgm:pt modelId="{7892242E-DB73-40B7-B109-DB970F7C4331}" type="sibTrans" cxnId="{FF78AE52-4981-49C0-8043-8BBD2E72717F}">
      <dgm:prSet/>
      <dgm:spPr/>
      <dgm:t>
        <a:bodyPr/>
        <a:lstStyle/>
        <a:p>
          <a:endParaRPr lang="it-IT"/>
        </a:p>
      </dgm:t>
    </dgm:pt>
    <dgm:pt modelId="{479208E4-42C8-4298-9CCF-0EFA5C2E6066}">
      <dgm:prSet phldrT="[Testo]" custT="1">
        <dgm:style>
          <a:lnRef idx="3">
            <a:schemeClr val="lt1"/>
          </a:lnRef>
          <a:fillRef idx="1">
            <a:schemeClr val="accent5"/>
          </a:fillRef>
          <a:effectRef idx="1">
            <a:schemeClr val="accent5"/>
          </a:effectRef>
          <a:fontRef idx="minor">
            <a:schemeClr val="lt1"/>
          </a:fontRef>
        </dgm:style>
      </dgm:prSet>
      <dgm:spPr/>
      <dgm:t>
        <a:bodyPr/>
        <a:lstStyle/>
        <a:p>
          <a:r>
            <a:rPr lang="it-IT" sz="1867" b="1" kern="1200" dirty="0" smtClean="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rPr>
            <a:t>Fiducia nel «</a:t>
          </a:r>
          <a:r>
            <a:rPr lang="it-IT" sz="1867" b="1" i="1" kern="1200" dirty="0" smtClean="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rPr>
            <a:t>Trustee</a:t>
          </a:r>
          <a:r>
            <a:rPr lang="it-IT" sz="1867" b="1" kern="1200" dirty="0" smtClean="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rPr>
            <a:t>» </a:t>
          </a:r>
          <a:endParaRPr lang="it-IT" sz="1867" b="1" kern="1200" dirty="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endParaRPr>
        </a:p>
      </dgm:t>
    </dgm:pt>
    <dgm:pt modelId="{8EB0E00E-DDC9-4688-8E69-DACC6C14AAFA}" type="parTrans" cxnId="{4810A876-A8BD-4050-9BFA-D9F8B4A93A2C}">
      <dgm:prSet/>
      <dgm:spPr/>
      <dgm:t>
        <a:bodyPr/>
        <a:lstStyle/>
        <a:p>
          <a:endParaRPr lang="it-IT"/>
        </a:p>
      </dgm:t>
    </dgm:pt>
    <dgm:pt modelId="{991991BD-DEDA-41B7-B78F-1001F8B1C83D}" type="sibTrans" cxnId="{4810A876-A8BD-4050-9BFA-D9F8B4A93A2C}">
      <dgm:prSet/>
      <dgm:spPr/>
      <dgm:t>
        <a:bodyPr/>
        <a:lstStyle/>
        <a:p>
          <a:endParaRPr lang="it-IT"/>
        </a:p>
      </dgm:t>
    </dgm:pt>
    <dgm:pt modelId="{C6014F34-3883-4D2F-8DD6-BA937B3299A1}">
      <dgm:prSet phldrT="[Testo]" custT="1">
        <dgm:style>
          <a:lnRef idx="3">
            <a:schemeClr val="lt1"/>
          </a:lnRef>
          <a:fillRef idx="1">
            <a:schemeClr val="accent5"/>
          </a:fillRef>
          <a:effectRef idx="1">
            <a:schemeClr val="accent5"/>
          </a:effectRef>
          <a:fontRef idx="minor">
            <a:schemeClr val="lt1"/>
          </a:fontRef>
        </dgm:style>
      </dgm:prSet>
      <dgm:spPr/>
      <dgm:t>
        <a:bodyPr/>
        <a:lstStyle/>
        <a:p>
          <a:r>
            <a:rPr lang="it-IT" sz="1867" b="1" kern="1200" dirty="0" smtClean="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rPr>
            <a:t>Precisa indicazione dello scopo del «Trust»</a:t>
          </a:r>
          <a:endParaRPr lang="it-IT" sz="1867" b="1" kern="1200" dirty="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endParaRPr>
        </a:p>
      </dgm:t>
    </dgm:pt>
    <dgm:pt modelId="{1BBD7F6B-1655-4C95-9F96-5AE7ED4A67BD}" type="parTrans" cxnId="{4880BB3D-FDA7-4946-9173-643C6703608C}">
      <dgm:prSet/>
      <dgm:spPr/>
      <dgm:t>
        <a:bodyPr/>
        <a:lstStyle/>
        <a:p>
          <a:endParaRPr lang="it-IT"/>
        </a:p>
      </dgm:t>
    </dgm:pt>
    <dgm:pt modelId="{6EF1E455-FDCD-4902-A6C0-41E6399D1366}" type="sibTrans" cxnId="{4880BB3D-FDA7-4946-9173-643C6703608C}">
      <dgm:prSet/>
      <dgm:spPr/>
      <dgm:t>
        <a:bodyPr/>
        <a:lstStyle/>
        <a:p>
          <a:endParaRPr lang="it-IT"/>
        </a:p>
      </dgm:t>
    </dgm:pt>
    <dgm:pt modelId="{26FF3CE6-9E7E-468D-A324-852F3FF1580A}" type="pres">
      <dgm:prSet presAssocID="{AE5AE147-DD54-4B97-AB3B-0D7493E2B8BD}" presName="Name0" presStyleCnt="0">
        <dgm:presLayoutVars>
          <dgm:dir/>
          <dgm:animLvl val="lvl"/>
          <dgm:resizeHandles val="exact"/>
        </dgm:presLayoutVars>
      </dgm:prSet>
      <dgm:spPr/>
    </dgm:pt>
    <dgm:pt modelId="{D547206A-0893-4CF4-81DA-6ED108F59351}" type="pres">
      <dgm:prSet presAssocID="{5B5D52F2-09C0-4937-BD67-ACD9D12202A0}" presName="parTxOnly" presStyleLbl="node1" presStyleIdx="0" presStyleCnt="3">
        <dgm:presLayoutVars>
          <dgm:chMax val="0"/>
          <dgm:chPref val="0"/>
          <dgm:bulletEnabled val="1"/>
        </dgm:presLayoutVars>
      </dgm:prSet>
      <dgm:spPr/>
      <dgm:t>
        <a:bodyPr/>
        <a:lstStyle/>
        <a:p>
          <a:endParaRPr lang="it-IT"/>
        </a:p>
      </dgm:t>
    </dgm:pt>
    <dgm:pt modelId="{9FCBAB18-25E1-4BD4-85EF-222545560C39}" type="pres">
      <dgm:prSet presAssocID="{7892242E-DB73-40B7-B109-DB970F7C4331}" presName="parTxOnlySpace" presStyleCnt="0"/>
      <dgm:spPr/>
    </dgm:pt>
    <dgm:pt modelId="{14115EC2-82B3-4471-96BB-D96A96147DAC}" type="pres">
      <dgm:prSet presAssocID="{479208E4-42C8-4298-9CCF-0EFA5C2E6066}" presName="parTxOnly" presStyleLbl="node1" presStyleIdx="1" presStyleCnt="3">
        <dgm:presLayoutVars>
          <dgm:chMax val="0"/>
          <dgm:chPref val="0"/>
          <dgm:bulletEnabled val="1"/>
        </dgm:presLayoutVars>
      </dgm:prSet>
      <dgm:spPr/>
      <dgm:t>
        <a:bodyPr/>
        <a:lstStyle/>
        <a:p>
          <a:endParaRPr lang="it-IT"/>
        </a:p>
      </dgm:t>
    </dgm:pt>
    <dgm:pt modelId="{46E4F567-15EB-4622-A49A-C29DFAE3AF96}" type="pres">
      <dgm:prSet presAssocID="{991991BD-DEDA-41B7-B78F-1001F8B1C83D}" presName="parTxOnlySpace" presStyleCnt="0"/>
      <dgm:spPr/>
    </dgm:pt>
    <dgm:pt modelId="{7DB2ED55-2BA4-4D2D-A785-8CDFBF955482}" type="pres">
      <dgm:prSet presAssocID="{C6014F34-3883-4D2F-8DD6-BA937B3299A1}" presName="parTxOnly" presStyleLbl="node1" presStyleIdx="2" presStyleCnt="3">
        <dgm:presLayoutVars>
          <dgm:chMax val="0"/>
          <dgm:chPref val="0"/>
          <dgm:bulletEnabled val="1"/>
        </dgm:presLayoutVars>
      </dgm:prSet>
      <dgm:spPr/>
      <dgm:t>
        <a:bodyPr/>
        <a:lstStyle/>
        <a:p>
          <a:endParaRPr lang="it-IT"/>
        </a:p>
      </dgm:t>
    </dgm:pt>
  </dgm:ptLst>
  <dgm:cxnLst>
    <dgm:cxn modelId="{FF78AE52-4981-49C0-8043-8BBD2E72717F}" srcId="{AE5AE147-DD54-4B97-AB3B-0D7493E2B8BD}" destId="{5B5D52F2-09C0-4937-BD67-ACD9D12202A0}" srcOrd="0" destOrd="0" parTransId="{2C0DB96C-E3CF-4775-A251-F45896056947}" sibTransId="{7892242E-DB73-40B7-B109-DB970F7C4331}"/>
    <dgm:cxn modelId="{4ADF4F50-5B4F-4054-B80C-5BADF1CDD3E9}" type="presOf" srcId="{AE5AE147-DD54-4B97-AB3B-0D7493E2B8BD}" destId="{26FF3CE6-9E7E-468D-A324-852F3FF1580A}" srcOrd="0" destOrd="0" presId="urn:microsoft.com/office/officeart/2005/8/layout/chevron1"/>
    <dgm:cxn modelId="{63D073FC-0A48-4FA6-9F08-56490B5DB2F9}" type="presOf" srcId="{C6014F34-3883-4D2F-8DD6-BA937B3299A1}" destId="{7DB2ED55-2BA4-4D2D-A785-8CDFBF955482}" srcOrd="0" destOrd="0" presId="urn:microsoft.com/office/officeart/2005/8/layout/chevron1"/>
    <dgm:cxn modelId="{4E277769-0431-41F6-B07C-0953D8CDBAA8}" type="presOf" srcId="{479208E4-42C8-4298-9CCF-0EFA5C2E6066}" destId="{14115EC2-82B3-4471-96BB-D96A96147DAC}" srcOrd="0" destOrd="0" presId="urn:microsoft.com/office/officeart/2005/8/layout/chevron1"/>
    <dgm:cxn modelId="{C76967F7-A126-4B19-85FE-E95CF0BDD870}" type="presOf" srcId="{5B5D52F2-09C0-4937-BD67-ACD9D12202A0}" destId="{D547206A-0893-4CF4-81DA-6ED108F59351}" srcOrd="0" destOrd="0" presId="urn:microsoft.com/office/officeart/2005/8/layout/chevron1"/>
    <dgm:cxn modelId="{4810A876-A8BD-4050-9BFA-D9F8B4A93A2C}" srcId="{AE5AE147-DD54-4B97-AB3B-0D7493E2B8BD}" destId="{479208E4-42C8-4298-9CCF-0EFA5C2E6066}" srcOrd="1" destOrd="0" parTransId="{8EB0E00E-DDC9-4688-8E69-DACC6C14AAFA}" sibTransId="{991991BD-DEDA-41B7-B78F-1001F8B1C83D}"/>
    <dgm:cxn modelId="{4880BB3D-FDA7-4946-9173-643C6703608C}" srcId="{AE5AE147-DD54-4B97-AB3B-0D7493E2B8BD}" destId="{C6014F34-3883-4D2F-8DD6-BA937B3299A1}" srcOrd="2" destOrd="0" parTransId="{1BBD7F6B-1655-4C95-9F96-5AE7ED4A67BD}" sibTransId="{6EF1E455-FDCD-4902-A6C0-41E6399D1366}"/>
    <dgm:cxn modelId="{EEF09B18-1051-4A06-949D-397C5EB3D2FA}" type="presParOf" srcId="{26FF3CE6-9E7E-468D-A324-852F3FF1580A}" destId="{D547206A-0893-4CF4-81DA-6ED108F59351}" srcOrd="0" destOrd="0" presId="urn:microsoft.com/office/officeart/2005/8/layout/chevron1"/>
    <dgm:cxn modelId="{9912EB23-7C70-4CCF-8BD3-94F245C90BD0}" type="presParOf" srcId="{26FF3CE6-9E7E-468D-A324-852F3FF1580A}" destId="{9FCBAB18-25E1-4BD4-85EF-222545560C39}" srcOrd="1" destOrd="0" presId="urn:microsoft.com/office/officeart/2005/8/layout/chevron1"/>
    <dgm:cxn modelId="{6036600A-B4E2-4EAD-955F-8A1DFAEF0799}" type="presParOf" srcId="{26FF3CE6-9E7E-468D-A324-852F3FF1580A}" destId="{14115EC2-82B3-4471-96BB-D96A96147DAC}" srcOrd="2" destOrd="0" presId="urn:microsoft.com/office/officeart/2005/8/layout/chevron1"/>
    <dgm:cxn modelId="{BD5F524C-0E87-4E96-83DC-1D25CE82830B}" type="presParOf" srcId="{26FF3CE6-9E7E-468D-A324-852F3FF1580A}" destId="{46E4F567-15EB-4622-A49A-C29DFAE3AF96}" srcOrd="3" destOrd="0" presId="urn:microsoft.com/office/officeart/2005/8/layout/chevron1"/>
    <dgm:cxn modelId="{8AE554C7-1050-4ADA-B05C-7302AEB3BACE}" type="presParOf" srcId="{26FF3CE6-9E7E-468D-A324-852F3FF1580A}" destId="{7DB2ED55-2BA4-4D2D-A785-8CDFBF95548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74323-EEC0-44F6-97A3-7700F89E77F9}" type="doc">
      <dgm:prSet loTypeId="urn:microsoft.com/office/officeart/2005/8/layout/cycle2" loCatId="cycle" qsTypeId="urn:microsoft.com/office/officeart/2005/8/quickstyle/3d2" qsCatId="3D" csTypeId="urn:microsoft.com/office/officeart/2005/8/colors/accent1_2" csCatId="accent1" phldr="1"/>
      <dgm:spPr/>
      <dgm:t>
        <a:bodyPr/>
        <a:lstStyle/>
        <a:p>
          <a:endParaRPr lang="it-IT"/>
        </a:p>
      </dgm:t>
    </dgm:pt>
    <dgm:pt modelId="{4F45A36D-06C0-439D-99FB-B81648EE1648}">
      <dgm:prSet phldrT="[Testo]" custT="1">
        <dgm:style>
          <a:lnRef idx="3">
            <a:schemeClr val="lt1"/>
          </a:lnRef>
          <a:fillRef idx="1">
            <a:schemeClr val="accent5"/>
          </a:fillRef>
          <a:effectRef idx="1">
            <a:schemeClr val="accent5"/>
          </a:effectRef>
          <a:fontRef idx="minor">
            <a:schemeClr val="lt1"/>
          </a:fontRef>
        </dgm:style>
      </dgm:prSet>
      <dgm:spPr/>
      <dgm:t>
        <a:bodyPr/>
        <a:lstStyle/>
        <a:p>
          <a:r>
            <a:rPr lang="it-IT" sz="1867" b="1" kern="1200" dirty="0" smtClean="0">
              <a:effectLst>
                <a:outerShdw blurRad="38100" dist="38100" dir="2700000" algn="tl">
                  <a:srgbClr val="000000">
                    <a:alpha val="43137"/>
                  </a:srgbClr>
                </a:outerShdw>
              </a:effectLst>
              <a:latin typeface="Comic Sans MS" panose="030F0702030302020204" pitchFamily="66" charset="0"/>
              <a:ea typeface="+mn-ea"/>
              <a:cs typeface="+mn-cs"/>
            </a:rPr>
            <a:t>Trust liberali (passaggio generazionale e trust testamentari)</a:t>
          </a:r>
          <a:endParaRPr lang="it-IT" sz="1867" b="1" kern="1200" dirty="0">
            <a:effectLst>
              <a:outerShdw blurRad="38100" dist="38100" dir="2700000" algn="tl">
                <a:srgbClr val="000000">
                  <a:alpha val="43137"/>
                </a:srgbClr>
              </a:outerShdw>
            </a:effectLst>
            <a:latin typeface="Comic Sans MS" panose="030F0702030302020204" pitchFamily="66" charset="0"/>
            <a:ea typeface="+mn-ea"/>
            <a:cs typeface="+mn-cs"/>
          </a:endParaRPr>
        </a:p>
      </dgm:t>
    </dgm:pt>
    <dgm:pt modelId="{175428AB-E8B8-4F08-A387-6DDF92F40EA3}" type="parTrans" cxnId="{0AF7B8DD-B188-4C69-AD10-5487B58DF28A}">
      <dgm:prSet/>
      <dgm:spPr/>
      <dgm:t>
        <a:bodyPr/>
        <a:lstStyle/>
        <a:p>
          <a:endParaRPr lang="it-IT"/>
        </a:p>
      </dgm:t>
    </dgm:pt>
    <dgm:pt modelId="{B4DE92F9-B642-46F6-9D40-F33BC56842F2}" type="sibTrans" cxnId="{0AF7B8DD-B188-4C69-AD10-5487B58DF28A}">
      <dgm:prSet/>
      <dgm:spPr/>
      <dgm:t>
        <a:bodyPr/>
        <a:lstStyle/>
        <a:p>
          <a:endParaRPr lang="it-IT"/>
        </a:p>
      </dgm:t>
    </dgm:pt>
    <dgm:pt modelId="{5BAC607E-15E3-4602-B907-4C75E4777CDA}">
      <dgm:prSet phldrT="[Testo]" custT="1">
        <dgm:style>
          <a:lnRef idx="3">
            <a:schemeClr val="lt1"/>
          </a:lnRef>
          <a:fillRef idx="1">
            <a:schemeClr val="accent5"/>
          </a:fillRef>
          <a:effectRef idx="1">
            <a:schemeClr val="accent5"/>
          </a:effectRef>
          <a:fontRef idx="minor">
            <a:schemeClr val="lt1"/>
          </a:fontRef>
        </dgm:style>
      </dgm:prSet>
      <dgm:spPr/>
      <dgm:t>
        <a:bodyPr/>
        <a:lstStyle/>
        <a:p>
          <a:r>
            <a:rPr lang="it-IT" sz="1867" b="1" kern="1200" dirty="0" smtClean="0">
              <a:effectLst>
                <a:outerShdw blurRad="38100" dist="38100" dir="2700000" algn="tl">
                  <a:srgbClr val="000000">
                    <a:alpha val="43137"/>
                  </a:srgbClr>
                </a:outerShdw>
              </a:effectLst>
              <a:latin typeface="Comic Sans MS" panose="030F0702030302020204" pitchFamily="66" charset="0"/>
              <a:ea typeface="+mn-ea"/>
              <a:cs typeface="+mn-cs"/>
            </a:rPr>
            <a:t>Trust commerciali (trust di garanzia)</a:t>
          </a:r>
          <a:endParaRPr lang="it-IT" sz="1867" b="1" kern="1200" dirty="0">
            <a:effectLst>
              <a:outerShdw blurRad="38100" dist="38100" dir="2700000" algn="tl">
                <a:srgbClr val="000000">
                  <a:alpha val="43137"/>
                </a:srgbClr>
              </a:outerShdw>
            </a:effectLst>
            <a:latin typeface="Comic Sans MS" panose="030F0702030302020204" pitchFamily="66" charset="0"/>
            <a:ea typeface="+mn-ea"/>
            <a:cs typeface="+mn-cs"/>
          </a:endParaRPr>
        </a:p>
      </dgm:t>
    </dgm:pt>
    <dgm:pt modelId="{FB1EA570-B39C-40A8-950F-0415BBE0D0A7}" type="parTrans" cxnId="{EE3B49C8-74C0-4889-8090-5A42276FFFE0}">
      <dgm:prSet/>
      <dgm:spPr/>
      <dgm:t>
        <a:bodyPr/>
        <a:lstStyle/>
        <a:p>
          <a:endParaRPr lang="it-IT"/>
        </a:p>
      </dgm:t>
    </dgm:pt>
    <dgm:pt modelId="{1EB4EAC6-6BD1-42C1-AAE4-75E415D79D13}" type="sibTrans" cxnId="{EE3B49C8-74C0-4889-8090-5A42276FFFE0}">
      <dgm:prSet/>
      <dgm:spPr/>
      <dgm:t>
        <a:bodyPr/>
        <a:lstStyle/>
        <a:p>
          <a:endParaRPr lang="it-IT"/>
        </a:p>
      </dgm:t>
    </dgm:pt>
    <dgm:pt modelId="{C21C79DA-A4FE-417A-865A-D251CB0BF007}">
      <dgm:prSet phldrT="[Testo]" custT="1">
        <dgm:style>
          <a:lnRef idx="3">
            <a:schemeClr val="lt1"/>
          </a:lnRef>
          <a:fillRef idx="1">
            <a:schemeClr val="accent5"/>
          </a:fillRef>
          <a:effectRef idx="1">
            <a:schemeClr val="accent5"/>
          </a:effectRef>
          <a:fontRef idx="minor">
            <a:schemeClr val="lt1"/>
          </a:fontRef>
        </dgm:style>
      </dgm:prSet>
      <dgm:spPr/>
      <dgm:t>
        <a:bodyPr/>
        <a:lstStyle/>
        <a:p>
          <a:r>
            <a:rPr lang="it-IT" sz="1867" b="1" kern="1200" dirty="0" smtClean="0">
              <a:effectLst>
                <a:outerShdw blurRad="38100" dist="38100" dir="2700000" algn="tl">
                  <a:srgbClr val="000000">
                    <a:alpha val="43137"/>
                  </a:srgbClr>
                </a:outerShdw>
              </a:effectLst>
              <a:latin typeface="Comic Sans MS" panose="030F0702030302020204" pitchFamily="66" charset="0"/>
              <a:ea typeface="+mn-ea"/>
              <a:cs typeface="+mn-cs"/>
            </a:rPr>
            <a:t>Trust concorsuali </a:t>
          </a:r>
        </a:p>
        <a:p>
          <a:r>
            <a:rPr lang="it-IT" sz="1867" b="1" kern="1200" dirty="0" smtClean="0">
              <a:effectLst>
                <a:outerShdw blurRad="38100" dist="38100" dir="2700000" algn="tl">
                  <a:srgbClr val="000000">
                    <a:alpha val="43137"/>
                  </a:srgbClr>
                </a:outerShdw>
              </a:effectLst>
              <a:latin typeface="Comic Sans MS" panose="030F0702030302020204" pitchFamily="66" charset="0"/>
              <a:ea typeface="+mn-ea"/>
              <a:cs typeface="+mn-cs"/>
            </a:rPr>
            <a:t>(trust liquidatorio)</a:t>
          </a:r>
          <a:endParaRPr lang="it-IT" sz="1867" b="1" kern="1200" dirty="0">
            <a:effectLst>
              <a:outerShdw blurRad="38100" dist="38100" dir="2700000" algn="tl">
                <a:srgbClr val="000000">
                  <a:alpha val="43137"/>
                </a:srgbClr>
              </a:outerShdw>
            </a:effectLst>
            <a:latin typeface="Comic Sans MS" panose="030F0702030302020204" pitchFamily="66" charset="0"/>
            <a:ea typeface="+mn-ea"/>
            <a:cs typeface="+mn-cs"/>
          </a:endParaRPr>
        </a:p>
      </dgm:t>
    </dgm:pt>
    <dgm:pt modelId="{F8FA9F40-B8E4-4C43-9973-BFF44B79E068}" type="parTrans" cxnId="{C1D1E202-83C0-4C98-9968-546FE8E822FA}">
      <dgm:prSet/>
      <dgm:spPr/>
      <dgm:t>
        <a:bodyPr/>
        <a:lstStyle/>
        <a:p>
          <a:endParaRPr lang="it-IT"/>
        </a:p>
      </dgm:t>
    </dgm:pt>
    <dgm:pt modelId="{0D2E1A5E-60AB-4023-A9E0-86E0CBAC8F18}" type="sibTrans" cxnId="{C1D1E202-83C0-4C98-9968-546FE8E822FA}">
      <dgm:prSet/>
      <dgm:spPr/>
      <dgm:t>
        <a:bodyPr/>
        <a:lstStyle/>
        <a:p>
          <a:endParaRPr lang="it-IT"/>
        </a:p>
      </dgm:t>
    </dgm:pt>
    <dgm:pt modelId="{2D9F487F-9124-4EF1-9BAC-1D7640B095C8}" type="pres">
      <dgm:prSet presAssocID="{36674323-EEC0-44F6-97A3-7700F89E77F9}" presName="cycle" presStyleCnt="0">
        <dgm:presLayoutVars>
          <dgm:dir/>
          <dgm:resizeHandles val="exact"/>
        </dgm:presLayoutVars>
      </dgm:prSet>
      <dgm:spPr/>
      <dgm:t>
        <a:bodyPr/>
        <a:lstStyle/>
        <a:p>
          <a:endParaRPr lang="it-IT"/>
        </a:p>
      </dgm:t>
    </dgm:pt>
    <dgm:pt modelId="{C94F0398-F466-411D-8C5F-42A672D47F2F}" type="pres">
      <dgm:prSet presAssocID="{4F45A36D-06C0-439D-99FB-B81648EE1648}" presName="node" presStyleLbl="node1" presStyleIdx="0" presStyleCnt="3" custScaleX="207596">
        <dgm:presLayoutVars>
          <dgm:bulletEnabled val="1"/>
        </dgm:presLayoutVars>
      </dgm:prSet>
      <dgm:spPr/>
      <dgm:t>
        <a:bodyPr/>
        <a:lstStyle/>
        <a:p>
          <a:endParaRPr lang="it-IT"/>
        </a:p>
      </dgm:t>
    </dgm:pt>
    <dgm:pt modelId="{444FF795-1A12-4302-A81B-C1DAC3949580}" type="pres">
      <dgm:prSet presAssocID="{B4DE92F9-B642-46F6-9D40-F33BC56842F2}" presName="sibTrans" presStyleLbl="sibTrans2D1" presStyleIdx="0" presStyleCnt="3"/>
      <dgm:spPr/>
      <dgm:t>
        <a:bodyPr/>
        <a:lstStyle/>
        <a:p>
          <a:endParaRPr lang="it-IT"/>
        </a:p>
      </dgm:t>
    </dgm:pt>
    <dgm:pt modelId="{E5F163F7-0FA2-4F79-82AF-DCDFC0C73628}" type="pres">
      <dgm:prSet presAssocID="{B4DE92F9-B642-46F6-9D40-F33BC56842F2}" presName="connectorText" presStyleLbl="sibTrans2D1" presStyleIdx="0" presStyleCnt="3"/>
      <dgm:spPr/>
      <dgm:t>
        <a:bodyPr/>
        <a:lstStyle/>
        <a:p>
          <a:endParaRPr lang="it-IT"/>
        </a:p>
      </dgm:t>
    </dgm:pt>
    <dgm:pt modelId="{2A6D0D34-5172-40EE-93D1-464B4958FCFB}" type="pres">
      <dgm:prSet presAssocID="{5BAC607E-15E3-4602-B907-4C75E4777CDA}" presName="node" presStyleLbl="node1" presStyleIdx="1" presStyleCnt="3" custScaleX="151546" custRadScaleRad="117630" custRadScaleInc="-8046">
        <dgm:presLayoutVars>
          <dgm:bulletEnabled val="1"/>
        </dgm:presLayoutVars>
      </dgm:prSet>
      <dgm:spPr/>
      <dgm:t>
        <a:bodyPr/>
        <a:lstStyle/>
        <a:p>
          <a:endParaRPr lang="it-IT"/>
        </a:p>
      </dgm:t>
    </dgm:pt>
    <dgm:pt modelId="{7856F3BD-2C47-4237-A468-04D50AD96F57}" type="pres">
      <dgm:prSet presAssocID="{1EB4EAC6-6BD1-42C1-AAE4-75E415D79D13}" presName="sibTrans" presStyleLbl="sibTrans2D1" presStyleIdx="1" presStyleCnt="3"/>
      <dgm:spPr/>
      <dgm:t>
        <a:bodyPr/>
        <a:lstStyle/>
        <a:p>
          <a:endParaRPr lang="it-IT"/>
        </a:p>
      </dgm:t>
    </dgm:pt>
    <dgm:pt modelId="{13B92EE6-895F-4398-B5B8-CD47D0D70B7C}" type="pres">
      <dgm:prSet presAssocID="{1EB4EAC6-6BD1-42C1-AAE4-75E415D79D13}" presName="connectorText" presStyleLbl="sibTrans2D1" presStyleIdx="1" presStyleCnt="3"/>
      <dgm:spPr/>
      <dgm:t>
        <a:bodyPr/>
        <a:lstStyle/>
        <a:p>
          <a:endParaRPr lang="it-IT"/>
        </a:p>
      </dgm:t>
    </dgm:pt>
    <dgm:pt modelId="{57D6BE89-0720-49E2-A0B9-CEA2C693B50C}" type="pres">
      <dgm:prSet presAssocID="{C21C79DA-A4FE-417A-865A-D251CB0BF007}" presName="node" presStyleLbl="node1" presStyleIdx="2" presStyleCnt="3" custScaleX="154753" custRadScaleRad="107352" custRadScaleInc="3702">
        <dgm:presLayoutVars>
          <dgm:bulletEnabled val="1"/>
        </dgm:presLayoutVars>
      </dgm:prSet>
      <dgm:spPr/>
      <dgm:t>
        <a:bodyPr/>
        <a:lstStyle/>
        <a:p>
          <a:endParaRPr lang="it-IT"/>
        </a:p>
      </dgm:t>
    </dgm:pt>
    <dgm:pt modelId="{13171DC5-D4E1-4D29-B53C-C7A689AD38AA}" type="pres">
      <dgm:prSet presAssocID="{0D2E1A5E-60AB-4023-A9E0-86E0CBAC8F18}" presName="sibTrans" presStyleLbl="sibTrans2D1" presStyleIdx="2" presStyleCnt="3"/>
      <dgm:spPr/>
      <dgm:t>
        <a:bodyPr/>
        <a:lstStyle/>
        <a:p>
          <a:endParaRPr lang="it-IT"/>
        </a:p>
      </dgm:t>
    </dgm:pt>
    <dgm:pt modelId="{2809FFD4-EC47-4600-AC1F-18AEFCEFC047}" type="pres">
      <dgm:prSet presAssocID="{0D2E1A5E-60AB-4023-A9E0-86E0CBAC8F18}" presName="connectorText" presStyleLbl="sibTrans2D1" presStyleIdx="2" presStyleCnt="3"/>
      <dgm:spPr/>
      <dgm:t>
        <a:bodyPr/>
        <a:lstStyle/>
        <a:p>
          <a:endParaRPr lang="it-IT"/>
        </a:p>
      </dgm:t>
    </dgm:pt>
  </dgm:ptLst>
  <dgm:cxnLst>
    <dgm:cxn modelId="{6BB8AD4F-FB19-410B-A281-23C827D6C0FC}" type="presOf" srcId="{4F45A36D-06C0-439D-99FB-B81648EE1648}" destId="{C94F0398-F466-411D-8C5F-42A672D47F2F}" srcOrd="0" destOrd="0" presId="urn:microsoft.com/office/officeart/2005/8/layout/cycle2"/>
    <dgm:cxn modelId="{E085846B-0C81-4176-B8D3-F734DB1DB023}" type="presOf" srcId="{1EB4EAC6-6BD1-42C1-AAE4-75E415D79D13}" destId="{13B92EE6-895F-4398-B5B8-CD47D0D70B7C}" srcOrd="1" destOrd="0" presId="urn:microsoft.com/office/officeart/2005/8/layout/cycle2"/>
    <dgm:cxn modelId="{C1D1E202-83C0-4C98-9968-546FE8E822FA}" srcId="{36674323-EEC0-44F6-97A3-7700F89E77F9}" destId="{C21C79DA-A4FE-417A-865A-D251CB0BF007}" srcOrd="2" destOrd="0" parTransId="{F8FA9F40-B8E4-4C43-9973-BFF44B79E068}" sibTransId="{0D2E1A5E-60AB-4023-A9E0-86E0CBAC8F18}"/>
    <dgm:cxn modelId="{0DD391CD-D8D3-45C8-903D-F619CEF7D938}" type="presOf" srcId="{0D2E1A5E-60AB-4023-A9E0-86E0CBAC8F18}" destId="{13171DC5-D4E1-4D29-B53C-C7A689AD38AA}" srcOrd="0" destOrd="0" presId="urn:microsoft.com/office/officeart/2005/8/layout/cycle2"/>
    <dgm:cxn modelId="{0C550B31-4322-41BC-BBA8-6A907824C2D3}" type="presOf" srcId="{B4DE92F9-B642-46F6-9D40-F33BC56842F2}" destId="{E5F163F7-0FA2-4F79-82AF-DCDFC0C73628}" srcOrd="1" destOrd="0" presId="urn:microsoft.com/office/officeart/2005/8/layout/cycle2"/>
    <dgm:cxn modelId="{4036C53A-C71A-4DB9-8CF1-6DD8A17067E3}" type="presOf" srcId="{1EB4EAC6-6BD1-42C1-AAE4-75E415D79D13}" destId="{7856F3BD-2C47-4237-A468-04D50AD96F57}" srcOrd="0" destOrd="0" presId="urn:microsoft.com/office/officeart/2005/8/layout/cycle2"/>
    <dgm:cxn modelId="{C3DB1F1F-2D27-4DEC-830A-700AE17FD7CD}" type="presOf" srcId="{0D2E1A5E-60AB-4023-A9E0-86E0CBAC8F18}" destId="{2809FFD4-EC47-4600-AC1F-18AEFCEFC047}" srcOrd="1" destOrd="0" presId="urn:microsoft.com/office/officeart/2005/8/layout/cycle2"/>
    <dgm:cxn modelId="{EE3B49C8-74C0-4889-8090-5A42276FFFE0}" srcId="{36674323-EEC0-44F6-97A3-7700F89E77F9}" destId="{5BAC607E-15E3-4602-B907-4C75E4777CDA}" srcOrd="1" destOrd="0" parTransId="{FB1EA570-B39C-40A8-950F-0415BBE0D0A7}" sibTransId="{1EB4EAC6-6BD1-42C1-AAE4-75E415D79D13}"/>
    <dgm:cxn modelId="{E29BAD5C-52BD-4199-AB5C-14DCB29F1F72}" type="presOf" srcId="{36674323-EEC0-44F6-97A3-7700F89E77F9}" destId="{2D9F487F-9124-4EF1-9BAC-1D7640B095C8}" srcOrd="0" destOrd="0" presId="urn:microsoft.com/office/officeart/2005/8/layout/cycle2"/>
    <dgm:cxn modelId="{0AF7B8DD-B188-4C69-AD10-5487B58DF28A}" srcId="{36674323-EEC0-44F6-97A3-7700F89E77F9}" destId="{4F45A36D-06C0-439D-99FB-B81648EE1648}" srcOrd="0" destOrd="0" parTransId="{175428AB-E8B8-4F08-A387-6DDF92F40EA3}" sibTransId="{B4DE92F9-B642-46F6-9D40-F33BC56842F2}"/>
    <dgm:cxn modelId="{B2C2A065-8466-4B4F-B454-A97965A3A1FF}" type="presOf" srcId="{B4DE92F9-B642-46F6-9D40-F33BC56842F2}" destId="{444FF795-1A12-4302-A81B-C1DAC3949580}" srcOrd="0" destOrd="0" presId="urn:microsoft.com/office/officeart/2005/8/layout/cycle2"/>
    <dgm:cxn modelId="{630B410C-0FE5-4C44-84A2-333165C7001D}" type="presOf" srcId="{C21C79DA-A4FE-417A-865A-D251CB0BF007}" destId="{57D6BE89-0720-49E2-A0B9-CEA2C693B50C}" srcOrd="0" destOrd="0" presId="urn:microsoft.com/office/officeart/2005/8/layout/cycle2"/>
    <dgm:cxn modelId="{541DB60C-BD93-4EC3-8BDA-0924B40C5CFF}" type="presOf" srcId="{5BAC607E-15E3-4602-B907-4C75E4777CDA}" destId="{2A6D0D34-5172-40EE-93D1-464B4958FCFB}" srcOrd="0" destOrd="0" presId="urn:microsoft.com/office/officeart/2005/8/layout/cycle2"/>
    <dgm:cxn modelId="{38C17AFE-7CA3-4C5E-91C3-C1A70CA21820}" type="presParOf" srcId="{2D9F487F-9124-4EF1-9BAC-1D7640B095C8}" destId="{C94F0398-F466-411D-8C5F-42A672D47F2F}" srcOrd="0" destOrd="0" presId="urn:microsoft.com/office/officeart/2005/8/layout/cycle2"/>
    <dgm:cxn modelId="{013A6A2D-71D0-46D3-B670-F5E4F19D80FE}" type="presParOf" srcId="{2D9F487F-9124-4EF1-9BAC-1D7640B095C8}" destId="{444FF795-1A12-4302-A81B-C1DAC3949580}" srcOrd="1" destOrd="0" presId="urn:microsoft.com/office/officeart/2005/8/layout/cycle2"/>
    <dgm:cxn modelId="{09F9C174-486B-4762-8C35-C5148D5C00DC}" type="presParOf" srcId="{444FF795-1A12-4302-A81B-C1DAC3949580}" destId="{E5F163F7-0FA2-4F79-82AF-DCDFC0C73628}" srcOrd="0" destOrd="0" presId="urn:microsoft.com/office/officeart/2005/8/layout/cycle2"/>
    <dgm:cxn modelId="{507DB4E1-81C8-4DF4-A660-1553E8784245}" type="presParOf" srcId="{2D9F487F-9124-4EF1-9BAC-1D7640B095C8}" destId="{2A6D0D34-5172-40EE-93D1-464B4958FCFB}" srcOrd="2" destOrd="0" presId="urn:microsoft.com/office/officeart/2005/8/layout/cycle2"/>
    <dgm:cxn modelId="{C43CCA62-1184-4EB6-80A6-4D407F14562F}" type="presParOf" srcId="{2D9F487F-9124-4EF1-9BAC-1D7640B095C8}" destId="{7856F3BD-2C47-4237-A468-04D50AD96F57}" srcOrd="3" destOrd="0" presId="urn:microsoft.com/office/officeart/2005/8/layout/cycle2"/>
    <dgm:cxn modelId="{3ABF99AD-C758-4DE0-B6E2-0D290EFBF69C}" type="presParOf" srcId="{7856F3BD-2C47-4237-A468-04D50AD96F57}" destId="{13B92EE6-895F-4398-B5B8-CD47D0D70B7C}" srcOrd="0" destOrd="0" presId="urn:microsoft.com/office/officeart/2005/8/layout/cycle2"/>
    <dgm:cxn modelId="{B7C688CC-AEB1-4C0C-907A-CBAA3109FE45}" type="presParOf" srcId="{2D9F487F-9124-4EF1-9BAC-1D7640B095C8}" destId="{57D6BE89-0720-49E2-A0B9-CEA2C693B50C}" srcOrd="4" destOrd="0" presId="urn:microsoft.com/office/officeart/2005/8/layout/cycle2"/>
    <dgm:cxn modelId="{34CC9813-93D4-4152-A667-D1736B1B4577}" type="presParOf" srcId="{2D9F487F-9124-4EF1-9BAC-1D7640B095C8}" destId="{13171DC5-D4E1-4D29-B53C-C7A689AD38AA}" srcOrd="5" destOrd="0" presId="urn:microsoft.com/office/officeart/2005/8/layout/cycle2"/>
    <dgm:cxn modelId="{206FCF01-E6B4-49F5-80B2-A8DC8F1FC2C6}" type="presParOf" srcId="{13171DC5-D4E1-4D29-B53C-C7A689AD38AA}" destId="{2809FFD4-EC47-4600-AC1F-18AEFCEFC04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DCC1CB-F4CC-45AE-9AD1-A4B96FFA5D00}" type="doc">
      <dgm:prSet loTypeId="urn:microsoft.com/office/officeart/2005/8/layout/bProcess2" loCatId="process" qsTypeId="urn:microsoft.com/office/officeart/2005/8/quickstyle/3d3" qsCatId="3D" csTypeId="urn:microsoft.com/office/officeart/2005/8/colors/accent1_2" csCatId="accent1" phldr="1"/>
      <dgm:spPr/>
      <dgm:t>
        <a:bodyPr/>
        <a:lstStyle/>
        <a:p>
          <a:endParaRPr lang="it-IT"/>
        </a:p>
      </dgm:t>
    </dgm:pt>
    <dgm:pt modelId="{B2FEA987-40B4-4A21-9D1D-C1A553E51016}">
      <dgm:prSet phldrT="[Testo]" custT="1">
        <dgm:style>
          <a:lnRef idx="3">
            <a:schemeClr val="lt1"/>
          </a:lnRef>
          <a:fillRef idx="1">
            <a:schemeClr val="accent5"/>
          </a:fillRef>
          <a:effectRef idx="1">
            <a:schemeClr val="accent5"/>
          </a:effectRef>
          <a:fontRef idx="minor">
            <a:schemeClr val="lt1"/>
          </a:fontRef>
        </dgm:style>
      </dgm:prSet>
      <dgm:spPr/>
      <dgm:t>
        <a:bodyPr/>
        <a:lstStyle/>
        <a:p>
          <a:r>
            <a:rPr lang="it-IT" sz="1867" b="1" kern="1200" dirty="0" smtClean="0">
              <a:effectLst>
                <a:outerShdw blurRad="38100" dist="38100" dir="2700000" algn="tl">
                  <a:srgbClr val="000000">
                    <a:alpha val="43137"/>
                  </a:srgbClr>
                </a:outerShdw>
              </a:effectLst>
              <a:latin typeface="Comic Sans MS" panose="030F0702030302020204" pitchFamily="66" charset="0"/>
              <a:ea typeface="+mn-ea"/>
              <a:cs typeface="+mn-cs"/>
            </a:rPr>
            <a:t>TRUST LIQUIDATORIO</a:t>
          </a:r>
          <a:endParaRPr lang="it-IT" sz="1867" b="1" kern="1200" dirty="0">
            <a:effectLst>
              <a:outerShdw blurRad="38100" dist="38100" dir="2700000" algn="tl">
                <a:srgbClr val="000000">
                  <a:alpha val="43137"/>
                </a:srgbClr>
              </a:outerShdw>
            </a:effectLst>
            <a:latin typeface="Comic Sans MS" panose="030F0702030302020204" pitchFamily="66" charset="0"/>
            <a:ea typeface="+mn-ea"/>
            <a:cs typeface="+mn-cs"/>
          </a:endParaRPr>
        </a:p>
      </dgm:t>
    </dgm:pt>
    <dgm:pt modelId="{B534E35C-DAA9-4AD3-9816-74A51FC917EE}" type="parTrans" cxnId="{D2E50225-F440-47A4-94FC-8CB7881C5731}">
      <dgm:prSet/>
      <dgm:spPr/>
      <dgm:t>
        <a:bodyPr/>
        <a:lstStyle/>
        <a:p>
          <a:endParaRPr lang="it-IT"/>
        </a:p>
      </dgm:t>
    </dgm:pt>
    <dgm:pt modelId="{C9396B71-2E24-4A5B-95B8-A5C2E95402E7}" type="sibTrans" cxnId="{D2E50225-F440-47A4-94FC-8CB7881C5731}">
      <dgm:prSet/>
      <dgm:spPr/>
      <dgm:t>
        <a:bodyPr/>
        <a:lstStyle/>
        <a:p>
          <a:endParaRPr lang="it-IT"/>
        </a:p>
      </dgm:t>
    </dgm:pt>
    <dgm:pt modelId="{86214C39-7B34-4AE1-A660-CBCB49C4D162}">
      <dgm:prSet phldrT="[Testo]" custT="1">
        <dgm:style>
          <a:lnRef idx="3">
            <a:schemeClr val="lt1"/>
          </a:lnRef>
          <a:fillRef idx="1">
            <a:schemeClr val="accent5"/>
          </a:fillRef>
          <a:effectRef idx="1">
            <a:schemeClr val="accent5"/>
          </a:effectRef>
          <a:fontRef idx="minor">
            <a:schemeClr val="lt1"/>
          </a:fontRef>
        </dgm:style>
      </dgm:prSet>
      <dgm:spPr/>
      <dgm:t>
        <a:bodyPr/>
        <a:lstStyle/>
        <a:p>
          <a:r>
            <a:rPr lang="it-IT" sz="1867" b="1" kern="1200" dirty="0" smtClean="0">
              <a:effectLst>
                <a:outerShdw blurRad="38100" dist="38100" dir="2700000" algn="tl">
                  <a:srgbClr val="000000">
                    <a:alpha val="43137"/>
                  </a:srgbClr>
                </a:outerShdw>
              </a:effectLst>
              <a:latin typeface="Comic Sans MS" panose="030F0702030302020204" pitchFamily="66" charset="0"/>
              <a:ea typeface="+mn-ea"/>
              <a:cs typeface="+mn-cs"/>
            </a:rPr>
            <a:t>PROCEDURA DI COMPOSIZIONE NEGOZIATA </a:t>
          </a:r>
          <a:endParaRPr lang="it-IT" sz="1867" b="1" kern="1200" dirty="0">
            <a:effectLst>
              <a:outerShdw blurRad="38100" dist="38100" dir="2700000" algn="tl">
                <a:srgbClr val="000000">
                  <a:alpha val="43137"/>
                </a:srgbClr>
              </a:outerShdw>
            </a:effectLst>
            <a:latin typeface="Comic Sans MS" panose="030F0702030302020204" pitchFamily="66" charset="0"/>
            <a:ea typeface="+mn-ea"/>
            <a:cs typeface="+mn-cs"/>
          </a:endParaRPr>
        </a:p>
      </dgm:t>
    </dgm:pt>
    <dgm:pt modelId="{FC41AB4C-69E2-4A8E-86EB-9E975373665F}" type="parTrans" cxnId="{2F6DAD81-B305-4EFE-BAB6-9634CF5F08BF}">
      <dgm:prSet/>
      <dgm:spPr/>
      <dgm:t>
        <a:bodyPr/>
        <a:lstStyle/>
        <a:p>
          <a:endParaRPr lang="it-IT"/>
        </a:p>
      </dgm:t>
    </dgm:pt>
    <dgm:pt modelId="{864D78CA-470B-495C-8C70-691F344196A6}" type="sibTrans" cxnId="{2F6DAD81-B305-4EFE-BAB6-9634CF5F08BF}">
      <dgm:prSet/>
      <dgm:spPr/>
      <dgm:t>
        <a:bodyPr/>
        <a:lstStyle/>
        <a:p>
          <a:endParaRPr lang="it-IT"/>
        </a:p>
      </dgm:t>
    </dgm:pt>
    <dgm:pt modelId="{4634A04F-F8E8-4256-814E-6E8CF5BEFEC0}" type="pres">
      <dgm:prSet presAssocID="{2CDCC1CB-F4CC-45AE-9AD1-A4B96FFA5D00}" presName="diagram" presStyleCnt="0">
        <dgm:presLayoutVars>
          <dgm:dir/>
          <dgm:resizeHandles/>
        </dgm:presLayoutVars>
      </dgm:prSet>
      <dgm:spPr/>
      <dgm:t>
        <a:bodyPr/>
        <a:lstStyle/>
        <a:p>
          <a:endParaRPr lang="it-IT"/>
        </a:p>
      </dgm:t>
    </dgm:pt>
    <dgm:pt modelId="{8EDF3E09-B614-45C3-88C1-FC8CEB13EE58}" type="pres">
      <dgm:prSet presAssocID="{B2FEA987-40B4-4A21-9D1D-C1A553E51016}" presName="firstNode" presStyleLbl="node1" presStyleIdx="0" presStyleCnt="2" custScaleX="128012">
        <dgm:presLayoutVars>
          <dgm:bulletEnabled val="1"/>
        </dgm:presLayoutVars>
      </dgm:prSet>
      <dgm:spPr/>
      <dgm:t>
        <a:bodyPr/>
        <a:lstStyle/>
        <a:p>
          <a:endParaRPr lang="it-IT"/>
        </a:p>
      </dgm:t>
    </dgm:pt>
    <dgm:pt modelId="{D4758B6D-3705-4BBC-81E2-3534A02B5708}" type="pres">
      <dgm:prSet presAssocID="{C9396B71-2E24-4A5B-95B8-A5C2E95402E7}" presName="sibTrans" presStyleLbl="sibTrans2D1" presStyleIdx="0" presStyleCnt="1"/>
      <dgm:spPr/>
      <dgm:t>
        <a:bodyPr/>
        <a:lstStyle/>
        <a:p>
          <a:endParaRPr lang="it-IT"/>
        </a:p>
      </dgm:t>
    </dgm:pt>
    <dgm:pt modelId="{64DC08AD-ED77-4FE8-8C8A-CABA59DB48CC}" type="pres">
      <dgm:prSet presAssocID="{86214C39-7B34-4AE1-A660-CBCB49C4D162}" presName="lastNode" presStyleLbl="node1" presStyleIdx="1" presStyleCnt="2" custScaleX="133219">
        <dgm:presLayoutVars>
          <dgm:bulletEnabled val="1"/>
        </dgm:presLayoutVars>
      </dgm:prSet>
      <dgm:spPr/>
      <dgm:t>
        <a:bodyPr/>
        <a:lstStyle/>
        <a:p>
          <a:endParaRPr lang="it-IT"/>
        </a:p>
      </dgm:t>
    </dgm:pt>
  </dgm:ptLst>
  <dgm:cxnLst>
    <dgm:cxn modelId="{7410E0BC-3BB3-40A0-A9E0-2F991A0002E0}" type="presOf" srcId="{B2FEA987-40B4-4A21-9D1D-C1A553E51016}" destId="{8EDF3E09-B614-45C3-88C1-FC8CEB13EE58}" srcOrd="0" destOrd="0" presId="urn:microsoft.com/office/officeart/2005/8/layout/bProcess2"/>
    <dgm:cxn modelId="{2F6DAD81-B305-4EFE-BAB6-9634CF5F08BF}" srcId="{2CDCC1CB-F4CC-45AE-9AD1-A4B96FFA5D00}" destId="{86214C39-7B34-4AE1-A660-CBCB49C4D162}" srcOrd="1" destOrd="0" parTransId="{FC41AB4C-69E2-4A8E-86EB-9E975373665F}" sibTransId="{864D78CA-470B-495C-8C70-691F344196A6}"/>
    <dgm:cxn modelId="{31ED88D7-4E57-43F3-A373-14F17AEB7BDD}" type="presOf" srcId="{86214C39-7B34-4AE1-A660-CBCB49C4D162}" destId="{64DC08AD-ED77-4FE8-8C8A-CABA59DB48CC}" srcOrd="0" destOrd="0" presId="urn:microsoft.com/office/officeart/2005/8/layout/bProcess2"/>
    <dgm:cxn modelId="{F886A4B0-15A2-4466-9398-64585F6610FA}" type="presOf" srcId="{C9396B71-2E24-4A5B-95B8-A5C2E95402E7}" destId="{D4758B6D-3705-4BBC-81E2-3534A02B5708}" srcOrd="0" destOrd="0" presId="urn:microsoft.com/office/officeart/2005/8/layout/bProcess2"/>
    <dgm:cxn modelId="{B80E4BB9-6E41-4D3D-A997-002DC601ABBE}" type="presOf" srcId="{2CDCC1CB-F4CC-45AE-9AD1-A4B96FFA5D00}" destId="{4634A04F-F8E8-4256-814E-6E8CF5BEFEC0}" srcOrd="0" destOrd="0" presId="urn:microsoft.com/office/officeart/2005/8/layout/bProcess2"/>
    <dgm:cxn modelId="{D2E50225-F440-47A4-94FC-8CB7881C5731}" srcId="{2CDCC1CB-F4CC-45AE-9AD1-A4B96FFA5D00}" destId="{B2FEA987-40B4-4A21-9D1D-C1A553E51016}" srcOrd="0" destOrd="0" parTransId="{B534E35C-DAA9-4AD3-9816-74A51FC917EE}" sibTransId="{C9396B71-2E24-4A5B-95B8-A5C2E95402E7}"/>
    <dgm:cxn modelId="{C43C32CB-30D5-45E5-8E72-23F47069B4F4}" type="presParOf" srcId="{4634A04F-F8E8-4256-814E-6E8CF5BEFEC0}" destId="{8EDF3E09-B614-45C3-88C1-FC8CEB13EE58}" srcOrd="0" destOrd="0" presId="urn:microsoft.com/office/officeart/2005/8/layout/bProcess2"/>
    <dgm:cxn modelId="{4FAE8FE3-B4CF-41CC-A349-1C50D7676B6D}" type="presParOf" srcId="{4634A04F-F8E8-4256-814E-6E8CF5BEFEC0}" destId="{D4758B6D-3705-4BBC-81E2-3534A02B5708}" srcOrd="1" destOrd="0" presId="urn:microsoft.com/office/officeart/2005/8/layout/bProcess2"/>
    <dgm:cxn modelId="{5E54A359-A3B3-4D57-BDE6-B3E90F8D47A5}" type="presParOf" srcId="{4634A04F-F8E8-4256-814E-6E8CF5BEFEC0}" destId="{64DC08AD-ED77-4FE8-8C8A-CABA59DB48CC}" srcOrd="2"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E0B036-C657-4E81-9683-D3A974D8379C}" type="doc">
      <dgm:prSet loTypeId="urn:microsoft.com/office/officeart/2005/8/layout/hierarchy2" loCatId="hierarchy" qsTypeId="urn:microsoft.com/office/officeart/2005/8/quickstyle/3d3" qsCatId="3D" csTypeId="urn:microsoft.com/office/officeart/2005/8/colors/accent1_2" csCatId="accent1" phldr="1"/>
      <dgm:spPr/>
      <dgm:t>
        <a:bodyPr/>
        <a:lstStyle/>
        <a:p>
          <a:endParaRPr lang="it-IT"/>
        </a:p>
      </dgm:t>
    </dgm:pt>
    <dgm:pt modelId="{B2899E36-57CA-4521-AF20-D1DECABF7CBE}">
      <dgm:prSet phldrT="[Testo]" custT="1">
        <dgm:style>
          <a:lnRef idx="3">
            <a:schemeClr val="lt1"/>
          </a:lnRef>
          <a:fillRef idx="1">
            <a:schemeClr val="accent5"/>
          </a:fillRef>
          <a:effectRef idx="1">
            <a:schemeClr val="accent5"/>
          </a:effectRef>
          <a:fontRef idx="minor">
            <a:schemeClr val="lt1"/>
          </a:fontRef>
        </dgm:style>
      </dgm:prSet>
      <dgm:spPr/>
      <dgm:t>
        <a:bodyPr/>
        <a:lstStyle/>
        <a:p>
          <a:r>
            <a:rPr lang="it-IT" sz="1867" b="1" kern="1200" dirty="0" smtClean="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rPr>
            <a:t>Trust Liquidatorio</a:t>
          </a:r>
          <a:endParaRPr lang="it-IT" sz="1867" b="1" kern="1200" dirty="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endParaRPr>
        </a:p>
      </dgm:t>
    </dgm:pt>
    <dgm:pt modelId="{715D7503-99CC-47B5-AD5A-1A11A52902E8}" type="parTrans" cxnId="{25586F3E-0169-4732-98C4-63EBD303B290}">
      <dgm:prSet/>
      <dgm:spPr/>
      <dgm:t>
        <a:bodyPr/>
        <a:lstStyle/>
        <a:p>
          <a:endParaRPr lang="it-IT"/>
        </a:p>
      </dgm:t>
    </dgm:pt>
    <dgm:pt modelId="{DE0C2FA9-B6C6-436F-A397-D63E75E68B4D}" type="sibTrans" cxnId="{25586F3E-0169-4732-98C4-63EBD303B290}">
      <dgm:prSet/>
      <dgm:spPr/>
      <dgm:t>
        <a:bodyPr/>
        <a:lstStyle/>
        <a:p>
          <a:endParaRPr lang="it-IT"/>
        </a:p>
      </dgm:t>
    </dgm:pt>
    <dgm:pt modelId="{E005FF3B-2DB9-4039-B969-4D523283D79E}">
      <dgm:prSet phldrT="[Testo]" custT="1">
        <dgm:style>
          <a:lnRef idx="3">
            <a:schemeClr val="lt1"/>
          </a:lnRef>
          <a:fillRef idx="1">
            <a:schemeClr val="accent5"/>
          </a:fillRef>
          <a:effectRef idx="1">
            <a:schemeClr val="accent5"/>
          </a:effectRef>
          <a:fontRef idx="minor">
            <a:schemeClr val="lt1"/>
          </a:fontRef>
        </dgm:style>
      </dgm:prSet>
      <dgm:spPr/>
      <dgm:t>
        <a:bodyPr/>
        <a:lstStyle/>
        <a:p>
          <a:r>
            <a:rPr lang="it-IT" sz="1867" b="1" kern="1200" dirty="0" smtClean="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rPr>
            <a:t>Meritevolezza dell’interesse perseguito</a:t>
          </a:r>
          <a:endParaRPr lang="it-IT" sz="1867" b="1" kern="1200" dirty="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endParaRPr>
        </a:p>
      </dgm:t>
    </dgm:pt>
    <dgm:pt modelId="{EF7F9567-6B7D-454C-9923-798D32350AF7}" type="parTrans" cxnId="{D9AF1E9D-5DC6-45E4-9728-73CB45F27C3B}">
      <dgm:prSet/>
      <dgm:spPr/>
      <dgm:t>
        <a:bodyPr/>
        <a:lstStyle/>
        <a:p>
          <a:endParaRPr lang="it-IT"/>
        </a:p>
      </dgm:t>
    </dgm:pt>
    <dgm:pt modelId="{52FC403C-D5D7-4A97-B69B-FF922B9059AC}" type="sibTrans" cxnId="{D9AF1E9D-5DC6-45E4-9728-73CB45F27C3B}">
      <dgm:prSet/>
      <dgm:spPr/>
      <dgm:t>
        <a:bodyPr/>
        <a:lstStyle/>
        <a:p>
          <a:endParaRPr lang="it-IT"/>
        </a:p>
      </dgm:t>
    </dgm:pt>
    <dgm:pt modelId="{49804E7D-9B84-4BEB-B533-B575CEDE1815}">
      <dgm:prSet phldrT="[Testo]" custT="1">
        <dgm:style>
          <a:lnRef idx="3">
            <a:schemeClr val="lt1"/>
          </a:lnRef>
          <a:fillRef idx="1">
            <a:schemeClr val="accent5"/>
          </a:fillRef>
          <a:effectRef idx="1">
            <a:schemeClr val="accent5"/>
          </a:effectRef>
          <a:fontRef idx="minor">
            <a:schemeClr val="lt1"/>
          </a:fontRef>
        </dgm:style>
      </dgm:prSet>
      <dgm:spPr/>
      <dgm:t>
        <a:bodyPr/>
        <a:lstStyle/>
        <a:p>
          <a:r>
            <a:rPr lang="it-IT" sz="1867" b="1" kern="1200" dirty="0" smtClean="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rPr>
            <a:t>Indicazione della «causa concreta.»</a:t>
          </a:r>
          <a:endParaRPr lang="it-IT" sz="1867" b="1" kern="1200" dirty="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endParaRPr>
        </a:p>
      </dgm:t>
    </dgm:pt>
    <dgm:pt modelId="{588C618F-11CC-45ED-8314-D3EFF92AB0F6}" type="parTrans" cxnId="{7C10B9AA-378F-495D-915A-3028971EBE58}">
      <dgm:prSet/>
      <dgm:spPr/>
      <dgm:t>
        <a:bodyPr/>
        <a:lstStyle/>
        <a:p>
          <a:endParaRPr lang="it-IT"/>
        </a:p>
      </dgm:t>
    </dgm:pt>
    <dgm:pt modelId="{D540D282-919E-4827-B8FF-AD2A21DB996F}" type="sibTrans" cxnId="{7C10B9AA-378F-495D-915A-3028971EBE58}">
      <dgm:prSet/>
      <dgm:spPr/>
      <dgm:t>
        <a:bodyPr/>
        <a:lstStyle/>
        <a:p>
          <a:endParaRPr lang="it-IT"/>
        </a:p>
      </dgm:t>
    </dgm:pt>
    <dgm:pt modelId="{3CEE1720-5293-439D-A783-BD9AF481C902}" type="pres">
      <dgm:prSet presAssocID="{CBE0B036-C657-4E81-9683-D3A974D8379C}" presName="diagram" presStyleCnt="0">
        <dgm:presLayoutVars>
          <dgm:chPref val="1"/>
          <dgm:dir/>
          <dgm:animOne val="branch"/>
          <dgm:animLvl val="lvl"/>
          <dgm:resizeHandles val="exact"/>
        </dgm:presLayoutVars>
      </dgm:prSet>
      <dgm:spPr/>
    </dgm:pt>
    <dgm:pt modelId="{55AEB360-5A9B-439B-BB56-AD337B0F896B}" type="pres">
      <dgm:prSet presAssocID="{B2899E36-57CA-4521-AF20-D1DECABF7CBE}" presName="root1" presStyleCnt="0"/>
      <dgm:spPr/>
    </dgm:pt>
    <dgm:pt modelId="{00256846-427E-445B-A5EA-65675FD40278}" type="pres">
      <dgm:prSet presAssocID="{B2899E36-57CA-4521-AF20-D1DECABF7CBE}" presName="LevelOneTextNode" presStyleLbl="node0" presStyleIdx="0" presStyleCnt="1">
        <dgm:presLayoutVars>
          <dgm:chPref val="3"/>
        </dgm:presLayoutVars>
      </dgm:prSet>
      <dgm:spPr/>
    </dgm:pt>
    <dgm:pt modelId="{7550A925-762D-4B27-858C-AEDDD8CAB262}" type="pres">
      <dgm:prSet presAssocID="{B2899E36-57CA-4521-AF20-D1DECABF7CBE}" presName="level2hierChild" presStyleCnt="0"/>
      <dgm:spPr/>
    </dgm:pt>
    <dgm:pt modelId="{9C5ED09F-3C5E-4260-A692-962ECABE9E75}" type="pres">
      <dgm:prSet presAssocID="{EF7F9567-6B7D-454C-9923-798D32350AF7}" presName="conn2-1" presStyleLbl="parChTrans1D2" presStyleIdx="0" presStyleCnt="2"/>
      <dgm:spPr/>
    </dgm:pt>
    <dgm:pt modelId="{60DFBF2C-8069-4930-AEAF-409FD93F672C}" type="pres">
      <dgm:prSet presAssocID="{EF7F9567-6B7D-454C-9923-798D32350AF7}" presName="connTx" presStyleLbl="parChTrans1D2" presStyleIdx="0" presStyleCnt="2"/>
      <dgm:spPr/>
    </dgm:pt>
    <dgm:pt modelId="{BC2F7C96-6126-44EB-8BDB-42ADB8DF8C72}" type="pres">
      <dgm:prSet presAssocID="{E005FF3B-2DB9-4039-B969-4D523283D79E}" presName="root2" presStyleCnt="0"/>
      <dgm:spPr/>
    </dgm:pt>
    <dgm:pt modelId="{CB655253-BF84-4285-BA7B-F0903F69FE85}" type="pres">
      <dgm:prSet presAssocID="{E005FF3B-2DB9-4039-B969-4D523283D79E}" presName="LevelTwoTextNode" presStyleLbl="node2" presStyleIdx="0" presStyleCnt="2">
        <dgm:presLayoutVars>
          <dgm:chPref val="3"/>
        </dgm:presLayoutVars>
      </dgm:prSet>
      <dgm:spPr/>
    </dgm:pt>
    <dgm:pt modelId="{A0068D6D-E560-4EAA-808E-695BF3CE506A}" type="pres">
      <dgm:prSet presAssocID="{E005FF3B-2DB9-4039-B969-4D523283D79E}" presName="level3hierChild" presStyleCnt="0"/>
      <dgm:spPr/>
    </dgm:pt>
    <dgm:pt modelId="{BCB8B26F-A20A-4C67-9558-BA9FF9EABF96}" type="pres">
      <dgm:prSet presAssocID="{588C618F-11CC-45ED-8314-D3EFF92AB0F6}" presName="conn2-1" presStyleLbl="parChTrans1D2" presStyleIdx="1" presStyleCnt="2"/>
      <dgm:spPr/>
    </dgm:pt>
    <dgm:pt modelId="{05A1AB59-DF74-4BF2-A825-EAC0450139F1}" type="pres">
      <dgm:prSet presAssocID="{588C618F-11CC-45ED-8314-D3EFF92AB0F6}" presName="connTx" presStyleLbl="parChTrans1D2" presStyleIdx="1" presStyleCnt="2"/>
      <dgm:spPr/>
    </dgm:pt>
    <dgm:pt modelId="{B03CF9FB-6097-487E-B359-0062F96EDFF7}" type="pres">
      <dgm:prSet presAssocID="{49804E7D-9B84-4BEB-B533-B575CEDE1815}" presName="root2" presStyleCnt="0"/>
      <dgm:spPr/>
    </dgm:pt>
    <dgm:pt modelId="{F1F0F4D3-45C9-43C5-B592-5175FB2E50C3}" type="pres">
      <dgm:prSet presAssocID="{49804E7D-9B84-4BEB-B533-B575CEDE1815}" presName="LevelTwoTextNode" presStyleLbl="node2" presStyleIdx="1" presStyleCnt="2">
        <dgm:presLayoutVars>
          <dgm:chPref val="3"/>
        </dgm:presLayoutVars>
      </dgm:prSet>
      <dgm:spPr/>
    </dgm:pt>
    <dgm:pt modelId="{71C12E10-740D-450B-815A-DAFA1A100881}" type="pres">
      <dgm:prSet presAssocID="{49804E7D-9B84-4BEB-B533-B575CEDE1815}" presName="level3hierChild" presStyleCnt="0"/>
      <dgm:spPr/>
    </dgm:pt>
  </dgm:ptLst>
  <dgm:cxnLst>
    <dgm:cxn modelId="{D9AF1E9D-5DC6-45E4-9728-73CB45F27C3B}" srcId="{B2899E36-57CA-4521-AF20-D1DECABF7CBE}" destId="{E005FF3B-2DB9-4039-B969-4D523283D79E}" srcOrd="0" destOrd="0" parTransId="{EF7F9567-6B7D-454C-9923-798D32350AF7}" sibTransId="{52FC403C-D5D7-4A97-B69B-FF922B9059AC}"/>
    <dgm:cxn modelId="{6DC3322B-161D-4BDF-B73B-988E62AD8750}" type="presOf" srcId="{49804E7D-9B84-4BEB-B533-B575CEDE1815}" destId="{F1F0F4D3-45C9-43C5-B592-5175FB2E50C3}" srcOrd="0" destOrd="0" presId="urn:microsoft.com/office/officeart/2005/8/layout/hierarchy2"/>
    <dgm:cxn modelId="{7C10B9AA-378F-495D-915A-3028971EBE58}" srcId="{B2899E36-57CA-4521-AF20-D1DECABF7CBE}" destId="{49804E7D-9B84-4BEB-B533-B575CEDE1815}" srcOrd="1" destOrd="0" parTransId="{588C618F-11CC-45ED-8314-D3EFF92AB0F6}" sibTransId="{D540D282-919E-4827-B8FF-AD2A21DB996F}"/>
    <dgm:cxn modelId="{00580ABA-574E-457E-A78D-25E7A537C75D}" type="presOf" srcId="{EF7F9567-6B7D-454C-9923-798D32350AF7}" destId="{9C5ED09F-3C5E-4260-A692-962ECABE9E75}" srcOrd="0" destOrd="0" presId="urn:microsoft.com/office/officeart/2005/8/layout/hierarchy2"/>
    <dgm:cxn modelId="{905AD107-52D5-4D2F-A154-4DA9B7BE500D}" type="presOf" srcId="{EF7F9567-6B7D-454C-9923-798D32350AF7}" destId="{60DFBF2C-8069-4930-AEAF-409FD93F672C}" srcOrd="1" destOrd="0" presId="urn:microsoft.com/office/officeart/2005/8/layout/hierarchy2"/>
    <dgm:cxn modelId="{25586F3E-0169-4732-98C4-63EBD303B290}" srcId="{CBE0B036-C657-4E81-9683-D3A974D8379C}" destId="{B2899E36-57CA-4521-AF20-D1DECABF7CBE}" srcOrd="0" destOrd="0" parTransId="{715D7503-99CC-47B5-AD5A-1A11A52902E8}" sibTransId="{DE0C2FA9-B6C6-436F-A397-D63E75E68B4D}"/>
    <dgm:cxn modelId="{2244DB7D-9E2C-4B12-A31B-142EF8F59103}" type="presOf" srcId="{B2899E36-57CA-4521-AF20-D1DECABF7CBE}" destId="{00256846-427E-445B-A5EA-65675FD40278}" srcOrd="0" destOrd="0" presId="urn:microsoft.com/office/officeart/2005/8/layout/hierarchy2"/>
    <dgm:cxn modelId="{9DEB7D9F-8791-4CA0-8720-E74D2D55FBD4}" type="presOf" srcId="{E005FF3B-2DB9-4039-B969-4D523283D79E}" destId="{CB655253-BF84-4285-BA7B-F0903F69FE85}" srcOrd="0" destOrd="0" presId="urn:microsoft.com/office/officeart/2005/8/layout/hierarchy2"/>
    <dgm:cxn modelId="{51397F0D-BE7F-43CD-8198-7488B5D2630D}" type="presOf" srcId="{588C618F-11CC-45ED-8314-D3EFF92AB0F6}" destId="{BCB8B26F-A20A-4C67-9558-BA9FF9EABF96}" srcOrd="0" destOrd="0" presId="urn:microsoft.com/office/officeart/2005/8/layout/hierarchy2"/>
    <dgm:cxn modelId="{F54BEC4D-587A-4C1D-BA11-2AFF0490AA2C}" type="presOf" srcId="{CBE0B036-C657-4E81-9683-D3A974D8379C}" destId="{3CEE1720-5293-439D-A783-BD9AF481C902}" srcOrd="0" destOrd="0" presId="urn:microsoft.com/office/officeart/2005/8/layout/hierarchy2"/>
    <dgm:cxn modelId="{13107FBE-FA3A-4BD4-9DB6-40EB3F37CF09}" type="presOf" srcId="{588C618F-11CC-45ED-8314-D3EFF92AB0F6}" destId="{05A1AB59-DF74-4BF2-A825-EAC0450139F1}" srcOrd="1" destOrd="0" presId="urn:microsoft.com/office/officeart/2005/8/layout/hierarchy2"/>
    <dgm:cxn modelId="{0674C83D-16F6-4762-AA54-61EE112E9944}" type="presParOf" srcId="{3CEE1720-5293-439D-A783-BD9AF481C902}" destId="{55AEB360-5A9B-439B-BB56-AD337B0F896B}" srcOrd="0" destOrd="0" presId="urn:microsoft.com/office/officeart/2005/8/layout/hierarchy2"/>
    <dgm:cxn modelId="{118DF539-DF7D-428F-9772-9D08C1C71481}" type="presParOf" srcId="{55AEB360-5A9B-439B-BB56-AD337B0F896B}" destId="{00256846-427E-445B-A5EA-65675FD40278}" srcOrd="0" destOrd="0" presId="urn:microsoft.com/office/officeart/2005/8/layout/hierarchy2"/>
    <dgm:cxn modelId="{A559C2F4-8DCE-4F2A-9AFC-D6586777D575}" type="presParOf" srcId="{55AEB360-5A9B-439B-BB56-AD337B0F896B}" destId="{7550A925-762D-4B27-858C-AEDDD8CAB262}" srcOrd="1" destOrd="0" presId="urn:microsoft.com/office/officeart/2005/8/layout/hierarchy2"/>
    <dgm:cxn modelId="{EEBCC2B4-DAD2-4F73-8587-4836E516E95E}" type="presParOf" srcId="{7550A925-762D-4B27-858C-AEDDD8CAB262}" destId="{9C5ED09F-3C5E-4260-A692-962ECABE9E75}" srcOrd="0" destOrd="0" presId="urn:microsoft.com/office/officeart/2005/8/layout/hierarchy2"/>
    <dgm:cxn modelId="{F847C0E2-C672-49BB-8E57-0AC19191FD8D}" type="presParOf" srcId="{9C5ED09F-3C5E-4260-A692-962ECABE9E75}" destId="{60DFBF2C-8069-4930-AEAF-409FD93F672C}" srcOrd="0" destOrd="0" presId="urn:microsoft.com/office/officeart/2005/8/layout/hierarchy2"/>
    <dgm:cxn modelId="{FD505442-830F-4D82-8B1A-308E90115E77}" type="presParOf" srcId="{7550A925-762D-4B27-858C-AEDDD8CAB262}" destId="{BC2F7C96-6126-44EB-8BDB-42ADB8DF8C72}" srcOrd="1" destOrd="0" presId="urn:microsoft.com/office/officeart/2005/8/layout/hierarchy2"/>
    <dgm:cxn modelId="{5224003E-BEDB-4B57-AE6A-17C0F21D9CC3}" type="presParOf" srcId="{BC2F7C96-6126-44EB-8BDB-42ADB8DF8C72}" destId="{CB655253-BF84-4285-BA7B-F0903F69FE85}" srcOrd="0" destOrd="0" presId="urn:microsoft.com/office/officeart/2005/8/layout/hierarchy2"/>
    <dgm:cxn modelId="{94EF0C00-A6FE-4DD1-B209-8F601E133F29}" type="presParOf" srcId="{BC2F7C96-6126-44EB-8BDB-42ADB8DF8C72}" destId="{A0068D6D-E560-4EAA-808E-695BF3CE506A}" srcOrd="1" destOrd="0" presId="urn:microsoft.com/office/officeart/2005/8/layout/hierarchy2"/>
    <dgm:cxn modelId="{449A5CBC-F0FD-4D05-AD05-B37239544AD4}" type="presParOf" srcId="{7550A925-762D-4B27-858C-AEDDD8CAB262}" destId="{BCB8B26F-A20A-4C67-9558-BA9FF9EABF96}" srcOrd="2" destOrd="0" presId="urn:microsoft.com/office/officeart/2005/8/layout/hierarchy2"/>
    <dgm:cxn modelId="{0EA3F6FB-ED80-437B-9276-21227D953F56}" type="presParOf" srcId="{BCB8B26F-A20A-4C67-9558-BA9FF9EABF96}" destId="{05A1AB59-DF74-4BF2-A825-EAC0450139F1}" srcOrd="0" destOrd="0" presId="urn:microsoft.com/office/officeart/2005/8/layout/hierarchy2"/>
    <dgm:cxn modelId="{BDEA2030-501D-45C5-BF77-6B6A86CF3B5C}" type="presParOf" srcId="{7550A925-762D-4B27-858C-AEDDD8CAB262}" destId="{B03CF9FB-6097-487E-B359-0062F96EDFF7}" srcOrd="3" destOrd="0" presId="urn:microsoft.com/office/officeart/2005/8/layout/hierarchy2"/>
    <dgm:cxn modelId="{B20335F2-67E6-4B84-8FC0-131CE635F37C}" type="presParOf" srcId="{B03CF9FB-6097-487E-B359-0062F96EDFF7}" destId="{F1F0F4D3-45C9-43C5-B592-5175FB2E50C3}" srcOrd="0" destOrd="0" presId="urn:microsoft.com/office/officeart/2005/8/layout/hierarchy2"/>
    <dgm:cxn modelId="{D9588135-D8BC-4DE1-8222-36DBEF1C7F83}" type="presParOf" srcId="{B03CF9FB-6097-487E-B359-0062F96EDFF7}" destId="{71C12E10-740D-450B-815A-DAFA1A10088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7206A-0893-4CF4-81DA-6ED108F59351}">
      <dsp:nvSpPr>
        <dsp:cNvPr id="0" name=""/>
        <dsp:cNvSpPr/>
      </dsp:nvSpPr>
      <dsp:spPr>
        <a:xfrm>
          <a:off x="2793" y="17565"/>
          <a:ext cx="3403464" cy="1361385"/>
        </a:xfrm>
        <a:prstGeom prst="chevron">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5"/>
        </a:fillRef>
        <a:effectRef idx="1">
          <a:schemeClr val="accent5"/>
        </a:effectRef>
        <a:fontRef idx="minor">
          <a:schemeClr val="lt1"/>
        </a:fontRef>
      </dsp:style>
      <dsp:txBody>
        <a:bodyPr spcFirstLastPara="0" vert="horz" wrap="square" lIns="76010" tIns="25337" rIns="25337" bIns="25337" numCol="1" spcCol="1270" anchor="ctr" anchorCtr="0">
          <a:noAutofit/>
        </a:bodyPr>
        <a:lstStyle/>
        <a:p>
          <a:pPr lvl="0" algn="ctr" defTabSz="829881">
            <a:lnSpc>
              <a:spcPct val="90000"/>
            </a:lnSpc>
            <a:spcBef>
              <a:spcPct val="0"/>
            </a:spcBef>
            <a:spcAft>
              <a:spcPct val="35000"/>
            </a:spcAft>
          </a:pPr>
          <a:r>
            <a:rPr lang="it-IT" sz="1867" b="1" kern="1200" dirty="0" smtClean="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rPr>
            <a:t>Effetto segregativo</a:t>
          </a:r>
          <a:endParaRPr lang="it-IT" sz="1867" b="1" kern="1200" dirty="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endParaRPr>
        </a:p>
      </dsp:txBody>
      <dsp:txXfrm>
        <a:off x="683486" y="17565"/>
        <a:ext cx="2042079" cy="1361385"/>
      </dsp:txXfrm>
    </dsp:sp>
    <dsp:sp modelId="{14115EC2-82B3-4471-96BB-D96A96147DAC}">
      <dsp:nvSpPr>
        <dsp:cNvPr id="0" name=""/>
        <dsp:cNvSpPr/>
      </dsp:nvSpPr>
      <dsp:spPr>
        <a:xfrm>
          <a:off x="3065911" y="17565"/>
          <a:ext cx="3403464" cy="1361385"/>
        </a:xfrm>
        <a:prstGeom prst="chevron">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5"/>
        </a:fillRef>
        <a:effectRef idx="1">
          <a:schemeClr val="accent5"/>
        </a:effectRef>
        <a:fontRef idx="minor">
          <a:schemeClr val="lt1"/>
        </a:fontRef>
      </dsp:style>
      <dsp:txBody>
        <a:bodyPr spcFirstLastPara="0" vert="horz" wrap="square" lIns="76010" tIns="25337" rIns="25337" bIns="25337" numCol="1" spcCol="1270" anchor="ctr" anchorCtr="0">
          <a:noAutofit/>
        </a:bodyPr>
        <a:lstStyle/>
        <a:p>
          <a:pPr lvl="0" algn="ctr" defTabSz="829881">
            <a:lnSpc>
              <a:spcPct val="90000"/>
            </a:lnSpc>
            <a:spcBef>
              <a:spcPct val="0"/>
            </a:spcBef>
            <a:spcAft>
              <a:spcPct val="35000"/>
            </a:spcAft>
          </a:pPr>
          <a:r>
            <a:rPr lang="it-IT" sz="1867" b="1" kern="1200" dirty="0" smtClean="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rPr>
            <a:t>Fiducia nel «</a:t>
          </a:r>
          <a:r>
            <a:rPr lang="it-IT" sz="1867" b="1" i="1" kern="1200" dirty="0" smtClean="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rPr>
            <a:t>Trustee</a:t>
          </a:r>
          <a:r>
            <a:rPr lang="it-IT" sz="1867" b="1" kern="1200" dirty="0" smtClean="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rPr>
            <a:t>» </a:t>
          </a:r>
          <a:endParaRPr lang="it-IT" sz="1867" b="1" kern="1200" dirty="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endParaRPr>
        </a:p>
      </dsp:txBody>
      <dsp:txXfrm>
        <a:off x="3746604" y="17565"/>
        <a:ext cx="2042079" cy="1361385"/>
      </dsp:txXfrm>
    </dsp:sp>
    <dsp:sp modelId="{7DB2ED55-2BA4-4D2D-A785-8CDFBF955482}">
      <dsp:nvSpPr>
        <dsp:cNvPr id="0" name=""/>
        <dsp:cNvSpPr/>
      </dsp:nvSpPr>
      <dsp:spPr>
        <a:xfrm>
          <a:off x="6129029" y="17565"/>
          <a:ext cx="3403464" cy="1361385"/>
        </a:xfrm>
        <a:prstGeom prst="chevron">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5"/>
        </a:fillRef>
        <a:effectRef idx="1">
          <a:schemeClr val="accent5"/>
        </a:effectRef>
        <a:fontRef idx="minor">
          <a:schemeClr val="lt1"/>
        </a:fontRef>
      </dsp:style>
      <dsp:txBody>
        <a:bodyPr spcFirstLastPara="0" vert="horz" wrap="square" lIns="76010" tIns="25337" rIns="25337" bIns="25337" numCol="1" spcCol="1270" anchor="ctr" anchorCtr="0">
          <a:noAutofit/>
        </a:bodyPr>
        <a:lstStyle/>
        <a:p>
          <a:pPr lvl="0" algn="ctr" defTabSz="829881">
            <a:lnSpc>
              <a:spcPct val="90000"/>
            </a:lnSpc>
            <a:spcBef>
              <a:spcPct val="0"/>
            </a:spcBef>
            <a:spcAft>
              <a:spcPct val="35000"/>
            </a:spcAft>
          </a:pPr>
          <a:r>
            <a:rPr lang="it-IT" sz="1867" b="1" kern="1200" dirty="0" smtClean="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rPr>
            <a:t>Precisa indicazione dello scopo del «Trust»</a:t>
          </a:r>
          <a:endParaRPr lang="it-IT" sz="1867" b="1" kern="1200" dirty="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endParaRPr>
        </a:p>
      </dsp:txBody>
      <dsp:txXfrm>
        <a:off x="6809722" y="17565"/>
        <a:ext cx="2042079" cy="1361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F0398-F466-411D-8C5F-42A672D47F2F}">
      <dsp:nvSpPr>
        <dsp:cNvPr id="0" name=""/>
        <dsp:cNvSpPr/>
      </dsp:nvSpPr>
      <dsp:spPr>
        <a:xfrm>
          <a:off x="1130049" y="454"/>
          <a:ext cx="3310770" cy="1594814"/>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24130" tIns="24130" rIns="24130" bIns="24130" numCol="1" spcCol="1270" anchor="ctr" anchorCtr="0">
          <a:noAutofit/>
        </a:bodyPr>
        <a:lstStyle/>
        <a:p>
          <a:pPr lvl="0" algn="ctr" defTabSz="829881">
            <a:lnSpc>
              <a:spcPct val="90000"/>
            </a:lnSpc>
            <a:spcBef>
              <a:spcPct val="0"/>
            </a:spcBef>
            <a:spcAft>
              <a:spcPct val="35000"/>
            </a:spcAft>
          </a:pPr>
          <a:r>
            <a:rPr lang="it-IT" sz="1867" b="1" kern="1200" dirty="0" smtClean="0">
              <a:effectLst>
                <a:outerShdw blurRad="38100" dist="38100" dir="2700000" algn="tl">
                  <a:srgbClr val="000000">
                    <a:alpha val="43137"/>
                  </a:srgbClr>
                </a:outerShdw>
              </a:effectLst>
              <a:latin typeface="Comic Sans MS" panose="030F0702030302020204" pitchFamily="66" charset="0"/>
              <a:ea typeface="+mn-ea"/>
              <a:cs typeface="+mn-cs"/>
            </a:rPr>
            <a:t>Trust liberali (passaggio generazionale e trust testamentari)</a:t>
          </a:r>
          <a:endParaRPr lang="it-IT" sz="1867" b="1" kern="1200" dirty="0">
            <a:effectLst>
              <a:outerShdw blurRad="38100" dist="38100" dir="2700000" algn="tl">
                <a:srgbClr val="000000">
                  <a:alpha val="43137"/>
                </a:srgbClr>
              </a:outerShdw>
            </a:effectLst>
            <a:latin typeface="Comic Sans MS" panose="030F0702030302020204" pitchFamily="66" charset="0"/>
            <a:ea typeface="+mn-ea"/>
            <a:cs typeface="+mn-cs"/>
          </a:endParaRPr>
        </a:p>
      </dsp:txBody>
      <dsp:txXfrm>
        <a:off x="1614900" y="234009"/>
        <a:ext cx="2341068" cy="1127704"/>
      </dsp:txXfrm>
    </dsp:sp>
    <dsp:sp modelId="{444FF795-1A12-4302-A81B-C1DAC3949580}">
      <dsp:nvSpPr>
        <dsp:cNvPr id="0" name=""/>
        <dsp:cNvSpPr/>
      </dsp:nvSpPr>
      <dsp:spPr>
        <a:xfrm rot="3278497">
          <a:off x="3332287" y="1572370"/>
          <a:ext cx="387357" cy="53824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it-IT" sz="2300" kern="1200"/>
        </a:p>
      </dsp:txBody>
      <dsp:txXfrm>
        <a:off x="3356767" y="1632634"/>
        <a:ext cx="271150" cy="322949"/>
      </dsp:txXfrm>
    </dsp:sp>
    <dsp:sp modelId="{2A6D0D34-5172-40EE-93D1-464B4958FCFB}">
      <dsp:nvSpPr>
        <dsp:cNvPr id="0" name=""/>
        <dsp:cNvSpPr/>
      </dsp:nvSpPr>
      <dsp:spPr>
        <a:xfrm>
          <a:off x="3047770" y="2073221"/>
          <a:ext cx="2416877" cy="1594814"/>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24130" tIns="24130" rIns="24130" bIns="24130" numCol="1" spcCol="1270" anchor="ctr" anchorCtr="0">
          <a:noAutofit/>
        </a:bodyPr>
        <a:lstStyle/>
        <a:p>
          <a:pPr lvl="0" algn="ctr" defTabSz="829881">
            <a:lnSpc>
              <a:spcPct val="90000"/>
            </a:lnSpc>
            <a:spcBef>
              <a:spcPct val="0"/>
            </a:spcBef>
            <a:spcAft>
              <a:spcPct val="35000"/>
            </a:spcAft>
          </a:pPr>
          <a:r>
            <a:rPr lang="it-IT" sz="1867" b="1" kern="1200" dirty="0" smtClean="0">
              <a:effectLst>
                <a:outerShdw blurRad="38100" dist="38100" dir="2700000" algn="tl">
                  <a:srgbClr val="000000">
                    <a:alpha val="43137"/>
                  </a:srgbClr>
                </a:outerShdw>
              </a:effectLst>
              <a:latin typeface="Comic Sans MS" panose="030F0702030302020204" pitchFamily="66" charset="0"/>
              <a:ea typeface="+mn-ea"/>
              <a:cs typeface="+mn-cs"/>
            </a:rPr>
            <a:t>Trust commerciali (trust di garanzia)</a:t>
          </a:r>
          <a:endParaRPr lang="it-IT" sz="1867" b="1" kern="1200" dirty="0">
            <a:effectLst>
              <a:outerShdw blurRad="38100" dist="38100" dir="2700000" algn="tl">
                <a:srgbClr val="000000">
                  <a:alpha val="43137"/>
                </a:srgbClr>
              </a:outerShdw>
            </a:effectLst>
            <a:latin typeface="Comic Sans MS" panose="030F0702030302020204" pitchFamily="66" charset="0"/>
            <a:ea typeface="+mn-ea"/>
            <a:cs typeface="+mn-cs"/>
          </a:endParaRPr>
        </a:p>
      </dsp:txBody>
      <dsp:txXfrm>
        <a:off x="3401713" y="2306776"/>
        <a:ext cx="1708991" cy="1127704"/>
      </dsp:txXfrm>
    </dsp:sp>
    <dsp:sp modelId="{7856F3BD-2C47-4237-A468-04D50AD96F57}">
      <dsp:nvSpPr>
        <dsp:cNvPr id="0" name=""/>
        <dsp:cNvSpPr/>
      </dsp:nvSpPr>
      <dsp:spPr>
        <a:xfrm rot="10800009">
          <a:off x="2792385" y="2601500"/>
          <a:ext cx="180472" cy="53824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it-IT" sz="2300" kern="1200"/>
        </a:p>
      </dsp:txBody>
      <dsp:txXfrm rot="10800000">
        <a:off x="2846527" y="2709150"/>
        <a:ext cx="126330" cy="322949"/>
      </dsp:txXfrm>
    </dsp:sp>
    <dsp:sp modelId="{57D6BE89-0720-49E2-A0B9-CEA2C693B50C}">
      <dsp:nvSpPr>
        <dsp:cNvPr id="0" name=""/>
        <dsp:cNvSpPr/>
      </dsp:nvSpPr>
      <dsp:spPr>
        <a:xfrm>
          <a:off x="239233" y="2073214"/>
          <a:ext cx="2468022" cy="1594814"/>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24130" tIns="24130" rIns="24130" bIns="24130" numCol="1" spcCol="1270" anchor="ctr" anchorCtr="0">
          <a:noAutofit/>
        </a:bodyPr>
        <a:lstStyle/>
        <a:p>
          <a:pPr lvl="0" algn="ctr" defTabSz="829881">
            <a:lnSpc>
              <a:spcPct val="90000"/>
            </a:lnSpc>
            <a:spcBef>
              <a:spcPct val="0"/>
            </a:spcBef>
            <a:spcAft>
              <a:spcPct val="35000"/>
            </a:spcAft>
          </a:pPr>
          <a:r>
            <a:rPr lang="it-IT" sz="1867" b="1" kern="1200" dirty="0" smtClean="0">
              <a:effectLst>
                <a:outerShdw blurRad="38100" dist="38100" dir="2700000" algn="tl">
                  <a:srgbClr val="000000">
                    <a:alpha val="43137"/>
                  </a:srgbClr>
                </a:outerShdw>
              </a:effectLst>
              <a:latin typeface="Comic Sans MS" panose="030F0702030302020204" pitchFamily="66" charset="0"/>
              <a:ea typeface="+mn-ea"/>
              <a:cs typeface="+mn-cs"/>
            </a:rPr>
            <a:t>Trust concorsuali </a:t>
          </a:r>
        </a:p>
        <a:p>
          <a:pPr lvl="0" algn="ctr" defTabSz="829881">
            <a:lnSpc>
              <a:spcPct val="90000"/>
            </a:lnSpc>
            <a:spcBef>
              <a:spcPct val="0"/>
            </a:spcBef>
            <a:spcAft>
              <a:spcPct val="35000"/>
            </a:spcAft>
          </a:pPr>
          <a:r>
            <a:rPr lang="it-IT" sz="1867" b="1" kern="1200" dirty="0" smtClean="0">
              <a:effectLst>
                <a:outerShdw blurRad="38100" dist="38100" dir="2700000" algn="tl">
                  <a:srgbClr val="000000">
                    <a:alpha val="43137"/>
                  </a:srgbClr>
                </a:outerShdw>
              </a:effectLst>
              <a:latin typeface="Comic Sans MS" panose="030F0702030302020204" pitchFamily="66" charset="0"/>
              <a:ea typeface="+mn-ea"/>
              <a:cs typeface="+mn-cs"/>
            </a:rPr>
            <a:t>(trust liquidatorio)</a:t>
          </a:r>
          <a:endParaRPr lang="it-IT" sz="1867" b="1" kern="1200" dirty="0">
            <a:effectLst>
              <a:outerShdw blurRad="38100" dist="38100" dir="2700000" algn="tl">
                <a:srgbClr val="000000">
                  <a:alpha val="43137"/>
                </a:srgbClr>
              </a:outerShdw>
            </a:effectLst>
            <a:latin typeface="Comic Sans MS" panose="030F0702030302020204" pitchFamily="66" charset="0"/>
            <a:ea typeface="+mn-ea"/>
            <a:cs typeface="+mn-cs"/>
          </a:endParaRPr>
        </a:p>
      </dsp:txBody>
      <dsp:txXfrm>
        <a:off x="600666" y="2306769"/>
        <a:ext cx="1745156" cy="1127704"/>
      </dsp:txXfrm>
    </dsp:sp>
    <dsp:sp modelId="{13171DC5-D4E1-4D29-B53C-C7A689AD38AA}">
      <dsp:nvSpPr>
        <dsp:cNvPr id="0" name=""/>
        <dsp:cNvSpPr/>
      </dsp:nvSpPr>
      <dsp:spPr>
        <a:xfrm rot="18140185">
          <a:off x="1936695" y="1586041"/>
          <a:ext cx="358795" cy="53824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it-IT" sz="2300" kern="1200"/>
        </a:p>
      </dsp:txBody>
      <dsp:txXfrm>
        <a:off x="1961727" y="1739164"/>
        <a:ext cx="251157" cy="3229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F3E09-B614-45C3-88C1-FC8CEB13EE58}">
      <dsp:nvSpPr>
        <dsp:cNvPr id="0" name=""/>
        <dsp:cNvSpPr/>
      </dsp:nvSpPr>
      <dsp:spPr>
        <a:xfrm>
          <a:off x="512962" y="1513"/>
          <a:ext cx="2962933" cy="2314574"/>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24130" tIns="24130" rIns="24130" bIns="24130" numCol="1" spcCol="1270" anchor="ctr" anchorCtr="0">
          <a:noAutofit/>
        </a:bodyPr>
        <a:lstStyle/>
        <a:p>
          <a:pPr lvl="0" algn="ctr" defTabSz="829881">
            <a:lnSpc>
              <a:spcPct val="90000"/>
            </a:lnSpc>
            <a:spcBef>
              <a:spcPct val="0"/>
            </a:spcBef>
            <a:spcAft>
              <a:spcPct val="35000"/>
            </a:spcAft>
          </a:pPr>
          <a:r>
            <a:rPr lang="it-IT" sz="1867" b="1" kern="1200" dirty="0" smtClean="0">
              <a:effectLst>
                <a:outerShdw blurRad="38100" dist="38100" dir="2700000" algn="tl">
                  <a:srgbClr val="000000">
                    <a:alpha val="43137"/>
                  </a:srgbClr>
                </a:outerShdw>
              </a:effectLst>
              <a:latin typeface="Comic Sans MS" panose="030F0702030302020204" pitchFamily="66" charset="0"/>
              <a:ea typeface="+mn-ea"/>
              <a:cs typeface="+mn-cs"/>
            </a:rPr>
            <a:t>TRUST LIQUIDATORIO</a:t>
          </a:r>
          <a:endParaRPr lang="it-IT" sz="1867" b="1" kern="1200" dirty="0">
            <a:effectLst>
              <a:outerShdw blurRad="38100" dist="38100" dir="2700000" algn="tl">
                <a:srgbClr val="000000">
                  <a:alpha val="43137"/>
                </a:srgbClr>
              </a:outerShdw>
            </a:effectLst>
            <a:latin typeface="Comic Sans MS" panose="030F0702030302020204" pitchFamily="66" charset="0"/>
            <a:ea typeface="+mn-ea"/>
            <a:cs typeface="+mn-cs"/>
          </a:endParaRPr>
        </a:p>
      </dsp:txBody>
      <dsp:txXfrm>
        <a:off x="946873" y="340475"/>
        <a:ext cx="2095111" cy="1636650"/>
      </dsp:txXfrm>
    </dsp:sp>
    <dsp:sp modelId="{D4758B6D-3705-4BBC-81E2-3534A02B5708}">
      <dsp:nvSpPr>
        <dsp:cNvPr id="0" name=""/>
        <dsp:cNvSpPr/>
      </dsp:nvSpPr>
      <dsp:spPr>
        <a:xfrm rot="5400000">
          <a:off x="3666848" y="852119"/>
          <a:ext cx="810101" cy="613362"/>
        </a:xfrm>
        <a:prstGeom prst="triangle">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4DC08AD-ED77-4FE8-8C8A-CABA59DB48CC}">
      <dsp:nvSpPr>
        <dsp:cNvPr id="0" name=""/>
        <dsp:cNvSpPr/>
      </dsp:nvSpPr>
      <dsp:spPr>
        <a:xfrm>
          <a:off x="4633183" y="1513"/>
          <a:ext cx="3083453" cy="2314575"/>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24130" tIns="24130" rIns="24130" bIns="24130" numCol="1" spcCol="1270" anchor="ctr" anchorCtr="0">
          <a:noAutofit/>
        </a:bodyPr>
        <a:lstStyle/>
        <a:p>
          <a:pPr lvl="0" algn="ctr" defTabSz="829881">
            <a:lnSpc>
              <a:spcPct val="90000"/>
            </a:lnSpc>
            <a:spcBef>
              <a:spcPct val="0"/>
            </a:spcBef>
            <a:spcAft>
              <a:spcPct val="35000"/>
            </a:spcAft>
          </a:pPr>
          <a:r>
            <a:rPr lang="it-IT" sz="1867" b="1" kern="1200" dirty="0" smtClean="0">
              <a:effectLst>
                <a:outerShdw blurRad="38100" dist="38100" dir="2700000" algn="tl">
                  <a:srgbClr val="000000">
                    <a:alpha val="43137"/>
                  </a:srgbClr>
                </a:outerShdw>
              </a:effectLst>
              <a:latin typeface="Comic Sans MS" panose="030F0702030302020204" pitchFamily="66" charset="0"/>
              <a:ea typeface="+mn-ea"/>
              <a:cs typeface="+mn-cs"/>
            </a:rPr>
            <a:t>PROCEDURA DI COMPOSIZIONE NEGOZIATA </a:t>
          </a:r>
          <a:endParaRPr lang="it-IT" sz="1867" b="1" kern="1200" dirty="0">
            <a:effectLst>
              <a:outerShdw blurRad="38100" dist="38100" dir="2700000" algn="tl">
                <a:srgbClr val="000000">
                  <a:alpha val="43137"/>
                </a:srgbClr>
              </a:outerShdw>
            </a:effectLst>
            <a:latin typeface="Comic Sans MS" panose="030F0702030302020204" pitchFamily="66" charset="0"/>
            <a:ea typeface="+mn-ea"/>
            <a:cs typeface="+mn-cs"/>
          </a:endParaRPr>
        </a:p>
      </dsp:txBody>
      <dsp:txXfrm>
        <a:off x="5084744" y="340475"/>
        <a:ext cx="2180331" cy="16366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56846-427E-445B-A5EA-65675FD40278}">
      <dsp:nvSpPr>
        <dsp:cNvPr id="0" name=""/>
        <dsp:cNvSpPr/>
      </dsp:nvSpPr>
      <dsp:spPr>
        <a:xfrm>
          <a:off x="1140073" y="806007"/>
          <a:ext cx="2800433" cy="1400216"/>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2065" tIns="12065" rIns="12065" bIns="12065" numCol="1" spcCol="1270" anchor="ctr" anchorCtr="0">
          <a:noAutofit/>
        </a:bodyPr>
        <a:lstStyle/>
        <a:p>
          <a:pPr lvl="0" algn="ctr" defTabSz="829881">
            <a:lnSpc>
              <a:spcPct val="90000"/>
            </a:lnSpc>
            <a:spcBef>
              <a:spcPct val="0"/>
            </a:spcBef>
            <a:spcAft>
              <a:spcPct val="35000"/>
            </a:spcAft>
          </a:pPr>
          <a:r>
            <a:rPr lang="it-IT" sz="1867" b="1" kern="1200" dirty="0" smtClean="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rPr>
            <a:t>Trust Liquidatorio</a:t>
          </a:r>
          <a:endParaRPr lang="it-IT" sz="1867" b="1" kern="1200" dirty="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endParaRPr>
        </a:p>
      </dsp:txBody>
      <dsp:txXfrm>
        <a:off x="1181084" y="847018"/>
        <a:ext cx="2718411" cy="1318194"/>
      </dsp:txXfrm>
    </dsp:sp>
    <dsp:sp modelId="{9C5ED09F-3C5E-4260-A692-962ECABE9E75}">
      <dsp:nvSpPr>
        <dsp:cNvPr id="0" name=""/>
        <dsp:cNvSpPr/>
      </dsp:nvSpPr>
      <dsp:spPr>
        <a:xfrm rot="19457599">
          <a:off x="3810845" y="1061717"/>
          <a:ext cx="1379497" cy="83671"/>
        </a:xfrm>
        <a:custGeom>
          <a:avLst/>
          <a:gdLst/>
          <a:ahLst/>
          <a:cxnLst/>
          <a:rect l="0" t="0" r="0" b="0"/>
          <a:pathLst>
            <a:path>
              <a:moveTo>
                <a:pt x="0" y="41835"/>
              </a:moveTo>
              <a:lnTo>
                <a:pt x="1379497" y="41835"/>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4466106" y="1069065"/>
        <a:ext cx="68974" cy="68974"/>
      </dsp:txXfrm>
    </dsp:sp>
    <dsp:sp modelId="{CB655253-BF84-4285-BA7B-F0903F69FE85}">
      <dsp:nvSpPr>
        <dsp:cNvPr id="0" name=""/>
        <dsp:cNvSpPr/>
      </dsp:nvSpPr>
      <dsp:spPr>
        <a:xfrm>
          <a:off x="5060680" y="882"/>
          <a:ext cx="2800433" cy="1400216"/>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2065" tIns="12065" rIns="12065" bIns="12065" numCol="1" spcCol="1270" anchor="ctr" anchorCtr="0">
          <a:noAutofit/>
        </a:bodyPr>
        <a:lstStyle/>
        <a:p>
          <a:pPr lvl="0" algn="ctr" defTabSz="829881">
            <a:lnSpc>
              <a:spcPct val="90000"/>
            </a:lnSpc>
            <a:spcBef>
              <a:spcPct val="0"/>
            </a:spcBef>
            <a:spcAft>
              <a:spcPct val="35000"/>
            </a:spcAft>
          </a:pPr>
          <a:r>
            <a:rPr lang="it-IT" sz="1867" b="1" kern="1200" dirty="0" smtClean="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rPr>
            <a:t>Meritevolezza dell’interesse perseguito</a:t>
          </a:r>
          <a:endParaRPr lang="it-IT" sz="1867" b="1" kern="1200" dirty="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endParaRPr>
        </a:p>
      </dsp:txBody>
      <dsp:txXfrm>
        <a:off x="5101691" y="41893"/>
        <a:ext cx="2718411" cy="1318194"/>
      </dsp:txXfrm>
    </dsp:sp>
    <dsp:sp modelId="{BCB8B26F-A20A-4C67-9558-BA9FF9EABF96}">
      <dsp:nvSpPr>
        <dsp:cNvPr id="0" name=""/>
        <dsp:cNvSpPr/>
      </dsp:nvSpPr>
      <dsp:spPr>
        <a:xfrm rot="2142401">
          <a:off x="3810845" y="1866841"/>
          <a:ext cx="1379497" cy="83671"/>
        </a:xfrm>
        <a:custGeom>
          <a:avLst/>
          <a:gdLst/>
          <a:ahLst/>
          <a:cxnLst/>
          <a:rect l="0" t="0" r="0" b="0"/>
          <a:pathLst>
            <a:path>
              <a:moveTo>
                <a:pt x="0" y="41835"/>
              </a:moveTo>
              <a:lnTo>
                <a:pt x="1379497" y="41835"/>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4466106" y="1874190"/>
        <a:ext cx="68974" cy="68974"/>
      </dsp:txXfrm>
    </dsp:sp>
    <dsp:sp modelId="{F1F0F4D3-45C9-43C5-B592-5175FB2E50C3}">
      <dsp:nvSpPr>
        <dsp:cNvPr id="0" name=""/>
        <dsp:cNvSpPr/>
      </dsp:nvSpPr>
      <dsp:spPr>
        <a:xfrm>
          <a:off x="5060680" y="1611131"/>
          <a:ext cx="2800433" cy="1400216"/>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2065" tIns="12065" rIns="12065" bIns="12065" numCol="1" spcCol="1270" anchor="ctr" anchorCtr="0">
          <a:noAutofit/>
        </a:bodyPr>
        <a:lstStyle/>
        <a:p>
          <a:pPr lvl="0" algn="ctr" defTabSz="829881">
            <a:lnSpc>
              <a:spcPct val="90000"/>
            </a:lnSpc>
            <a:spcBef>
              <a:spcPct val="0"/>
            </a:spcBef>
            <a:spcAft>
              <a:spcPct val="35000"/>
            </a:spcAft>
          </a:pPr>
          <a:r>
            <a:rPr lang="it-IT" sz="1867" b="1" kern="1200" dirty="0" smtClean="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rPr>
            <a:t>Indicazione della «causa concreta.»</a:t>
          </a:r>
          <a:endParaRPr lang="it-IT" sz="1867" b="1" kern="1200" dirty="0">
            <a:solidFill>
              <a:schemeClr val="lt1"/>
            </a:solidFill>
            <a:effectLst>
              <a:outerShdw blurRad="38100" dist="38100" dir="2700000" algn="tl">
                <a:srgbClr val="000000">
                  <a:alpha val="43137"/>
                </a:srgbClr>
              </a:outerShdw>
            </a:effectLst>
            <a:latin typeface="Comic Sans MS" panose="030F0702030302020204" pitchFamily="66" charset="0"/>
            <a:ea typeface="+mn-ea"/>
            <a:cs typeface="+mn-cs"/>
          </a:endParaRPr>
        </a:p>
      </dsp:txBody>
      <dsp:txXfrm>
        <a:off x="5101691" y="1652142"/>
        <a:ext cx="2718411" cy="13181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293170" y="1087989"/>
            <a:ext cx="7605665" cy="631563"/>
          </a:xfrm>
          <a:prstGeom prst="rect">
            <a:avLst/>
          </a:prstGeom>
        </p:spPr>
        <p:txBody>
          <a:bodyPr wrap="square" lIns="0" tIns="0" rIns="0" bIns="0">
            <a:spAutoFit/>
          </a:bodyPr>
          <a:lstStyle>
            <a:lvl1pPr>
              <a:defRPr sz="4104" b="0" i="0">
                <a:solidFill>
                  <a:schemeClr val="bg1"/>
                </a:solidFill>
                <a:latin typeface="Arial"/>
                <a:cs typeface="Arial"/>
              </a:defRPr>
            </a:lvl1pPr>
          </a:lstStyle>
          <a:p>
            <a:endParaRPr/>
          </a:p>
        </p:txBody>
      </p:sp>
      <p:sp>
        <p:nvSpPr>
          <p:cNvPr id="3" name="Holder 3"/>
          <p:cNvSpPr>
            <a:spLocks noGrp="1"/>
          </p:cNvSpPr>
          <p:nvPr>
            <p:ph type="subTitle" idx="4"/>
          </p:nvPr>
        </p:nvSpPr>
        <p:spPr>
          <a:xfrm>
            <a:off x="1828803" y="3840487"/>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9/16/2022</a:t>
            </a:fld>
            <a:endParaRPr lang="en-US"/>
          </a:p>
        </p:txBody>
      </p:sp>
      <p:sp>
        <p:nvSpPr>
          <p:cNvPr id="6" name="Holder 6"/>
          <p:cNvSpPr>
            <a:spLocks noGrp="1"/>
          </p:cNvSpPr>
          <p:nvPr>
            <p:ph type="sldNum" sz="quarter" idx="7"/>
          </p:nvPr>
        </p:nvSpPr>
        <p:spPr/>
        <p:txBody>
          <a:bodyPr lIns="0" tIns="0" rIns="0" bIns="0"/>
          <a:lstStyle>
            <a:lvl1pPr>
              <a:defRPr sz="855" b="0" i="0">
                <a:solidFill>
                  <a:srgbClr val="696B6A"/>
                </a:solidFill>
                <a:latin typeface="Arial"/>
                <a:cs typeface="Arial"/>
              </a:defRPr>
            </a:lvl1pPr>
          </a:lstStyle>
          <a:p>
            <a:pPr marL="21719"/>
            <a:fld id="{81D60167-4931-47E6-BA6A-407CBD079E47}" type="slidenum">
              <a:rPr lang="es-ES" spc="-4" smtClean="0"/>
              <a:pPr marL="21719"/>
              <a:t>‹N›</a:t>
            </a:fld>
            <a:endParaRPr lang="es-ES" spc="-4" dirty="0"/>
          </a:p>
        </p:txBody>
      </p:sp>
    </p:spTree>
    <p:extLst>
      <p:ext uri="{BB962C8B-B14F-4D97-AF65-F5344CB8AC3E}">
        <p14:creationId xmlns:p14="http://schemas.microsoft.com/office/powerpoint/2010/main" val="202805592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78899" y="571140"/>
            <a:ext cx="3138499" cy="368401"/>
          </a:xfrm>
        </p:spPr>
        <p:txBody>
          <a:bodyPr lIns="0" tIns="0" rIns="0" bIns="0"/>
          <a:lstStyle>
            <a:lvl1pPr>
              <a:defRPr sz="2393" b="1" i="0">
                <a:solidFill>
                  <a:srgbClr val="0072CF"/>
                </a:solidFill>
                <a:latin typeface="Arial"/>
                <a:cs typeface="Arial"/>
              </a:defRPr>
            </a:lvl1pPr>
          </a:lstStyle>
          <a:p>
            <a:endParaRPr/>
          </a:p>
        </p:txBody>
      </p:sp>
      <p:sp>
        <p:nvSpPr>
          <p:cNvPr id="3" name="Holder 3"/>
          <p:cNvSpPr>
            <a:spLocks noGrp="1"/>
          </p:cNvSpPr>
          <p:nvPr>
            <p:ph type="body" idx="1"/>
          </p:nvPr>
        </p:nvSpPr>
        <p:spPr>
          <a:xfrm>
            <a:off x="1369212" y="1979359"/>
            <a:ext cx="9453579" cy="236821"/>
          </a:xfrm>
        </p:spPr>
        <p:txBody>
          <a:bodyPr lIns="0" tIns="0" rIns="0" bIns="0"/>
          <a:lstStyle>
            <a:lvl1pPr>
              <a:defRPr sz="1539" b="1" i="0" u="heavy">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9/16/2022</a:t>
            </a:fld>
            <a:endParaRPr lang="en-US"/>
          </a:p>
        </p:txBody>
      </p:sp>
      <p:sp>
        <p:nvSpPr>
          <p:cNvPr id="6" name="Holder 6"/>
          <p:cNvSpPr>
            <a:spLocks noGrp="1"/>
          </p:cNvSpPr>
          <p:nvPr>
            <p:ph type="sldNum" sz="quarter" idx="7"/>
          </p:nvPr>
        </p:nvSpPr>
        <p:spPr/>
        <p:txBody>
          <a:bodyPr lIns="0" tIns="0" rIns="0" bIns="0"/>
          <a:lstStyle>
            <a:lvl1pPr>
              <a:defRPr sz="855" b="0" i="0">
                <a:solidFill>
                  <a:srgbClr val="696B6A"/>
                </a:solidFill>
                <a:latin typeface="Arial"/>
                <a:cs typeface="Arial"/>
              </a:defRPr>
            </a:lvl1pPr>
          </a:lstStyle>
          <a:p>
            <a:pPr marL="21719"/>
            <a:fld id="{81D60167-4931-47E6-BA6A-407CBD079E47}" type="slidenum">
              <a:rPr lang="es-ES" spc="-4" smtClean="0"/>
              <a:pPr marL="21719"/>
              <a:t>‹N›</a:t>
            </a:fld>
            <a:endParaRPr lang="es-ES" spc="-4" dirty="0"/>
          </a:p>
        </p:txBody>
      </p:sp>
    </p:spTree>
    <p:extLst>
      <p:ext uri="{BB962C8B-B14F-4D97-AF65-F5344CB8AC3E}">
        <p14:creationId xmlns:p14="http://schemas.microsoft.com/office/powerpoint/2010/main" val="347826619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478899" y="571140"/>
            <a:ext cx="3138499" cy="368401"/>
          </a:xfrm>
        </p:spPr>
        <p:txBody>
          <a:bodyPr lIns="0" tIns="0" rIns="0" bIns="0"/>
          <a:lstStyle>
            <a:lvl1pPr>
              <a:defRPr sz="2393" b="1" i="0">
                <a:solidFill>
                  <a:srgbClr val="0072CF"/>
                </a:solidFill>
                <a:latin typeface="Arial"/>
                <a:cs typeface="Arial"/>
              </a:defRPr>
            </a:lvl1pPr>
          </a:lstStyle>
          <a:p>
            <a:endParaRPr/>
          </a:p>
        </p:txBody>
      </p:sp>
      <p:sp>
        <p:nvSpPr>
          <p:cNvPr id="3" name="Holder 3"/>
          <p:cNvSpPr>
            <a:spLocks noGrp="1"/>
          </p:cNvSpPr>
          <p:nvPr>
            <p:ph sz="half" idx="2"/>
          </p:nvPr>
        </p:nvSpPr>
        <p:spPr>
          <a:xfrm>
            <a:off x="609603" y="1577349"/>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9"/>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9/16/2022</a:t>
            </a:fld>
            <a:endParaRPr lang="en-US"/>
          </a:p>
        </p:txBody>
      </p:sp>
      <p:sp>
        <p:nvSpPr>
          <p:cNvPr id="7" name="Holder 7"/>
          <p:cNvSpPr>
            <a:spLocks noGrp="1"/>
          </p:cNvSpPr>
          <p:nvPr>
            <p:ph type="sldNum" sz="quarter" idx="7"/>
          </p:nvPr>
        </p:nvSpPr>
        <p:spPr/>
        <p:txBody>
          <a:bodyPr lIns="0" tIns="0" rIns="0" bIns="0"/>
          <a:lstStyle>
            <a:lvl1pPr>
              <a:defRPr sz="855" b="0" i="0">
                <a:solidFill>
                  <a:srgbClr val="696B6A"/>
                </a:solidFill>
                <a:latin typeface="Arial"/>
                <a:cs typeface="Arial"/>
              </a:defRPr>
            </a:lvl1pPr>
          </a:lstStyle>
          <a:p>
            <a:pPr marL="21719"/>
            <a:fld id="{81D60167-4931-47E6-BA6A-407CBD079E47}" type="slidenum">
              <a:rPr lang="es-ES" spc="-4" smtClean="0"/>
              <a:pPr marL="21719"/>
              <a:t>‹N›</a:t>
            </a:fld>
            <a:endParaRPr lang="es-ES" spc="-4" dirty="0"/>
          </a:p>
        </p:txBody>
      </p:sp>
    </p:spTree>
    <p:extLst>
      <p:ext uri="{BB962C8B-B14F-4D97-AF65-F5344CB8AC3E}">
        <p14:creationId xmlns:p14="http://schemas.microsoft.com/office/powerpoint/2010/main" val="68016196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478899" y="571140"/>
            <a:ext cx="3138499" cy="368401"/>
          </a:xfrm>
        </p:spPr>
        <p:txBody>
          <a:bodyPr lIns="0" tIns="0" rIns="0" bIns="0"/>
          <a:lstStyle>
            <a:lvl1pPr>
              <a:defRPr sz="2393" b="1" i="0">
                <a:solidFill>
                  <a:srgbClr val="0072C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9/16/2022</a:t>
            </a:fld>
            <a:endParaRPr lang="en-US"/>
          </a:p>
        </p:txBody>
      </p:sp>
      <p:sp>
        <p:nvSpPr>
          <p:cNvPr id="5" name="Holder 5"/>
          <p:cNvSpPr>
            <a:spLocks noGrp="1"/>
          </p:cNvSpPr>
          <p:nvPr>
            <p:ph type="sldNum" sz="quarter" idx="7"/>
          </p:nvPr>
        </p:nvSpPr>
        <p:spPr/>
        <p:txBody>
          <a:bodyPr lIns="0" tIns="0" rIns="0" bIns="0"/>
          <a:lstStyle>
            <a:lvl1pPr>
              <a:defRPr sz="855" b="0" i="0">
                <a:solidFill>
                  <a:srgbClr val="696B6A"/>
                </a:solidFill>
                <a:latin typeface="Arial"/>
                <a:cs typeface="Arial"/>
              </a:defRPr>
            </a:lvl1pPr>
          </a:lstStyle>
          <a:p>
            <a:pPr marL="21719"/>
            <a:fld id="{81D60167-4931-47E6-BA6A-407CBD079E47}" type="slidenum">
              <a:rPr lang="es-ES" spc="-4" smtClean="0"/>
              <a:pPr marL="21719"/>
              <a:t>‹N›</a:t>
            </a:fld>
            <a:endParaRPr lang="es-ES" spc="-4" dirty="0"/>
          </a:p>
        </p:txBody>
      </p:sp>
    </p:spTree>
    <p:extLst>
      <p:ext uri="{BB962C8B-B14F-4D97-AF65-F5344CB8AC3E}">
        <p14:creationId xmlns:p14="http://schemas.microsoft.com/office/powerpoint/2010/main" val="410398473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9/16/2022</a:t>
            </a:fld>
            <a:endParaRPr lang="en-US"/>
          </a:p>
        </p:txBody>
      </p:sp>
      <p:sp>
        <p:nvSpPr>
          <p:cNvPr id="4" name="Holder 4"/>
          <p:cNvSpPr>
            <a:spLocks noGrp="1"/>
          </p:cNvSpPr>
          <p:nvPr>
            <p:ph type="sldNum" sz="quarter" idx="7"/>
          </p:nvPr>
        </p:nvSpPr>
        <p:spPr/>
        <p:txBody>
          <a:bodyPr lIns="0" tIns="0" rIns="0" bIns="0"/>
          <a:lstStyle>
            <a:lvl1pPr>
              <a:defRPr sz="855" b="0" i="0">
                <a:solidFill>
                  <a:srgbClr val="696B6A"/>
                </a:solidFill>
                <a:latin typeface="Arial"/>
                <a:cs typeface="Arial"/>
              </a:defRPr>
            </a:lvl1pPr>
          </a:lstStyle>
          <a:p>
            <a:pPr marL="21719"/>
            <a:fld id="{81D60167-4931-47E6-BA6A-407CBD079E47}" type="slidenum">
              <a:rPr lang="es-ES" spc="-4" smtClean="0"/>
              <a:pPr marL="21719"/>
              <a:t>‹N›</a:t>
            </a:fld>
            <a:endParaRPr lang="es-ES" spc="-4" dirty="0"/>
          </a:p>
        </p:txBody>
      </p:sp>
    </p:spTree>
    <p:extLst>
      <p:ext uri="{BB962C8B-B14F-4D97-AF65-F5344CB8AC3E}">
        <p14:creationId xmlns:p14="http://schemas.microsoft.com/office/powerpoint/2010/main" val="29396961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16" name="bk object 16"/>
          <p:cNvSpPr/>
          <p:nvPr/>
        </p:nvSpPr>
        <p:spPr>
          <a:xfrm>
            <a:off x="880957" y="6265288"/>
            <a:ext cx="10241569" cy="274089"/>
          </a:xfrm>
          <a:custGeom>
            <a:avLst/>
            <a:gdLst/>
            <a:ahLst/>
            <a:cxnLst/>
            <a:rect l="l" t="t" r="r" b="b"/>
            <a:pathLst>
              <a:path w="8982710" h="302259">
                <a:moveTo>
                  <a:pt x="0" y="301752"/>
                </a:moveTo>
                <a:lnTo>
                  <a:pt x="8982456" y="301752"/>
                </a:lnTo>
                <a:lnTo>
                  <a:pt x="8982456" y="0"/>
                </a:lnTo>
                <a:lnTo>
                  <a:pt x="0" y="0"/>
                </a:lnTo>
                <a:lnTo>
                  <a:pt x="0" y="301752"/>
                </a:lnTo>
                <a:close/>
              </a:path>
            </a:pathLst>
          </a:custGeom>
          <a:solidFill>
            <a:srgbClr val="E3E3E3"/>
          </a:solidFill>
        </p:spPr>
        <p:txBody>
          <a:bodyPr wrap="square" lIns="0" tIns="0" rIns="0" bIns="0" rtlCol="0"/>
          <a:lstStyle/>
          <a:p>
            <a:endParaRPr sz="1539"/>
          </a:p>
        </p:txBody>
      </p:sp>
      <p:sp>
        <p:nvSpPr>
          <p:cNvPr id="17" name="bk object 17"/>
          <p:cNvSpPr/>
          <p:nvPr/>
        </p:nvSpPr>
        <p:spPr>
          <a:xfrm>
            <a:off x="880951" y="320084"/>
            <a:ext cx="10422568" cy="6216537"/>
          </a:xfrm>
          <a:custGeom>
            <a:avLst/>
            <a:gdLst/>
            <a:ahLst/>
            <a:cxnLst/>
            <a:rect l="l" t="t" r="r" b="b"/>
            <a:pathLst>
              <a:path w="9141460" h="6855459">
                <a:moveTo>
                  <a:pt x="7620" y="6848856"/>
                </a:moveTo>
                <a:lnTo>
                  <a:pt x="0" y="6848856"/>
                </a:lnTo>
                <a:lnTo>
                  <a:pt x="7620" y="6854952"/>
                </a:lnTo>
                <a:lnTo>
                  <a:pt x="7620" y="6848856"/>
                </a:lnTo>
                <a:close/>
              </a:path>
              <a:path w="9141460" h="6855459">
                <a:moveTo>
                  <a:pt x="9140952" y="6848856"/>
                </a:moveTo>
                <a:lnTo>
                  <a:pt x="9134856" y="6848856"/>
                </a:lnTo>
                <a:lnTo>
                  <a:pt x="9134856" y="6854952"/>
                </a:lnTo>
                <a:lnTo>
                  <a:pt x="9140952" y="6848856"/>
                </a:lnTo>
                <a:close/>
              </a:path>
              <a:path w="9141460" h="6855459">
                <a:moveTo>
                  <a:pt x="9134856" y="7620"/>
                </a:moveTo>
                <a:lnTo>
                  <a:pt x="7620" y="7620"/>
                </a:lnTo>
                <a:lnTo>
                  <a:pt x="7620" y="6848856"/>
                </a:lnTo>
                <a:lnTo>
                  <a:pt x="9134856" y="6848856"/>
                </a:lnTo>
                <a:lnTo>
                  <a:pt x="9134856" y="7620"/>
                </a:lnTo>
                <a:close/>
              </a:path>
              <a:path w="9141460" h="6855459">
                <a:moveTo>
                  <a:pt x="7620" y="0"/>
                </a:moveTo>
                <a:lnTo>
                  <a:pt x="0" y="7620"/>
                </a:lnTo>
                <a:lnTo>
                  <a:pt x="7620" y="7620"/>
                </a:lnTo>
                <a:lnTo>
                  <a:pt x="7620" y="0"/>
                </a:lnTo>
                <a:close/>
              </a:path>
              <a:path w="9141460" h="6855459">
                <a:moveTo>
                  <a:pt x="9134856" y="0"/>
                </a:moveTo>
                <a:lnTo>
                  <a:pt x="9134856" y="7620"/>
                </a:lnTo>
                <a:lnTo>
                  <a:pt x="9140952" y="7620"/>
                </a:lnTo>
                <a:lnTo>
                  <a:pt x="9134856" y="0"/>
                </a:lnTo>
                <a:close/>
              </a:path>
            </a:pathLst>
          </a:custGeom>
          <a:solidFill>
            <a:srgbClr val="E3E3E3"/>
          </a:solidFill>
        </p:spPr>
        <p:txBody>
          <a:bodyPr wrap="square" lIns="0" tIns="0" rIns="0" bIns="0" rtlCol="0"/>
          <a:lstStyle/>
          <a:p>
            <a:endParaRPr sz="1539"/>
          </a:p>
        </p:txBody>
      </p:sp>
      <p:sp>
        <p:nvSpPr>
          <p:cNvPr id="18" name="bk object 18"/>
          <p:cNvSpPr/>
          <p:nvPr/>
        </p:nvSpPr>
        <p:spPr>
          <a:xfrm>
            <a:off x="11122232" y="320076"/>
            <a:ext cx="184617" cy="5941297"/>
          </a:xfrm>
          <a:custGeom>
            <a:avLst/>
            <a:gdLst/>
            <a:ahLst/>
            <a:cxnLst/>
            <a:rect l="l" t="t" r="r" b="b"/>
            <a:pathLst>
              <a:path w="161925" h="6551930">
                <a:moveTo>
                  <a:pt x="0" y="6551676"/>
                </a:moveTo>
                <a:lnTo>
                  <a:pt x="161544" y="6551676"/>
                </a:lnTo>
                <a:lnTo>
                  <a:pt x="161544" y="0"/>
                </a:lnTo>
                <a:lnTo>
                  <a:pt x="0" y="0"/>
                </a:lnTo>
                <a:lnTo>
                  <a:pt x="0" y="6551676"/>
                </a:lnTo>
                <a:close/>
              </a:path>
            </a:pathLst>
          </a:custGeom>
          <a:solidFill>
            <a:srgbClr val="0072CF"/>
          </a:solidFill>
        </p:spPr>
        <p:txBody>
          <a:bodyPr wrap="square" lIns="0" tIns="0" rIns="0" bIns="0" rtlCol="0"/>
          <a:lstStyle/>
          <a:p>
            <a:endParaRPr sz="1539"/>
          </a:p>
        </p:txBody>
      </p:sp>
      <p:sp>
        <p:nvSpPr>
          <p:cNvPr id="19" name="bk object 19"/>
          <p:cNvSpPr/>
          <p:nvPr/>
        </p:nvSpPr>
        <p:spPr>
          <a:xfrm>
            <a:off x="11122232" y="6261149"/>
            <a:ext cx="184617" cy="278120"/>
          </a:xfrm>
          <a:custGeom>
            <a:avLst/>
            <a:gdLst/>
            <a:ahLst/>
            <a:cxnLst/>
            <a:rect l="l" t="t" r="r" b="b"/>
            <a:pathLst>
              <a:path w="161925" h="306704">
                <a:moveTo>
                  <a:pt x="0" y="0"/>
                </a:moveTo>
                <a:lnTo>
                  <a:pt x="161544" y="0"/>
                </a:lnTo>
                <a:lnTo>
                  <a:pt x="161544" y="306324"/>
                </a:lnTo>
                <a:lnTo>
                  <a:pt x="0" y="306324"/>
                </a:lnTo>
                <a:lnTo>
                  <a:pt x="0" y="0"/>
                </a:lnTo>
                <a:close/>
              </a:path>
            </a:pathLst>
          </a:custGeom>
          <a:solidFill>
            <a:srgbClr val="72B2E4"/>
          </a:solidFill>
        </p:spPr>
        <p:txBody>
          <a:bodyPr wrap="square" lIns="0" tIns="0" rIns="0" bIns="0" rtlCol="0"/>
          <a:lstStyle/>
          <a:p>
            <a:endParaRPr sz="1539"/>
          </a:p>
        </p:txBody>
      </p:sp>
      <p:sp>
        <p:nvSpPr>
          <p:cNvPr id="20" name="bk object 20"/>
          <p:cNvSpPr/>
          <p:nvPr/>
        </p:nvSpPr>
        <p:spPr>
          <a:xfrm>
            <a:off x="10633972" y="6335767"/>
            <a:ext cx="0" cy="130135"/>
          </a:xfrm>
          <a:custGeom>
            <a:avLst/>
            <a:gdLst/>
            <a:ahLst/>
            <a:cxnLst/>
            <a:rect l="l" t="t" r="r" b="b"/>
            <a:pathLst>
              <a:path h="143509">
                <a:moveTo>
                  <a:pt x="0" y="0"/>
                </a:moveTo>
                <a:lnTo>
                  <a:pt x="0" y="143256"/>
                </a:lnTo>
              </a:path>
            </a:pathLst>
          </a:custGeom>
          <a:ln w="12192">
            <a:solidFill>
              <a:srgbClr val="0072CF"/>
            </a:solidFill>
          </a:ln>
        </p:spPr>
        <p:txBody>
          <a:bodyPr wrap="square" lIns="0" tIns="0" rIns="0" bIns="0" rtlCol="0"/>
          <a:lstStyle/>
          <a:p>
            <a:endParaRPr sz="1539"/>
          </a:p>
        </p:txBody>
      </p:sp>
      <p:sp>
        <p:nvSpPr>
          <p:cNvPr id="2" name="Holder 2"/>
          <p:cNvSpPr>
            <a:spLocks noGrp="1"/>
          </p:cNvSpPr>
          <p:nvPr>
            <p:ph type="title"/>
          </p:nvPr>
        </p:nvSpPr>
        <p:spPr>
          <a:xfrm>
            <a:off x="4478899" y="571139"/>
            <a:ext cx="3138499" cy="430887"/>
          </a:xfrm>
          <a:prstGeom prst="rect">
            <a:avLst/>
          </a:prstGeom>
        </p:spPr>
        <p:txBody>
          <a:bodyPr wrap="square" lIns="0" tIns="0" rIns="0" bIns="0">
            <a:spAutoFit/>
          </a:bodyPr>
          <a:lstStyle>
            <a:lvl1pPr>
              <a:defRPr sz="2800" b="1" i="0">
                <a:solidFill>
                  <a:srgbClr val="0072CF"/>
                </a:solidFill>
                <a:latin typeface="Arial"/>
                <a:cs typeface="Arial"/>
              </a:defRPr>
            </a:lvl1pPr>
          </a:lstStyle>
          <a:p>
            <a:endParaRPr/>
          </a:p>
        </p:txBody>
      </p:sp>
      <p:sp>
        <p:nvSpPr>
          <p:cNvPr id="3" name="Holder 3"/>
          <p:cNvSpPr>
            <a:spLocks noGrp="1"/>
          </p:cNvSpPr>
          <p:nvPr>
            <p:ph type="body" idx="1"/>
          </p:nvPr>
        </p:nvSpPr>
        <p:spPr>
          <a:xfrm>
            <a:off x="1369212" y="1979361"/>
            <a:ext cx="9453579" cy="276999"/>
          </a:xfrm>
          <a:prstGeom prst="rect">
            <a:avLst/>
          </a:prstGeom>
        </p:spPr>
        <p:txBody>
          <a:bodyPr wrap="square" lIns="0" tIns="0" rIns="0" bIns="0">
            <a:spAutoFit/>
          </a:bodyPr>
          <a:lstStyle>
            <a:lvl1pPr>
              <a:defRPr sz="1800" b="1" i="0" u="heavy">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7"/>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7"/>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9/16/2022</a:t>
            </a:fld>
            <a:endParaRPr lang="en-US"/>
          </a:p>
        </p:txBody>
      </p:sp>
      <p:sp>
        <p:nvSpPr>
          <p:cNvPr id="6" name="Holder 6"/>
          <p:cNvSpPr>
            <a:spLocks noGrp="1"/>
          </p:cNvSpPr>
          <p:nvPr>
            <p:ph type="sldNum" sz="quarter" idx="7"/>
          </p:nvPr>
        </p:nvSpPr>
        <p:spPr>
          <a:xfrm>
            <a:off x="10737070" y="6328208"/>
            <a:ext cx="220093" cy="131574"/>
          </a:xfrm>
          <a:prstGeom prst="rect">
            <a:avLst/>
          </a:prstGeom>
        </p:spPr>
        <p:txBody>
          <a:bodyPr wrap="square" lIns="0" tIns="0" rIns="0" bIns="0">
            <a:spAutoFit/>
          </a:bodyPr>
          <a:lstStyle>
            <a:lvl1pPr>
              <a:defRPr sz="855" b="0" i="0">
                <a:solidFill>
                  <a:srgbClr val="696B6A"/>
                </a:solidFill>
                <a:latin typeface="Arial"/>
                <a:cs typeface="Arial"/>
              </a:defRPr>
            </a:lvl1pPr>
          </a:lstStyle>
          <a:p>
            <a:pPr marL="21719"/>
            <a:fld id="{81D60167-4931-47E6-BA6A-407CBD079E47}" type="slidenum">
              <a:rPr lang="es-ES" spc="-4" smtClean="0"/>
              <a:pPr marL="21719"/>
              <a:t>‹N›</a:t>
            </a:fld>
            <a:endParaRPr lang="es-ES" spc="-4" dirty="0"/>
          </a:p>
        </p:txBody>
      </p:sp>
    </p:spTree>
    <p:extLst>
      <p:ext uri="{BB962C8B-B14F-4D97-AF65-F5344CB8AC3E}">
        <p14:creationId xmlns:p14="http://schemas.microsoft.com/office/powerpoint/2010/main" val="84355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spd="slow">
    <p:wipe/>
  </p:transition>
  <p:txStyles>
    <p:titleStyle>
      <a:lvl1pPr>
        <a:defRPr>
          <a:latin typeface="+mj-lt"/>
          <a:ea typeface="+mj-ea"/>
          <a:cs typeface="+mj-cs"/>
        </a:defRPr>
      </a:lvl1pPr>
    </p:titleStyle>
    <p:bodyStyle>
      <a:lvl1pPr marL="0">
        <a:defRPr>
          <a:latin typeface="+mn-lt"/>
          <a:ea typeface="+mn-ea"/>
          <a:cs typeface="+mn-cs"/>
        </a:defRPr>
      </a:lvl1pPr>
      <a:lvl2pPr marL="390941">
        <a:defRPr>
          <a:latin typeface="+mn-lt"/>
          <a:ea typeface="+mn-ea"/>
          <a:cs typeface="+mn-cs"/>
        </a:defRPr>
      </a:lvl2pPr>
      <a:lvl3pPr marL="781879">
        <a:defRPr>
          <a:latin typeface="+mn-lt"/>
          <a:ea typeface="+mn-ea"/>
          <a:cs typeface="+mn-cs"/>
        </a:defRPr>
      </a:lvl3pPr>
      <a:lvl4pPr marL="1172820">
        <a:defRPr>
          <a:latin typeface="+mn-lt"/>
          <a:ea typeface="+mn-ea"/>
          <a:cs typeface="+mn-cs"/>
        </a:defRPr>
      </a:lvl4pPr>
      <a:lvl5pPr marL="1563760">
        <a:defRPr>
          <a:latin typeface="+mn-lt"/>
          <a:ea typeface="+mn-ea"/>
          <a:cs typeface="+mn-cs"/>
        </a:defRPr>
      </a:lvl5pPr>
      <a:lvl6pPr marL="1954699">
        <a:defRPr>
          <a:latin typeface="+mn-lt"/>
          <a:ea typeface="+mn-ea"/>
          <a:cs typeface="+mn-cs"/>
        </a:defRPr>
      </a:lvl6pPr>
      <a:lvl7pPr marL="2345637">
        <a:defRPr>
          <a:latin typeface="+mn-lt"/>
          <a:ea typeface="+mn-ea"/>
          <a:cs typeface="+mn-cs"/>
        </a:defRPr>
      </a:lvl7pPr>
      <a:lvl8pPr marL="2736580">
        <a:defRPr>
          <a:latin typeface="+mn-lt"/>
          <a:ea typeface="+mn-ea"/>
          <a:cs typeface="+mn-cs"/>
        </a:defRPr>
      </a:lvl8pPr>
      <a:lvl9pPr marL="3127518">
        <a:defRPr>
          <a:latin typeface="+mn-lt"/>
          <a:ea typeface="+mn-ea"/>
          <a:cs typeface="+mn-cs"/>
        </a:defRPr>
      </a:lvl9pPr>
    </p:bodyStyle>
    <p:otherStyle>
      <a:lvl1pPr marL="0">
        <a:defRPr>
          <a:latin typeface="+mn-lt"/>
          <a:ea typeface="+mn-ea"/>
          <a:cs typeface="+mn-cs"/>
        </a:defRPr>
      </a:lvl1pPr>
      <a:lvl2pPr marL="390941">
        <a:defRPr>
          <a:latin typeface="+mn-lt"/>
          <a:ea typeface="+mn-ea"/>
          <a:cs typeface="+mn-cs"/>
        </a:defRPr>
      </a:lvl2pPr>
      <a:lvl3pPr marL="781879">
        <a:defRPr>
          <a:latin typeface="+mn-lt"/>
          <a:ea typeface="+mn-ea"/>
          <a:cs typeface="+mn-cs"/>
        </a:defRPr>
      </a:lvl3pPr>
      <a:lvl4pPr marL="1172820">
        <a:defRPr>
          <a:latin typeface="+mn-lt"/>
          <a:ea typeface="+mn-ea"/>
          <a:cs typeface="+mn-cs"/>
        </a:defRPr>
      </a:lvl4pPr>
      <a:lvl5pPr marL="1563760">
        <a:defRPr>
          <a:latin typeface="+mn-lt"/>
          <a:ea typeface="+mn-ea"/>
          <a:cs typeface="+mn-cs"/>
        </a:defRPr>
      </a:lvl5pPr>
      <a:lvl6pPr marL="1954699">
        <a:defRPr>
          <a:latin typeface="+mn-lt"/>
          <a:ea typeface="+mn-ea"/>
          <a:cs typeface="+mn-cs"/>
        </a:defRPr>
      </a:lvl6pPr>
      <a:lvl7pPr marL="2345637">
        <a:defRPr>
          <a:latin typeface="+mn-lt"/>
          <a:ea typeface="+mn-ea"/>
          <a:cs typeface="+mn-cs"/>
        </a:defRPr>
      </a:lvl7pPr>
      <a:lvl8pPr marL="2736580">
        <a:defRPr>
          <a:latin typeface="+mn-lt"/>
          <a:ea typeface="+mn-ea"/>
          <a:cs typeface="+mn-cs"/>
        </a:defRPr>
      </a:lvl8pPr>
      <a:lvl9pPr marL="312751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guelfi@slbius.eu" TargetMode="External"/><Relationship Id="rId7" Type="http://schemas.openxmlformats.org/officeDocument/2006/relationships/image" Target="../media/image9.png"/><Relationship Id="rId2" Type="http://schemas.openxmlformats.org/officeDocument/2006/relationships/hyperlink" Target="http://www.dlapiper.com/" TargetMode="Externa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hyperlink" Target="mailto:guelfilex@gmail.com"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
          <p:cNvSpPr txBox="1"/>
          <p:nvPr/>
        </p:nvSpPr>
        <p:spPr>
          <a:xfrm>
            <a:off x="2381930" y="7049192"/>
            <a:ext cx="1383113" cy="115416"/>
          </a:xfrm>
          <a:prstGeom prst="rect">
            <a:avLst/>
          </a:prstGeom>
        </p:spPr>
        <p:txBody>
          <a:bodyPr vert="horz" wrap="square" lIns="0" tIns="0" rIns="0" bIns="0" rtlCol="0">
            <a:spAutoFit/>
          </a:bodyPr>
          <a:lstStyle/>
          <a:p>
            <a:pPr defTabSz="987039">
              <a:lnSpc>
                <a:spcPts val="940"/>
              </a:lnSpc>
            </a:pPr>
            <a:r>
              <a:rPr lang="it-IT" sz="855" dirty="0">
                <a:solidFill>
                  <a:srgbClr val="1F497D">
                    <a:lumMod val="60000"/>
                    <a:lumOff val="40000"/>
                  </a:srgbClr>
                </a:solidFill>
                <a:latin typeface="Arial"/>
                <a:cs typeface="Arial"/>
              </a:rPr>
              <a:t>guelfilex@gmail.coom</a:t>
            </a:r>
            <a:endParaRPr sz="855" dirty="0">
              <a:solidFill>
                <a:srgbClr val="1F497D">
                  <a:lumMod val="60000"/>
                  <a:lumOff val="40000"/>
                </a:srgbClr>
              </a:solidFill>
              <a:latin typeface="Arial"/>
              <a:cs typeface="Arial"/>
            </a:endParaRPr>
          </a:p>
        </p:txBody>
      </p:sp>
      <p:sp>
        <p:nvSpPr>
          <p:cNvPr id="13" name="Segnaposto testo 5"/>
          <p:cNvSpPr txBox="1">
            <a:spLocks/>
          </p:cNvSpPr>
          <p:nvPr/>
        </p:nvSpPr>
        <p:spPr>
          <a:xfrm>
            <a:off x="2081483" y="437149"/>
            <a:ext cx="7297647" cy="3002745"/>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781876">
              <a:defRPr/>
            </a:pPr>
            <a:endParaRPr lang="it-IT" sz="2052" b="1" kern="0" dirty="0">
              <a:solidFill>
                <a:srgbClr val="1F497D">
                  <a:lumMod val="60000"/>
                  <a:lumOff val="40000"/>
                </a:srgbClr>
              </a:solidFill>
              <a:latin typeface="Californian FB" panose="0207040306080B030204" pitchFamily="18" charset="0"/>
            </a:endParaRPr>
          </a:p>
          <a:p>
            <a:pPr algn="ctr" defTabSz="781876">
              <a:defRPr/>
            </a:pPr>
            <a:endParaRPr lang="it-IT" sz="2052" b="1" kern="0" dirty="0">
              <a:solidFill>
                <a:srgbClr val="1F497D">
                  <a:lumMod val="60000"/>
                  <a:lumOff val="40000"/>
                </a:srgbClr>
              </a:solidFill>
              <a:latin typeface="Californian FB" panose="0207040306080B030204" pitchFamily="18" charset="0"/>
            </a:endParaRPr>
          </a:p>
          <a:p>
            <a:pPr algn="ctr" defTabSz="781876">
              <a:defRPr/>
            </a:pPr>
            <a:r>
              <a:rPr lang="it-IT" sz="2052" b="1" kern="0" dirty="0">
                <a:solidFill>
                  <a:srgbClr val="4BACC6">
                    <a:lumMod val="50000"/>
                  </a:srgbClr>
                </a:solidFill>
                <a:latin typeface="Californian FB" panose="0207040306080B030204" pitchFamily="18" charset="0"/>
              </a:rPr>
              <a:t>Avv. Cristina Guelfi</a:t>
            </a:r>
          </a:p>
          <a:p>
            <a:pPr algn="ctr" defTabSz="781876">
              <a:defRPr/>
            </a:pPr>
            <a:r>
              <a:rPr lang="it-IT" sz="2052" b="1" kern="0" dirty="0">
                <a:solidFill>
                  <a:srgbClr val="4BACC6">
                    <a:lumMod val="50000"/>
                  </a:srgbClr>
                </a:solidFill>
                <a:latin typeface="Californian FB" panose="0207040306080B030204" pitchFamily="18" charset="0"/>
              </a:rPr>
              <a:t>Studio Legale Guelfi &amp; Novelli</a:t>
            </a:r>
          </a:p>
          <a:p>
            <a:pPr algn="ctr" defTabSz="781876">
              <a:defRPr/>
            </a:pPr>
            <a:r>
              <a:rPr lang="it-IT" sz="2052" b="1" i="1" kern="0" dirty="0" smtClean="0">
                <a:solidFill>
                  <a:srgbClr val="4BACC6">
                    <a:lumMod val="50000"/>
                  </a:srgbClr>
                </a:solidFill>
                <a:latin typeface="Californian FB" panose="0207040306080B030204" pitchFamily="18" charset="0"/>
              </a:rPr>
              <a:t>«</a:t>
            </a:r>
            <a:r>
              <a:rPr lang="it-IT" sz="2052" b="1" i="1" kern="0" dirty="0">
                <a:solidFill>
                  <a:srgbClr val="4BACC6">
                    <a:lumMod val="50000"/>
                  </a:srgbClr>
                </a:solidFill>
                <a:latin typeface="Californian FB" panose="0207040306080B030204" pitchFamily="18" charset="0"/>
              </a:rPr>
              <a:t>per le imprese, con le imprese, al servizio delle imprese.»</a:t>
            </a:r>
          </a:p>
          <a:p>
            <a:pPr algn="ctr" defTabSz="781876">
              <a:defRPr/>
            </a:pPr>
            <a:endParaRPr lang="it-IT" sz="2052" b="1" i="1" kern="0" dirty="0">
              <a:solidFill>
                <a:srgbClr val="4BACC6">
                  <a:lumMod val="50000"/>
                </a:srgbClr>
              </a:solidFill>
              <a:latin typeface="Californian FB" panose="0207040306080B030204" pitchFamily="18" charset="0"/>
            </a:endParaRPr>
          </a:p>
          <a:p>
            <a:pPr algn="ctr"/>
            <a:r>
              <a:rPr lang="it-IT" b="1" dirty="0" smtClean="0">
                <a:solidFill>
                  <a:schemeClr val="tx2">
                    <a:lumMod val="60000"/>
                    <a:lumOff val="40000"/>
                  </a:schemeClr>
                </a:solidFill>
                <a:latin typeface="Bookman Old Style" panose="02050604050505020204" pitchFamily="18" charset="0"/>
              </a:rPr>
              <a:t>IL TRUST LIQUIDATORIO. </a:t>
            </a:r>
            <a:endParaRPr lang="it-IT" b="1" dirty="0">
              <a:solidFill>
                <a:schemeClr val="tx2">
                  <a:lumMod val="60000"/>
                  <a:lumOff val="40000"/>
                </a:schemeClr>
              </a:solidFill>
              <a:latin typeface="Bookman Old Style" panose="02050604050505020204" pitchFamily="18" charset="0"/>
            </a:endParaRPr>
          </a:p>
          <a:p>
            <a:pPr algn="ctr"/>
            <a:endParaRPr lang="it-IT" b="1" dirty="0">
              <a:solidFill>
                <a:schemeClr val="tx2">
                  <a:lumMod val="60000"/>
                  <a:lumOff val="40000"/>
                </a:schemeClr>
              </a:solidFill>
              <a:latin typeface="Bookman Old Style" panose="02050604050505020204" pitchFamily="18" charset="0"/>
            </a:endParaRPr>
          </a:p>
          <a:p>
            <a:pPr algn="ctr"/>
            <a:r>
              <a:rPr lang="it-IT" b="1" dirty="0">
                <a:solidFill>
                  <a:schemeClr val="tx2">
                    <a:lumMod val="60000"/>
                    <a:lumOff val="40000"/>
                  </a:schemeClr>
                </a:solidFill>
                <a:latin typeface="Bookman Old Style" panose="02050604050505020204" pitchFamily="18" charset="0"/>
              </a:rPr>
              <a:t>Istituto Nazionale Revisore Legale dei Conti</a:t>
            </a:r>
          </a:p>
          <a:p>
            <a:pPr algn="ctr"/>
            <a:r>
              <a:rPr lang="it-IT" b="1" dirty="0">
                <a:solidFill>
                  <a:schemeClr val="tx2">
                    <a:lumMod val="60000"/>
                    <a:lumOff val="40000"/>
                  </a:schemeClr>
                </a:solidFill>
                <a:latin typeface="Bookman Old Style" panose="02050604050505020204" pitchFamily="18" charset="0"/>
              </a:rPr>
              <a:t>Webinar</a:t>
            </a:r>
            <a:r>
              <a:rPr lang="it-IT" b="1" dirty="0" smtClean="0">
                <a:solidFill>
                  <a:schemeClr val="tx2">
                    <a:lumMod val="60000"/>
                    <a:lumOff val="40000"/>
                  </a:schemeClr>
                </a:solidFill>
                <a:latin typeface="Bookman Old Style" panose="02050604050505020204" pitchFamily="18" charset="0"/>
              </a:rPr>
              <a:t>, 21 settembre 2022 </a:t>
            </a:r>
            <a:endParaRPr lang="it-IT" b="1" dirty="0">
              <a:solidFill>
                <a:schemeClr val="tx2">
                  <a:lumMod val="60000"/>
                  <a:lumOff val="40000"/>
                </a:schemeClr>
              </a:solidFill>
              <a:latin typeface="Bookman Old Style" panose="02050604050505020204" pitchFamily="18" charset="0"/>
            </a:endParaRPr>
          </a:p>
        </p:txBody>
      </p:sp>
      <p:cxnSp>
        <p:nvCxnSpPr>
          <p:cNvPr id="16" name="Connettore diritto 15"/>
          <p:cNvCxnSpPr/>
          <p:nvPr/>
        </p:nvCxnSpPr>
        <p:spPr>
          <a:xfrm>
            <a:off x="4529797" y="1378634"/>
            <a:ext cx="2321169"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6" name="Immagine 5"/>
          <p:cNvPicPr/>
          <p:nvPr/>
        </p:nvPicPr>
        <p:blipFill rotWithShape="1">
          <a:blip r:embed="rId2"/>
          <a:srcRect l="27391" t="16056" r="7399" b="6163"/>
          <a:stretch/>
        </p:blipFill>
        <p:spPr bwMode="auto">
          <a:xfrm>
            <a:off x="3317421" y="3786790"/>
            <a:ext cx="5134248" cy="2402285"/>
          </a:xfrm>
          <a:prstGeom prst="rect">
            <a:avLst/>
          </a:prstGeom>
          <a:ln>
            <a:noFill/>
          </a:ln>
          <a:extLst>
            <a:ext uri="{53640926-AAD7-44D8-BBD7-CCE9431645EC}">
              <a14:shadowObscured xmlns:a14="http://schemas.microsoft.com/office/drawing/2010/main"/>
            </a:ext>
          </a:extLst>
        </p:spPr>
      </p:pic>
      <p:pic>
        <p:nvPicPr>
          <p:cNvPr id="3" name="Immagine 2">
            <a:extLst>
              <a:ext uri="{FF2B5EF4-FFF2-40B4-BE49-F238E27FC236}">
                <a16:creationId xmlns:a16="http://schemas.microsoft.com/office/drawing/2014/main" id="{0E71FA86-0EE6-46E9-9BAE-018E5D36B8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336" y="514740"/>
            <a:ext cx="574075" cy="573033"/>
          </a:xfrm>
          <a:prstGeom prst="rect">
            <a:avLst/>
          </a:prstGeom>
        </p:spPr>
      </p:pic>
    </p:spTree>
    <p:extLst>
      <p:ext uri="{BB962C8B-B14F-4D97-AF65-F5344CB8AC3E}">
        <p14:creationId xmlns:p14="http://schemas.microsoft.com/office/powerpoint/2010/main" val="183353908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550475" y="7020080"/>
            <a:ext cx="1199799" cy="131574"/>
          </a:xfrm>
          <a:prstGeom prst="rect">
            <a:avLst/>
          </a:prstGeom>
        </p:spPr>
        <p:txBody>
          <a:bodyPr vert="horz" wrap="square" lIns="0" tIns="0" rIns="0" bIns="0" rtlCol="0">
            <a:spAutoFit/>
          </a:bodyPr>
          <a:lstStyle/>
          <a:p>
            <a:pPr marL="10861" defTabSz="987039"/>
            <a:r>
              <a:rPr lang="it-IT" sz="855" dirty="0">
                <a:solidFill>
                  <a:srgbClr val="1F497D">
                    <a:lumMod val="60000"/>
                    <a:lumOff val="40000"/>
                  </a:srgbClr>
                </a:solidFill>
                <a:latin typeface="Arial"/>
                <a:cs typeface="Arial"/>
              </a:rPr>
              <a:t>guelfilex@gmail.com</a:t>
            </a:r>
            <a:endParaRPr sz="855" dirty="0">
              <a:solidFill>
                <a:srgbClr val="1F497D">
                  <a:lumMod val="60000"/>
                  <a:lumOff val="40000"/>
                </a:srgbClr>
              </a:solidFill>
              <a:latin typeface="Arial"/>
              <a:cs typeface="Arial"/>
            </a:endParaRPr>
          </a:p>
        </p:txBody>
      </p:sp>
      <p:sp>
        <p:nvSpPr>
          <p:cNvPr id="3" name="Sottotitolo 2"/>
          <p:cNvSpPr>
            <a:spLocks noGrp="1"/>
          </p:cNvSpPr>
          <p:nvPr>
            <p:ph type="subTitle" idx="4"/>
          </p:nvPr>
        </p:nvSpPr>
        <p:spPr>
          <a:xfrm>
            <a:off x="966652" y="1763487"/>
            <a:ext cx="9912134" cy="3843048"/>
          </a:xfrm>
        </p:spPr>
        <p:txBody>
          <a:bodyPr/>
          <a:lstStyle/>
          <a:p>
            <a:endParaRPr lang="it-IT" sz="1867" b="0" u="none" kern="1200" dirty="0">
              <a:solidFill>
                <a:prstClr val="black"/>
              </a:solidFill>
              <a:latin typeface="Bookman Old Style" panose="02050604050505020204" pitchFamily="18" charset="0"/>
              <a:cs typeface="+mn-cs"/>
            </a:endParaRPr>
          </a:p>
          <a:p>
            <a:r>
              <a:rPr lang="it-IT" sz="1867" b="0" u="none" kern="1200" dirty="0">
                <a:solidFill>
                  <a:prstClr val="black"/>
                </a:solidFill>
                <a:latin typeface="Bookman Old Style" panose="02050604050505020204" pitchFamily="18" charset="0"/>
                <a:cs typeface="+mn-cs"/>
              </a:rPr>
              <a:t>      </a:t>
            </a:r>
          </a:p>
          <a:p>
            <a:pPr marL="342900" indent="-342900">
              <a:buFont typeface="Wingdings" panose="05000000000000000000" pitchFamily="2" charset="2"/>
              <a:buChar char="q"/>
            </a:pPr>
            <a:endParaRPr lang="es-ES" sz="1867" b="0" u="none" kern="1200" dirty="0">
              <a:solidFill>
                <a:prstClr val="black"/>
              </a:solidFill>
              <a:latin typeface="Bookman Old Style" panose="02050604050505020204" pitchFamily="18" charset="0"/>
              <a:cs typeface="+mn-cs"/>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1719" defTabSz="987039"/>
            <a:r>
              <a:rPr spc="-4" dirty="0"/>
              <a:t>1</a:t>
            </a:r>
          </a:p>
        </p:txBody>
      </p:sp>
      <p:sp>
        <p:nvSpPr>
          <p:cNvPr id="9" name="AutoShape 2" descr="Amministrative/ Alla fine rimarrà un solo grande punto interrogativo -  Informamolise"/>
          <p:cNvSpPr>
            <a:spLocks noChangeAspect="1" noChangeArrowheads="1"/>
          </p:cNvSpPr>
          <p:nvPr/>
        </p:nvSpPr>
        <p:spPr bwMode="auto">
          <a:xfrm>
            <a:off x="1665077" y="-1602835"/>
            <a:ext cx="1554711" cy="1554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17" tIns="41459" rIns="82917" bIns="41459" numCol="1" anchor="t" anchorCtr="0" compatLnSpc="1">
            <a:prstTxWarp prst="textNoShape">
              <a:avLst/>
            </a:prstTxWarp>
          </a:bodyPr>
          <a:lstStyle/>
          <a:p>
            <a:pPr defTabSz="987039"/>
            <a:endParaRPr lang="es-ES" sz="1321">
              <a:solidFill>
                <a:prstClr val="black"/>
              </a:solidFill>
              <a:latin typeface="Calibri"/>
            </a:endParaRPr>
          </a:p>
        </p:txBody>
      </p:sp>
      <p:sp>
        <p:nvSpPr>
          <p:cNvPr id="7" name="Titolo 1"/>
          <p:cNvSpPr>
            <a:spLocks noGrp="1"/>
          </p:cNvSpPr>
          <p:nvPr>
            <p:ph type="ctrTitle"/>
          </p:nvPr>
        </p:nvSpPr>
        <p:spPr>
          <a:xfrm>
            <a:off x="2127989" y="412427"/>
            <a:ext cx="7589460" cy="492443"/>
          </a:xfrm>
        </p:spPr>
        <p:txBody>
          <a:bodyPr/>
          <a:lstStyle/>
          <a:p>
            <a:pPr algn="ctr"/>
            <a:r>
              <a:rPr lang="it-IT" sz="3200" b="1" dirty="0">
                <a:solidFill>
                  <a:schemeClr val="tx2">
                    <a:lumMod val="60000"/>
                    <a:lumOff val="40000"/>
                  </a:schemeClr>
                </a:solidFill>
                <a:latin typeface="Bookman Old Style" panose="02050604050505020204" pitchFamily="18" charset="0"/>
              </a:rPr>
              <a:t>IL RUOLO DEL REVISORE. </a:t>
            </a:r>
            <a:endParaRPr lang="es-ES" sz="3200" b="1" dirty="0">
              <a:solidFill>
                <a:schemeClr val="tx2">
                  <a:lumMod val="60000"/>
                  <a:lumOff val="40000"/>
                </a:schemeClr>
              </a:solidFill>
              <a:latin typeface="Bookman Old Style" panose="02050604050505020204" pitchFamily="18" charset="0"/>
            </a:endParaRPr>
          </a:p>
        </p:txBody>
      </p:sp>
      <p:graphicFrame>
        <p:nvGraphicFramePr>
          <p:cNvPr id="10" name="Tabella 9"/>
          <p:cNvGraphicFramePr>
            <a:graphicFrameLocks noGrp="1"/>
          </p:cNvGraphicFramePr>
          <p:nvPr>
            <p:extLst>
              <p:ext uri="{D42A27DB-BD31-4B8C-83A1-F6EECF244321}">
                <p14:modId xmlns:p14="http://schemas.microsoft.com/office/powerpoint/2010/main" val="3118709157"/>
              </p:ext>
            </p:extLst>
          </p:nvPr>
        </p:nvGraphicFramePr>
        <p:xfrm>
          <a:off x="1216856" y="1117227"/>
          <a:ext cx="9411726" cy="3627120"/>
        </p:xfrm>
        <a:graphic>
          <a:graphicData uri="http://schemas.openxmlformats.org/drawingml/2006/table">
            <a:tbl>
              <a:tblPr firstRow="1" bandRow="1">
                <a:tableStyleId>{69CF1AB2-1976-4502-BF36-3FF5EA218861}</a:tableStyleId>
              </a:tblPr>
              <a:tblGrid>
                <a:gridCol w="9411726">
                  <a:extLst>
                    <a:ext uri="{9D8B030D-6E8A-4147-A177-3AD203B41FA5}">
                      <a16:colId xmlns:a16="http://schemas.microsoft.com/office/drawing/2014/main" val="3611030230"/>
                    </a:ext>
                  </a:extLst>
                </a:gridCol>
              </a:tblGrid>
              <a:tr h="322305">
                <a:tc>
                  <a:txBody>
                    <a:bodyPr/>
                    <a:lstStyle/>
                    <a:p>
                      <a:pPr algn="ctr"/>
                      <a:r>
                        <a:rPr lang="it-IT" sz="1600" baseline="0" dirty="0">
                          <a:latin typeface="Comic Sans MS" panose="030F0702030302020204" pitchFamily="66" charset="0"/>
                        </a:rPr>
                        <a:t>IL RUOLO DEL </a:t>
                      </a:r>
                      <a:r>
                        <a:rPr lang="it-IT" sz="1600" baseline="0" dirty="0" smtClean="0">
                          <a:latin typeface="Comic Sans MS" panose="030F0702030302020204" pitchFamily="66" charset="0"/>
                        </a:rPr>
                        <a:t>REVISORE. IL DOPPIO RUOLO.</a:t>
                      </a:r>
                      <a:endParaRPr lang="es-ES" sz="1600" baseline="0" dirty="0">
                        <a:solidFill>
                          <a:schemeClr val="dk1"/>
                        </a:solidFill>
                        <a:latin typeface="Comic Sans MS" panose="030F0702030302020204" pitchFamily="66" charset="0"/>
                        <a:ea typeface="+mn-ea"/>
                        <a:cs typeface="+mn-cs"/>
                      </a:endParaRPr>
                    </a:p>
                  </a:txBody>
                  <a:tcPr/>
                </a:tc>
                <a:extLst>
                  <a:ext uri="{0D108BD9-81ED-4DB2-BD59-A6C34878D82A}">
                    <a16:rowId xmlns:a16="http://schemas.microsoft.com/office/drawing/2014/main" val="591638177"/>
                  </a:ext>
                </a:extLst>
              </a:tr>
              <a:tr h="339032">
                <a:tc>
                  <a:txBody>
                    <a:bodyPr/>
                    <a:lstStyle/>
                    <a:p>
                      <a:pPr marL="0" indent="0" algn="just">
                        <a:buFont typeface="+mj-lt"/>
                        <a:buNone/>
                      </a:pPr>
                      <a:r>
                        <a:rPr lang="it-IT" sz="1600" b="1" dirty="0">
                          <a:effectLst/>
                          <a:latin typeface="Comic Sans MS" panose="030F0702030302020204" pitchFamily="66" charset="0"/>
                        </a:rPr>
                        <a:t>1</a:t>
                      </a:r>
                      <a:r>
                        <a:rPr lang="it-IT" sz="1600" b="0" dirty="0">
                          <a:effectLst/>
                          <a:latin typeface="Comic Sans MS" panose="030F0702030302020204" pitchFamily="66" charset="0"/>
                        </a:rPr>
                        <a:t>. </a:t>
                      </a:r>
                      <a:r>
                        <a:rPr lang="it-IT" sz="1600" b="0" baseline="0" dirty="0" smtClean="0">
                          <a:effectLst/>
                          <a:latin typeface="Comic Sans MS" panose="030F0702030302020204" pitchFamily="66" charset="0"/>
                        </a:rPr>
                        <a:t>Il </a:t>
                      </a:r>
                      <a:r>
                        <a:rPr lang="it-IT" sz="1600" b="0" baseline="0" dirty="0">
                          <a:effectLst/>
                          <a:latin typeface="Comic Sans MS" panose="030F0702030302020204" pitchFamily="66" charset="0"/>
                        </a:rPr>
                        <a:t>revisore ha l’obbligo di verificare che l’organo amministrativo valuti se l’assetto organizzativo dell’impresa è adeguato, se sussiste l’equilibrio economico finanziario e il prevedibile andamento della gestione + obbligo di segnalare immediatamente allo stesso organo amministrativo l’esistenza di fondati indizi di </a:t>
                      </a:r>
                      <a:r>
                        <a:rPr lang="it-IT" sz="1600" b="0" baseline="0" dirty="0" smtClean="0">
                          <a:effectLst/>
                          <a:latin typeface="Comic Sans MS" panose="030F0702030302020204" pitchFamily="66" charset="0"/>
                        </a:rPr>
                        <a:t>crisi.</a:t>
                      </a:r>
                      <a:endParaRPr lang="es-ES" sz="1600" b="0" u="sng" dirty="0">
                        <a:effectLst/>
                        <a:latin typeface="Comic Sans MS" panose="030F0702030302020204" pitchFamily="66" charset="0"/>
                      </a:endParaRPr>
                    </a:p>
                  </a:txBody>
                  <a:tcPr/>
                </a:tc>
                <a:extLst>
                  <a:ext uri="{0D108BD9-81ED-4DB2-BD59-A6C34878D82A}">
                    <a16:rowId xmlns:a16="http://schemas.microsoft.com/office/drawing/2014/main" val="1462028762"/>
                  </a:ext>
                </a:extLst>
              </a:tr>
              <a:tr h="654967">
                <a:tc>
                  <a:txBody>
                    <a:bodyPr/>
                    <a:lstStyle/>
                    <a:p>
                      <a:pPr marL="0" marR="0" indent="0" algn="just"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600" b="1" baseline="0" dirty="0">
                          <a:solidFill>
                            <a:schemeClr val="dk1"/>
                          </a:solidFill>
                          <a:effectLst/>
                          <a:latin typeface="Comic Sans MS" panose="030F0702030302020204" pitchFamily="66" charset="0"/>
                          <a:ea typeface="+mn-ea"/>
                          <a:cs typeface="+mn-cs"/>
                        </a:rPr>
                        <a:t>2</a:t>
                      </a:r>
                      <a:r>
                        <a:rPr lang="it-IT" sz="1600" b="0" baseline="0" dirty="0">
                          <a:solidFill>
                            <a:schemeClr val="dk1"/>
                          </a:solidFill>
                          <a:effectLst/>
                          <a:latin typeface="Comic Sans MS" panose="030F0702030302020204" pitchFamily="66" charset="0"/>
                          <a:ea typeface="+mn-ea"/>
                          <a:cs typeface="+mn-cs"/>
                        </a:rPr>
                        <a:t>. </a:t>
                      </a:r>
                      <a:r>
                        <a:rPr lang="it-IT" sz="1600" b="0" baseline="0" dirty="0" smtClean="0">
                          <a:solidFill>
                            <a:schemeClr val="dk1"/>
                          </a:solidFill>
                          <a:effectLst/>
                          <a:latin typeface="Comic Sans MS" panose="030F0702030302020204" pitchFamily="66" charset="0"/>
                          <a:ea typeface="+mn-ea"/>
                          <a:cs typeface="+mn-cs"/>
                        </a:rPr>
                        <a:t>Il revisore, in caso di costituzione di un </a:t>
                      </a:r>
                      <a:r>
                        <a:rPr lang="it-IT" sz="1600" b="0" i="1" baseline="0" dirty="0" smtClean="0">
                          <a:solidFill>
                            <a:schemeClr val="dk1"/>
                          </a:solidFill>
                          <a:effectLst/>
                          <a:latin typeface="Comic Sans MS" panose="030F0702030302020204" pitchFamily="66" charset="0"/>
                          <a:ea typeface="+mn-ea"/>
                          <a:cs typeface="+mn-cs"/>
                        </a:rPr>
                        <a:t>«trust</a:t>
                      </a:r>
                      <a:r>
                        <a:rPr lang="it-IT" sz="1600" b="0" baseline="0" dirty="0" smtClean="0">
                          <a:solidFill>
                            <a:schemeClr val="dk1"/>
                          </a:solidFill>
                          <a:effectLst/>
                          <a:latin typeface="Comic Sans MS" panose="030F0702030302020204" pitchFamily="66" charset="0"/>
                          <a:ea typeface="+mn-ea"/>
                          <a:cs typeface="+mn-cs"/>
                        </a:rPr>
                        <a:t>» con funzione liquidatoria, </a:t>
                      </a:r>
                      <a:r>
                        <a:rPr lang="it-IT" sz="1600" b="0" baseline="0" dirty="0" smtClean="0">
                          <a:solidFill>
                            <a:schemeClr val="dk1"/>
                          </a:solidFill>
                          <a:effectLst/>
                          <a:latin typeface="Comic Sans MS" panose="030F0702030302020204" pitchFamily="66" charset="0"/>
                          <a:ea typeface="+mn-ea"/>
                          <a:cs typeface="+mn-cs"/>
                        </a:rPr>
                        <a:t>può assumere il ruolo di </a:t>
                      </a:r>
                      <a:r>
                        <a:rPr lang="it-IT" sz="1600" b="0" i="1" baseline="0" dirty="0" smtClean="0">
                          <a:solidFill>
                            <a:schemeClr val="dk1"/>
                          </a:solidFill>
                          <a:effectLst/>
                          <a:latin typeface="Comic Sans MS" panose="030F0702030302020204" pitchFamily="66" charset="0"/>
                          <a:ea typeface="+mn-ea"/>
                          <a:cs typeface="+mn-cs"/>
                        </a:rPr>
                        <a:t>«protector</a:t>
                      </a:r>
                      <a:r>
                        <a:rPr lang="it-IT" sz="1600" b="0" baseline="0" dirty="0" smtClean="0">
                          <a:solidFill>
                            <a:schemeClr val="dk1"/>
                          </a:solidFill>
                          <a:effectLst/>
                          <a:latin typeface="Comic Sans MS" panose="030F0702030302020204" pitchFamily="66" charset="0"/>
                          <a:ea typeface="+mn-ea"/>
                          <a:cs typeface="+mn-cs"/>
                        </a:rPr>
                        <a:t>» ossia fungere da garante per la corretta costituzione del </a:t>
                      </a:r>
                      <a:r>
                        <a:rPr lang="it-IT" sz="1600" b="0" i="1" baseline="0" dirty="0" smtClean="0">
                          <a:solidFill>
                            <a:schemeClr val="dk1"/>
                          </a:solidFill>
                          <a:effectLst/>
                          <a:latin typeface="Comic Sans MS" panose="030F0702030302020204" pitchFamily="66" charset="0"/>
                          <a:ea typeface="+mn-ea"/>
                          <a:cs typeface="+mn-cs"/>
                        </a:rPr>
                        <a:t>«trust</a:t>
                      </a:r>
                      <a:r>
                        <a:rPr lang="it-IT" sz="1600" b="0" baseline="0" dirty="0" smtClean="0">
                          <a:solidFill>
                            <a:schemeClr val="dk1"/>
                          </a:solidFill>
                          <a:effectLst/>
                          <a:latin typeface="Comic Sans MS" panose="030F0702030302020204" pitchFamily="66" charset="0"/>
                          <a:ea typeface="+mn-ea"/>
                          <a:cs typeface="+mn-cs"/>
                        </a:rPr>
                        <a:t>» e per il corretto perseguimento degli scopi che il «</a:t>
                      </a:r>
                      <a:r>
                        <a:rPr lang="it-IT" sz="1600" b="0" i="1" baseline="0" dirty="0" smtClean="0">
                          <a:solidFill>
                            <a:schemeClr val="dk1"/>
                          </a:solidFill>
                          <a:effectLst/>
                          <a:latin typeface="Comic Sans MS" panose="030F0702030302020204" pitchFamily="66" charset="0"/>
                          <a:ea typeface="+mn-ea"/>
                          <a:cs typeface="+mn-cs"/>
                        </a:rPr>
                        <a:t>trust</a:t>
                      </a:r>
                      <a:r>
                        <a:rPr lang="it-IT" sz="1600" b="0" baseline="0" dirty="0" smtClean="0">
                          <a:solidFill>
                            <a:schemeClr val="dk1"/>
                          </a:solidFill>
                          <a:effectLst/>
                          <a:latin typeface="Comic Sans MS" panose="030F0702030302020204" pitchFamily="66" charset="0"/>
                          <a:ea typeface="+mn-ea"/>
                          <a:cs typeface="+mn-cs"/>
                        </a:rPr>
                        <a:t>» si è posto. </a:t>
                      </a:r>
                      <a:endParaRPr lang="es-ES" sz="1600" b="0" baseline="0" dirty="0">
                        <a:solidFill>
                          <a:schemeClr val="dk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1413738706"/>
                  </a:ext>
                </a:extLst>
              </a:tr>
              <a:tr h="529448">
                <a:tc>
                  <a:txBody>
                    <a:bodyPr/>
                    <a:lstStyle/>
                    <a:p>
                      <a:pPr marL="0" marR="0" indent="0" algn="just"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600" b="1" baseline="0" dirty="0">
                          <a:effectLst/>
                          <a:latin typeface="Comic Sans MS" panose="030F0702030302020204" pitchFamily="66" charset="0"/>
                        </a:rPr>
                        <a:t>3</a:t>
                      </a:r>
                      <a:r>
                        <a:rPr lang="it-IT" sz="1600" b="0" baseline="0" dirty="0">
                          <a:effectLst/>
                          <a:latin typeface="Comic Sans MS" panose="030F0702030302020204" pitchFamily="66" charset="0"/>
                        </a:rPr>
                        <a:t>. </a:t>
                      </a:r>
                      <a:r>
                        <a:rPr lang="it-IT" sz="1600" b="0" baseline="0" dirty="0" smtClean="0">
                          <a:effectLst/>
                          <a:latin typeface="Comic Sans MS" panose="030F0702030302020204" pitchFamily="66" charset="0"/>
                        </a:rPr>
                        <a:t>Obbligo di  verificare nel corso dell’esercizio la regolare tenuta della contabilità sociale e la corretta rilevazione dei fatti di gestione nelle scritture contabili.</a:t>
                      </a:r>
                      <a:endParaRPr lang="es-ES" sz="1600" b="0" baseline="0" dirty="0" smtClean="0">
                        <a:solidFill>
                          <a:schemeClr val="dk1"/>
                        </a:solidFill>
                        <a:effectLst/>
                        <a:latin typeface="Comic Sans MS" panose="030F0702030302020204" pitchFamily="66" charset="0"/>
                        <a:ea typeface="+mn-ea"/>
                        <a:cs typeface="+mn-cs"/>
                      </a:endParaRPr>
                    </a:p>
                    <a:p>
                      <a:pPr marL="0" marR="0" indent="0" algn="just" defTabSz="914400" eaLnBrk="1" fontAlgn="auto" latinLnBrk="0" hangingPunct="1">
                        <a:lnSpc>
                          <a:spcPct val="100000"/>
                        </a:lnSpc>
                        <a:spcBef>
                          <a:spcPts val="0"/>
                        </a:spcBef>
                        <a:spcAft>
                          <a:spcPts val="0"/>
                        </a:spcAft>
                        <a:buClrTx/>
                        <a:buSzTx/>
                        <a:buFont typeface="Wingdings" panose="05000000000000000000" pitchFamily="2" charset="2"/>
                        <a:buNone/>
                        <a:tabLst/>
                        <a:defRPr/>
                      </a:pPr>
                      <a:endParaRPr lang="es-ES" sz="1600" b="0" baseline="0" dirty="0">
                        <a:solidFill>
                          <a:schemeClr val="dk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828499698"/>
                  </a:ext>
                </a:extLst>
              </a:tr>
              <a:tr h="529448">
                <a:tc>
                  <a:txBody>
                    <a:bodyPr/>
                    <a:lstStyle/>
                    <a:p>
                      <a:pPr marL="0" indent="0" algn="just">
                        <a:buFont typeface="Wingdings" panose="05000000000000000000" pitchFamily="2" charset="2"/>
                        <a:buNone/>
                      </a:pPr>
                      <a:r>
                        <a:rPr lang="it-IT" sz="1600" b="1" baseline="0" dirty="0" smtClean="0">
                          <a:solidFill>
                            <a:schemeClr val="dk1"/>
                          </a:solidFill>
                          <a:effectLst/>
                          <a:latin typeface="Comic Sans MS" panose="030F0702030302020204" pitchFamily="66" charset="0"/>
                          <a:ea typeface="+mn-ea"/>
                          <a:cs typeface="+mn-cs"/>
                        </a:rPr>
                        <a:t>4</a:t>
                      </a:r>
                      <a:r>
                        <a:rPr lang="it-IT" sz="1600" b="0" baseline="0" dirty="0" smtClean="0">
                          <a:solidFill>
                            <a:schemeClr val="dk1"/>
                          </a:solidFill>
                          <a:effectLst/>
                          <a:latin typeface="Comic Sans MS" panose="030F0702030302020204" pitchFamily="66" charset="0"/>
                          <a:ea typeface="+mn-ea"/>
                          <a:cs typeface="+mn-cs"/>
                        </a:rPr>
                        <a:t>. Individuare quali beni possono essere inseriti in un «</a:t>
                      </a:r>
                      <a:r>
                        <a:rPr lang="it-IT" sz="1600" b="0" i="1" baseline="0" dirty="0" smtClean="0">
                          <a:solidFill>
                            <a:schemeClr val="dk1"/>
                          </a:solidFill>
                          <a:effectLst/>
                          <a:latin typeface="Comic Sans MS" panose="030F0702030302020204" pitchFamily="66" charset="0"/>
                          <a:ea typeface="+mn-ea"/>
                          <a:cs typeface="+mn-cs"/>
                        </a:rPr>
                        <a:t>trust</a:t>
                      </a:r>
                      <a:r>
                        <a:rPr lang="it-IT" sz="1600" b="0" baseline="0" dirty="0" smtClean="0">
                          <a:solidFill>
                            <a:schemeClr val="dk1"/>
                          </a:solidFill>
                          <a:effectLst/>
                          <a:latin typeface="Comic Sans MS" panose="030F0702030302020204" pitchFamily="66" charset="0"/>
                          <a:ea typeface="+mn-ea"/>
                          <a:cs typeface="+mn-cs"/>
                        </a:rPr>
                        <a:t>» e capire se il «</a:t>
                      </a:r>
                      <a:r>
                        <a:rPr lang="it-IT" sz="1600" b="0" i="1" baseline="0" dirty="0" smtClean="0">
                          <a:solidFill>
                            <a:schemeClr val="dk1"/>
                          </a:solidFill>
                          <a:effectLst/>
                          <a:latin typeface="Comic Sans MS" panose="030F0702030302020204" pitchFamily="66" charset="0"/>
                          <a:ea typeface="+mn-ea"/>
                          <a:cs typeface="+mn-cs"/>
                        </a:rPr>
                        <a:t>trust</a:t>
                      </a:r>
                      <a:r>
                        <a:rPr lang="it-IT" sz="1600" b="0" baseline="0" dirty="0" smtClean="0">
                          <a:solidFill>
                            <a:schemeClr val="dk1"/>
                          </a:solidFill>
                          <a:effectLst/>
                          <a:latin typeface="Comic Sans MS" panose="030F0702030302020204" pitchFamily="66" charset="0"/>
                          <a:ea typeface="+mn-ea"/>
                          <a:cs typeface="+mn-cs"/>
                        </a:rPr>
                        <a:t>» liquidatorio  viene impiegato all’interno di una procedura dove vigono norme imperative. </a:t>
                      </a:r>
                      <a:endParaRPr lang="es-ES" sz="1600" b="0" baseline="0" dirty="0">
                        <a:solidFill>
                          <a:schemeClr val="dk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4007774562"/>
                  </a:ext>
                </a:extLst>
              </a:tr>
            </a:tbl>
          </a:graphicData>
        </a:graphic>
      </p:graphicFrame>
      <p:pic>
        <p:nvPicPr>
          <p:cNvPr id="8" name="Immagine 7">
            <a:extLst>
              <a:ext uri="{FF2B5EF4-FFF2-40B4-BE49-F238E27FC236}">
                <a16:creationId xmlns:a16="http://schemas.microsoft.com/office/drawing/2014/main" id="{412D8A52-3C11-449D-BE2B-110413B183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336" y="430850"/>
            <a:ext cx="574075" cy="573033"/>
          </a:xfrm>
          <a:prstGeom prst="rect">
            <a:avLst/>
          </a:prstGeom>
        </p:spPr>
      </p:pic>
      <p:sp>
        <p:nvSpPr>
          <p:cNvPr id="11" name="Rettangolo arrotondato 10"/>
          <p:cNvSpPr/>
          <p:nvPr/>
        </p:nvSpPr>
        <p:spPr>
          <a:xfrm>
            <a:off x="2717075" y="5345371"/>
            <a:ext cx="7911508" cy="118301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t-IT" sz="1867" b="1" dirty="0" smtClean="0">
                <a:effectLst>
                  <a:outerShdw blurRad="38100" dist="38100" dir="2700000" algn="tl">
                    <a:srgbClr val="000000">
                      <a:alpha val="43137"/>
                    </a:srgbClr>
                  </a:outerShdw>
                </a:effectLst>
                <a:latin typeface="Comic Sans MS" panose="030F0702030302020204" pitchFamily="66" charset="0"/>
              </a:rPr>
              <a:t>Il revisore se agisce in qualità di «</a:t>
            </a:r>
            <a:r>
              <a:rPr lang="it-IT" sz="1867" b="1" i="1" dirty="0" smtClean="0">
                <a:effectLst>
                  <a:outerShdw blurRad="38100" dist="38100" dir="2700000" algn="tl">
                    <a:srgbClr val="000000">
                      <a:alpha val="43137"/>
                    </a:srgbClr>
                  </a:outerShdw>
                </a:effectLst>
                <a:latin typeface="Comic Sans MS" panose="030F0702030302020204" pitchFamily="66" charset="0"/>
              </a:rPr>
              <a:t>protector</a:t>
            </a:r>
            <a:r>
              <a:rPr lang="it-IT" sz="1867" b="1" dirty="0" smtClean="0">
                <a:effectLst>
                  <a:outerShdw blurRad="38100" dist="38100" dir="2700000" algn="tl">
                    <a:srgbClr val="000000">
                      <a:alpha val="43137"/>
                    </a:srgbClr>
                  </a:outerShdw>
                </a:effectLst>
                <a:latin typeface="Comic Sans MS" panose="030F0702030302020204" pitchFamily="66" charset="0"/>
              </a:rPr>
              <a:t>» deve vigilare sul reale interess</a:t>
            </a:r>
            <a:r>
              <a:rPr lang="it-IT" sz="1867" b="1" dirty="0" smtClean="0">
                <a:effectLst>
                  <a:outerShdw blurRad="38100" dist="38100" dir="2700000" algn="tl">
                    <a:srgbClr val="000000">
                      <a:alpha val="43137"/>
                    </a:srgbClr>
                  </a:outerShdw>
                </a:effectLst>
                <a:latin typeface="Comic Sans MS" panose="030F0702030302020204" pitchFamily="66" charset="0"/>
              </a:rPr>
              <a:t>e che il </a:t>
            </a:r>
            <a:r>
              <a:rPr lang="it-IT" sz="1867" b="1" i="1" dirty="0" smtClean="0">
                <a:effectLst>
                  <a:outerShdw blurRad="38100" dist="38100" dir="2700000" algn="tl">
                    <a:srgbClr val="000000">
                      <a:alpha val="43137"/>
                    </a:srgbClr>
                  </a:outerShdw>
                </a:effectLst>
                <a:latin typeface="Comic Sans MS" panose="030F0702030302020204" pitchFamily="66" charset="0"/>
              </a:rPr>
              <a:t>trust</a:t>
            </a:r>
            <a:r>
              <a:rPr lang="it-IT" sz="1867" b="1" dirty="0" smtClean="0">
                <a:effectLst>
                  <a:outerShdw blurRad="38100" dist="38100" dir="2700000" algn="tl">
                    <a:srgbClr val="000000">
                      <a:alpha val="43137"/>
                    </a:srgbClr>
                  </a:outerShdw>
                </a:effectLst>
                <a:latin typeface="Comic Sans MS" panose="030F0702030302020204" pitchFamily="66" charset="0"/>
              </a:rPr>
              <a:t> intende perseguire e soprattutto verificare che non si realizzi un «</a:t>
            </a:r>
            <a:r>
              <a:rPr lang="it-IT" sz="1867" b="1" i="1" dirty="0" smtClean="0">
                <a:effectLst>
                  <a:outerShdw blurRad="38100" dist="38100" dir="2700000" algn="tl">
                    <a:srgbClr val="000000">
                      <a:alpha val="43137"/>
                    </a:srgbClr>
                  </a:outerShdw>
                </a:effectLst>
                <a:latin typeface="Comic Sans MS" panose="030F0702030302020204" pitchFamily="66" charset="0"/>
              </a:rPr>
              <a:t>trust</a:t>
            </a:r>
            <a:r>
              <a:rPr lang="it-IT" sz="1867" b="1" dirty="0" smtClean="0">
                <a:effectLst>
                  <a:outerShdw blurRad="38100" dist="38100" dir="2700000" algn="tl">
                    <a:srgbClr val="000000">
                      <a:alpha val="43137"/>
                    </a:srgbClr>
                  </a:outerShdw>
                </a:effectLst>
                <a:latin typeface="Comic Sans MS" panose="030F0702030302020204" pitchFamily="66" charset="0"/>
              </a:rPr>
              <a:t>» simulato.</a:t>
            </a:r>
            <a:endParaRPr lang="it-IT" sz="1867" b="1" dirty="0">
              <a:effectLst>
                <a:outerShdw blurRad="38100" dist="38100" dir="2700000" algn="tl">
                  <a:srgbClr val="000000">
                    <a:alpha val="43137"/>
                  </a:srgbClr>
                </a:outerShdw>
              </a:effectLst>
              <a:latin typeface="Comic Sans MS" panose="030F0702030302020204" pitchFamily="66" charset="0"/>
            </a:endParaRPr>
          </a:p>
        </p:txBody>
      </p:sp>
      <p:pic>
        <p:nvPicPr>
          <p:cNvPr id="2" name="Immagine 1"/>
          <p:cNvPicPr>
            <a:picLocks noChangeAspect="1"/>
          </p:cNvPicPr>
          <p:nvPr/>
        </p:nvPicPr>
        <p:blipFill>
          <a:blip r:embed="rId3"/>
          <a:stretch>
            <a:fillRect/>
          </a:stretch>
        </p:blipFill>
        <p:spPr>
          <a:xfrm>
            <a:off x="1260495" y="5483793"/>
            <a:ext cx="867494" cy="76586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2221678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550475" y="7020080"/>
            <a:ext cx="1199799" cy="131574"/>
          </a:xfrm>
          <a:prstGeom prst="rect">
            <a:avLst/>
          </a:prstGeom>
        </p:spPr>
        <p:txBody>
          <a:bodyPr vert="horz" wrap="square" lIns="0" tIns="0" rIns="0" bIns="0" rtlCol="0">
            <a:spAutoFit/>
          </a:bodyPr>
          <a:lstStyle/>
          <a:p>
            <a:pPr marL="10861" defTabSz="987039"/>
            <a:r>
              <a:rPr lang="it-IT" sz="855" dirty="0">
                <a:solidFill>
                  <a:srgbClr val="1F497D">
                    <a:lumMod val="60000"/>
                    <a:lumOff val="40000"/>
                  </a:srgbClr>
                </a:solidFill>
                <a:latin typeface="Arial"/>
                <a:cs typeface="Arial"/>
              </a:rPr>
              <a:t>guelfilex@gmail.com</a:t>
            </a:r>
            <a:endParaRPr sz="855" dirty="0">
              <a:solidFill>
                <a:srgbClr val="1F497D">
                  <a:lumMod val="60000"/>
                  <a:lumOff val="40000"/>
                </a:srgbClr>
              </a:solidFill>
              <a:latin typeface="Arial"/>
              <a:cs typeface="Arial"/>
            </a:endParaRPr>
          </a:p>
        </p:txBody>
      </p:sp>
      <p:sp>
        <p:nvSpPr>
          <p:cNvPr id="3" name="Sottotitolo 2"/>
          <p:cNvSpPr>
            <a:spLocks noGrp="1"/>
          </p:cNvSpPr>
          <p:nvPr>
            <p:ph type="subTitle" idx="4"/>
          </p:nvPr>
        </p:nvSpPr>
        <p:spPr>
          <a:xfrm>
            <a:off x="966652" y="1763487"/>
            <a:ext cx="9912134" cy="3843048"/>
          </a:xfrm>
        </p:spPr>
        <p:txBody>
          <a:bodyPr/>
          <a:lstStyle/>
          <a:p>
            <a:endParaRPr lang="it-IT" sz="1867" b="0" u="none" kern="1200" dirty="0">
              <a:solidFill>
                <a:prstClr val="black"/>
              </a:solidFill>
              <a:latin typeface="Bookman Old Style" panose="02050604050505020204" pitchFamily="18" charset="0"/>
              <a:cs typeface="+mn-cs"/>
            </a:endParaRPr>
          </a:p>
          <a:p>
            <a:r>
              <a:rPr lang="it-IT" sz="1867" b="0" u="none" kern="1200" dirty="0">
                <a:solidFill>
                  <a:prstClr val="black"/>
                </a:solidFill>
                <a:latin typeface="Bookman Old Style" panose="02050604050505020204" pitchFamily="18" charset="0"/>
                <a:cs typeface="+mn-cs"/>
              </a:rPr>
              <a:t>      </a:t>
            </a:r>
          </a:p>
          <a:p>
            <a:pPr marL="342900" indent="-342900">
              <a:buFont typeface="Wingdings" panose="05000000000000000000" pitchFamily="2" charset="2"/>
              <a:buChar char="q"/>
            </a:pPr>
            <a:endParaRPr lang="es-ES" sz="1867" b="0" u="none" kern="1200" dirty="0">
              <a:solidFill>
                <a:prstClr val="black"/>
              </a:solidFill>
              <a:latin typeface="Bookman Old Style" panose="02050604050505020204" pitchFamily="18" charset="0"/>
              <a:cs typeface="+mn-cs"/>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1719" defTabSz="987039"/>
            <a:r>
              <a:rPr spc="-4" dirty="0"/>
              <a:t>1</a:t>
            </a:r>
          </a:p>
        </p:txBody>
      </p:sp>
      <p:sp>
        <p:nvSpPr>
          <p:cNvPr id="9" name="AutoShape 2" descr="Amministrative/ Alla fine rimarrà un solo grande punto interrogativo -  Informamolise"/>
          <p:cNvSpPr>
            <a:spLocks noChangeAspect="1" noChangeArrowheads="1"/>
          </p:cNvSpPr>
          <p:nvPr/>
        </p:nvSpPr>
        <p:spPr bwMode="auto">
          <a:xfrm>
            <a:off x="1665077" y="-1602835"/>
            <a:ext cx="1554711" cy="1554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17" tIns="41459" rIns="82917" bIns="41459" numCol="1" anchor="t" anchorCtr="0" compatLnSpc="1">
            <a:prstTxWarp prst="textNoShape">
              <a:avLst/>
            </a:prstTxWarp>
          </a:bodyPr>
          <a:lstStyle/>
          <a:p>
            <a:pPr defTabSz="987039"/>
            <a:endParaRPr lang="es-ES" sz="1321">
              <a:solidFill>
                <a:prstClr val="black"/>
              </a:solidFill>
              <a:latin typeface="Calibri"/>
            </a:endParaRPr>
          </a:p>
        </p:txBody>
      </p:sp>
      <p:sp>
        <p:nvSpPr>
          <p:cNvPr id="7" name="Titolo 1"/>
          <p:cNvSpPr>
            <a:spLocks noGrp="1"/>
          </p:cNvSpPr>
          <p:nvPr>
            <p:ph type="ctrTitle"/>
          </p:nvPr>
        </p:nvSpPr>
        <p:spPr>
          <a:xfrm>
            <a:off x="2127989" y="412427"/>
            <a:ext cx="7589460" cy="492443"/>
          </a:xfrm>
        </p:spPr>
        <p:txBody>
          <a:bodyPr/>
          <a:lstStyle/>
          <a:p>
            <a:pPr algn="ctr"/>
            <a:r>
              <a:rPr lang="it-IT" sz="3200" b="1" dirty="0">
                <a:solidFill>
                  <a:schemeClr val="tx2">
                    <a:lumMod val="60000"/>
                    <a:lumOff val="40000"/>
                  </a:schemeClr>
                </a:solidFill>
                <a:latin typeface="Bookman Old Style" panose="02050604050505020204" pitchFamily="18" charset="0"/>
              </a:rPr>
              <a:t>IL RUOLO DEL REVISORE. </a:t>
            </a:r>
            <a:endParaRPr lang="es-ES" sz="3200" b="1" dirty="0">
              <a:solidFill>
                <a:schemeClr val="tx2">
                  <a:lumMod val="60000"/>
                  <a:lumOff val="40000"/>
                </a:schemeClr>
              </a:solidFill>
              <a:latin typeface="Bookman Old Style" panose="02050604050505020204" pitchFamily="18" charset="0"/>
            </a:endParaRPr>
          </a:p>
        </p:txBody>
      </p:sp>
      <p:graphicFrame>
        <p:nvGraphicFramePr>
          <p:cNvPr id="10" name="Tabella 9"/>
          <p:cNvGraphicFramePr>
            <a:graphicFrameLocks noGrp="1"/>
          </p:cNvGraphicFramePr>
          <p:nvPr>
            <p:extLst>
              <p:ext uri="{D42A27DB-BD31-4B8C-83A1-F6EECF244321}">
                <p14:modId xmlns:p14="http://schemas.microsoft.com/office/powerpoint/2010/main" val="1294963329"/>
              </p:ext>
            </p:extLst>
          </p:nvPr>
        </p:nvGraphicFramePr>
        <p:xfrm>
          <a:off x="1426414" y="1240157"/>
          <a:ext cx="8992610" cy="3383280"/>
        </p:xfrm>
        <a:graphic>
          <a:graphicData uri="http://schemas.openxmlformats.org/drawingml/2006/table">
            <a:tbl>
              <a:tblPr firstRow="1" bandRow="1">
                <a:tableStyleId>{69CF1AB2-1976-4502-BF36-3FF5EA218861}</a:tableStyleId>
              </a:tblPr>
              <a:tblGrid>
                <a:gridCol w="8992610">
                  <a:extLst>
                    <a:ext uri="{9D8B030D-6E8A-4147-A177-3AD203B41FA5}">
                      <a16:colId xmlns:a16="http://schemas.microsoft.com/office/drawing/2014/main" val="3611030230"/>
                    </a:ext>
                  </a:extLst>
                </a:gridCol>
              </a:tblGrid>
              <a:tr h="333470">
                <a:tc>
                  <a:txBody>
                    <a:bodyPr/>
                    <a:lstStyle/>
                    <a:p>
                      <a:pPr algn="ctr"/>
                      <a:r>
                        <a:rPr lang="it-IT" sz="1600" baseline="0" dirty="0">
                          <a:latin typeface="Comic Sans MS" panose="030F0702030302020204" pitchFamily="66" charset="0"/>
                        </a:rPr>
                        <a:t>IL RUOLO DEL </a:t>
                      </a:r>
                      <a:r>
                        <a:rPr lang="it-IT" sz="1600" baseline="0" dirty="0" smtClean="0">
                          <a:latin typeface="Comic Sans MS" panose="030F0702030302020204" pitchFamily="66" charset="0"/>
                        </a:rPr>
                        <a:t>REVISORE.</a:t>
                      </a:r>
                      <a:endParaRPr lang="es-ES" sz="1600" baseline="0" dirty="0">
                        <a:solidFill>
                          <a:schemeClr val="dk1"/>
                        </a:solidFill>
                        <a:latin typeface="Comic Sans MS" panose="030F0702030302020204" pitchFamily="66" charset="0"/>
                        <a:ea typeface="+mn-ea"/>
                        <a:cs typeface="+mn-cs"/>
                      </a:endParaRPr>
                    </a:p>
                  </a:txBody>
                  <a:tcPr/>
                </a:tc>
                <a:extLst>
                  <a:ext uri="{0D108BD9-81ED-4DB2-BD59-A6C34878D82A}">
                    <a16:rowId xmlns:a16="http://schemas.microsoft.com/office/drawing/2014/main" val="591638177"/>
                  </a:ext>
                </a:extLst>
              </a:tr>
              <a:tr h="818516">
                <a:tc>
                  <a:txBody>
                    <a:bodyPr/>
                    <a:lstStyle/>
                    <a:p>
                      <a:pPr marL="0" indent="0" algn="just">
                        <a:buFont typeface="+mj-lt"/>
                        <a:buNone/>
                      </a:pPr>
                      <a:r>
                        <a:rPr lang="it-IT" sz="1600" b="1" dirty="0">
                          <a:effectLst/>
                          <a:latin typeface="Comic Sans MS" panose="030F0702030302020204" pitchFamily="66" charset="0"/>
                        </a:rPr>
                        <a:t>1</a:t>
                      </a:r>
                      <a:r>
                        <a:rPr lang="it-IT" sz="1600" b="0" dirty="0">
                          <a:effectLst/>
                          <a:latin typeface="Comic Sans MS" panose="030F0702030302020204" pitchFamily="66" charset="0"/>
                        </a:rPr>
                        <a:t>. </a:t>
                      </a:r>
                      <a:r>
                        <a:rPr lang="it-IT" sz="1600" b="0" dirty="0" smtClean="0">
                          <a:effectLst/>
                          <a:latin typeface="Comic Sans MS" panose="030F0702030302020204" pitchFamily="66" charset="0"/>
                        </a:rPr>
                        <a:t>Occorre valutare sempre il presupposto e l’operatività di un proposito secondo</a:t>
                      </a:r>
                      <a:r>
                        <a:rPr lang="it-IT" sz="1600" b="0" baseline="0" dirty="0" smtClean="0">
                          <a:effectLst/>
                          <a:latin typeface="Comic Sans MS" panose="030F0702030302020204" pitchFamily="66" charset="0"/>
                        </a:rPr>
                        <a:t> legge. Attenzione a non violare la legge tipicamente sui creditori o sulla legittima. Eseguire una mappatura della salute patrimoniale. </a:t>
                      </a:r>
                      <a:endParaRPr lang="es-ES" sz="1600" b="0" u="sng" dirty="0">
                        <a:effectLst/>
                        <a:latin typeface="Comic Sans MS" panose="030F0702030302020204" pitchFamily="66" charset="0"/>
                      </a:endParaRPr>
                    </a:p>
                  </a:txBody>
                  <a:tcPr/>
                </a:tc>
                <a:extLst>
                  <a:ext uri="{0D108BD9-81ED-4DB2-BD59-A6C34878D82A}">
                    <a16:rowId xmlns:a16="http://schemas.microsoft.com/office/drawing/2014/main" val="1462028762"/>
                  </a:ext>
                </a:extLst>
              </a:tr>
              <a:tr h="590353">
                <a:tc>
                  <a:txBody>
                    <a:bodyPr/>
                    <a:lstStyle/>
                    <a:p>
                      <a:pPr marL="0" marR="0" indent="0" algn="just"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600" b="1" baseline="0" dirty="0">
                          <a:solidFill>
                            <a:schemeClr val="dk1"/>
                          </a:solidFill>
                          <a:effectLst/>
                          <a:latin typeface="Comic Sans MS" panose="030F0702030302020204" pitchFamily="66" charset="0"/>
                          <a:ea typeface="+mn-ea"/>
                          <a:cs typeface="+mn-cs"/>
                        </a:rPr>
                        <a:t>2</a:t>
                      </a:r>
                      <a:r>
                        <a:rPr lang="it-IT" sz="1600" b="0" baseline="0" dirty="0">
                          <a:solidFill>
                            <a:schemeClr val="dk1"/>
                          </a:solidFill>
                          <a:effectLst/>
                          <a:latin typeface="Comic Sans MS" panose="030F0702030302020204" pitchFamily="66" charset="0"/>
                          <a:ea typeface="+mn-ea"/>
                          <a:cs typeface="+mn-cs"/>
                        </a:rPr>
                        <a:t>. </a:t>
                      </a:r>
                      <a:r>
                        <a:rPr lang="it-IT" sz="1600" b="0" baseline="0" dirty="0" smtClean="0">
                          <a:solidFill>
                            <a:schemeClr val="dk1"/>
                          </a:solidFill>
                          <a:effectLst/>
                          <a:latin typeface="Comic Sans MS" panose="030F0702030302020204" pitchFamily="66" charset="0"/>
                          <a:ea typeface="+mn-ea"/>
                          <a:cs typeface="+mn-cs"/>
                        </a:rPr>
                        <a:t>Nel </a:t>
                      </a:r>
                      <a:r>
                        <a:rPr lang="it-IT" sz="1600" b="0" i="1" baseline="0" dirty="0" smtClean="0">
                          <a:solidFill>
                            <a:schemeClr val="dk1"/>
                          </a:solidFill>
                          <a:effectLst/>
                          <a:latin typeface="Comic Sans MS" panose="030F0702030302020204" pitchFamily="66" charset="0"/>
                          <a:ea typeface="+mn-ea"/>
                          <a:cs typeface="+mn-cs"/>
                        </a:rPr>
                        <a:t>trust liquidatorio </a:t>
                      </a:r>
                      <a:r>
                        <a:rPr lang="it-IT" sz="1600" b="0" baseline="0" dirty="0" smtClean="0">
                          <a:solidFill>
                            <a:schemeClr val="dk1"/>
                          </a:solidFill>
                          <a:effectLst/>
                          <a:latin typeface="Comic Sans MS" panose="030F0702030302020204" pitchFamily="66" charset="0"/>
                          <a:ea typeface="+mn-ea"/>
                          <a:cs typeface="+mn-cs"/>
                        </a:rPr>
                        <a:t>occorre porre molta attenzione alla documentazione contabile e dunque allo scambio/flusso informativo fra i soggetti del </a:t>
                      </a:r>
                      <a:r>
                        <a:rPr lang="it-IT" sz="1600" b="0" i="1" baseline="0" dirty="0" smtClean="0">
                          <a:solidFill>
                            <a:schemeClr val="dk1"/>
                          </a:solidFill>
                          <a:effectLst/>
                          <a:latin typeface="Comic Sans MS" panose="030F0702030302020204" pitchFamily="66" charset="0"/>
                          <a:ea typeface="+mn-ea"/>
                          <a:cs typeface="+mn-cs"/>
                        </a:rPr>
                        <a:t>trust</a:t>
                      </a:r>
                      <a:r>
                        <a:rPr lang="it-IT" sz="1600" b="0" baseline="0" dirty="0" smtClean="0">
                          <a:solidFill>
                            <a:schemeClr val="dk1"/>
                          </a:solidFill>
                          <a:effectLst/>
                          <a:latin typeface="Comic Sans MS" panose="030F0702030302020204" pitchFamily="66" charset="0"/>
                          <a:ea typeface="+mn-ea"/>
                          <a:cs typeface="+mn-cs"/>
                        </a:rPr>
                        <a:t> e l’organo con cui ci si interfaccia (tribunale, istituzioni deputate ad interventi non giudiziali)</a:t>
                      </a:r>
                      <a:endParaRPr lang="es-ES" sz="1600" b="0" i="1" baseline="0" dirty="0">
                        <a:solidFill>
                          <a:schemeClr val="dk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1413738706"/>
                  </a:ext>
                </a:extLst>
              </a:tr>
              <a:tr h="477217">
                <a:tc>
                  <a:txBody>
                    <a:bodyPr/>
                    <a:lstStyle/>
                    <a:p>
                      <a:pPr marL="0" marR="0" indent="0" algn="just"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600" b="1" baseline="0" dirty="0">
                          <a:effectLst/>
                          <a:latin typeface="Comic Sans MS" panose="030F0702030302020204" pitchFamily="66" charset="0"/>
                        </a:rPr>
                        <a:t>3</a:t>
                      </a:r>
                      <a:r>
                        <a:rPr lang="it-IT" sz="1600" b="0" baseline="0" dirty="0">
                          <a:effectLst/>
                          <a:latin typeface="Comic Sans MS" panose="030F0702030302020204" pitchFamily="66" charset="0"/>
                        </a:rPr>
                        <a:t>. </a:t>
                      </a:r>
                      <a:r>
                        <a:rPr lang="it-IT" sz="1600" b="0" baseline="0" dirty="0" smtClean="0">
                          <a:effectLst/>
                          <a:latin typeface="Comic Sans MS" panose="030F0702030302020204" pitchFamily="66" charset="0"/>
                        </a:rPr>
                        <a:t>Rappresentazione dei potenziali conflitti di interesse fra disponente, trustee, beneficiario.</a:t>
                      </a:r>
                      <a:endParaRPr lang="es-ES" sz="1600" b="0" baseline="0" dirty="0">
                        <a:solidFill>
                          <a:schemeClr val="dk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828499698"/>
                  </a:ext>
                </a:extLst>
              </a:tr>
              <a:tr h="818516">
                <a:tc>
                  <a:txBody>
                    <a:bodyPr/>
                    <a:lstStyle/>
                    <a:p>
                      <a:pPr marL="0" marR="0" indent="0" algn="just"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600" b="1" baseline="0" dirty="0">
                          <a:effectLst/>
                          <a:latin typeface="Comic Sans MS" panose="030F0702030302020204" pitchFamily="66" charset="0"/>
                        </a:rPr>
                        <a:t>4</a:t>
                      </a:r>
                      <a:r>
                        <a:rPr lang="it-IT" sz="1600" b="0" baseline="0" dirty="0">
                          <a:effectLst/>
                          <a:latin typeface="Comic Sans MS" panose="030F0702030302020204" pitchFamily="66" charset="0"/>
                        </a:rPr>
                        <a:t>. Obbligo di  verificare nel corso dell’esercizio la regolare tenuta della contabilità sociale e la corretta rilevazione dei fatti di gestione nelle scritture contabili.</a:t>
                      </a:r>
                      <a:endParaRPr lang="es-ES" sz="1600" b="0" baseline="0" dirty="0">
                        <a:solidFill>
                          <a:schemeClr val="dk1"/>
                        </a:solidFill>
                        <a:effectLst/>
                        <a:latin typeface="Comic Sans MS" panose="030F0702030302020204" pitchFamily="66" charset="0"/>
                        <a:ea typeface="+mn-ea"/>
                        <a:cs typeface="+mn-cs"/>
                      </a:endParaRPr>
                    </a:p>
                    <a:p>
                      <a:pPr marL="0" indent="0" algn="just">
                        <a:buFont typeface="Wingdings" panose="05000000000000000000" pitchFamily="2" charset="2"/>
                        <a:buNone/>
                      </a:pPr>
                      <a:endParaRPr lang="es-ES" sz="1600" b="0" baseline="0" dirty="0">
                        <a:solidFill>
                          <a:schemeClr val="dk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4007774562"/>
                  </a:ext>
                </a:extLst>
              </a:tr>
            </a:tbl>
          </a:graphicData>
        </a:graphic>
      </p:graphicFrame>
      <p:pic>
        <p:nvPicPr>
          <p:cNvPr id="8" name="Immagine 7">
            <a:extLst>
              <a:ext uri="{FF2B5EF4-FFF2-40B4-BE49-F238E27FC236}">
                <a16:creationId xmlns:a16="http://schemas.microsoft.com/office/drawing/2014/main" id="{412D8A52-3C11-449D-BE2B-110413B183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336" y="430850"/>
            <a:ext cx="574075" cy="573033"/>
          </a:xfrm>
          <a:prstGeom prst="rect">
            <a:avLst/>
          </a:prstGeom>
        </p:spPr>
      </p:pic>
      <p:pic>
        <p:nvPicPr>
          <p:cNvPr id="6" name="Immagine 5"/>
          <p:cNvPicPr>
            <a:picLocks noChangeAspect="1"/>
          </p:cNvPicPr>
          <p:nvPr/>
        </p:nvPicPr>
        <p:blipFill>
          <a:blip r:embed="rId3"/>
          <a:stretch>
            <a:fillRect/>
          </a:stretch>
        </p:blipFill>
        <p:spPr>
          <a:xfrm>
            <a:off x="4551119" y="4764798"/>
            <a:ext cx="2542012" cy="1483900"/>
          </a:xfrm>
          <a:prstGeom prst="rect">
            <a:avLst/>
          </a:prstGeom>
        </p:spPr>
      </p:pic>
    </p:spTree>
    <p:extLst>
      <p:ext uri="{BB962C8B-B14F-4D97-AF65-F5344CB8AC3E}">
        <p14:creationId xmlns:p14="http://schemas.microsoft.com/office/powerpoint/2010/main" val="236198472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550475" y="7020080"/>
            <a:ext cx="1199799" cy="131574"/>
          </a:xfrm>
          <a:prstGeom prst="rect">
            <a:avLst/>
          </a:prstGeom>
        </p:spPr>
        <p:txBody>
          <a:bodyPr vert="horz" wrap="square" lIns="0" tIns="0" rIns="0" bIns="0" rtlCol="0">
            <a:spAutoFit/>
          </a:bodyPr>
          <a:lstStyle/>
          <a:p>
            <a:pPr marL="10861" defTabSz="987039"/>
            <a:r>
              <a:rPr lang="it-IT" sz="855" dirty="0">
                <a:solidFill>
                  <a:srgbClr val="1F497D">
                    <a:lumMod val="60000"/>
                    <a:lumOff val="40000"/>
                  </a:srgbClr>
                </a:solidFill>
                <a:latin typeface="Arial"/>
                <a:cs typeface="Arial"/>
              </a:rPr>
              <a:t>guelfilex@gmail.com</a:t>
            </a:r>
            <a:endParaRPr sz="855" dirty="0">
              <a:solidFill>
                <a:srgbClr val="1F497D">
                  <a:lumMod val="60000"/>
                  <a:lumOff val="40000"/>
                </a:srgbClr>
              </a:solidFill>
              <a:latin typeface="Arial"/>
              <a:cs typeface="Arial"/>
            </a:endParaRPr>
          </a:p>
        </p:txBody>
      </p:sp>
      <p:sp>
        <p:nvSpPr>
          <p:cNvPr id="3" name="Sottotitolo 2"/>
          <p:cNvSpPr>
            <a:spLocks noGrp="1"/>
          </p:cNvSpPr>
          <p:nvPr>
            <p:ph type="subTitle" idx="4"/>
          </p:nvPr>
        </p:nvSpPr>
        <p:spPr>
          <a:xfrm>
            <a:off x="966652" y="1763487"/>
            <a:ext cx="9912134" cy="3843048"/>
          </a:xfrm>
        </p:spPr>
        <p:txBody>
          <a:bodyPr/>
          <a:lstStyle/>
          <a:p>
            <a:endParaRPr lang="it-IT" sz="1867" b="0" u="none" kern="1200" dirty="0">
              <a:solidFill>
                <a:prstClr val="black"/>
              </a:solidFill>
              <a:latin typeface="Bookman Old Style" panose="02050604050505020204" pitchFamily="18" charset="0"/>
              <a:cs typeface="+mn-cs"/>
            </a:endParaRPr>
          </a:p>
          <a:p>
            <a:r>
              <a:rPr lang="it-IT" sz="1867" b="0" u="none" kern="1200" dirty="0">
                <a:solidFill>
                  <a:prstClr val="black"/>
                </a:solidFill>
                <a:latin typeface="Bookman Old Style" panose="02050604050505020204" pitchFamily="18" charset="0"/>
                <a:cs typeface="+mn-cs"/>
              </a:rPr>
              <a:t>      </a:t>
            </a:r>
          </a:p>
          <a:p>
            <a:pPr marL="342900" indent="-342900">
              <a:buFont typeface="Wingdings" panose="05000000000000000000" pitchFamily="2" charset="2"/>
              <a:buChar char="q"/>
            </a:pPr>
            <a:endParaRPr lang="es-ES" sz="1867" b="0" u="none" kern="1200" dirty="0">
              <a:solidFill>
                <a:prstClr val="black"/>
              </a:solidFill>
              <a:latin typeface="Bookman Old Style" panose="02050604050505020204" pitchFamily="18" charset="0"/>
              <a:cs typeface="+mn-cs"/>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1719" defTabSz="987039"/>
            <a:r>
              <a:rPr spc="-4" dirty="0"/>
              <a:t>1</a:t>
            </a:r>
          </a:p>
        </p:txBody>
      </p:sp>
      <p:sp>
        <p:nvSpPr>
          <p:cNvPr id="9" name="AutoShape 2" descr="Amministrative/ Alla fine rimarrà un solo grande punto interrogativo -  Informamolise"/>
          <p:cNvSpPr>
            <a:spLocks noChangeAspect="1" noChangeArrowheads="1"/>
          </p:cNvSpPr>
          <p:nvPr/>
        </p:nvSpPr>
        <p:spPr bwMode="auto">
          <a:xfrm>
            <a:off x="1665077" y="-1602835"/>
            <a:ext cx="1554711" cy="1554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17" tIns="41459" rIns="82917" bIns="41459" numCol="1" anchor="t" anchorCtr="0" compatLnSpc="1">
            <a:prstTxWarp prst="textNoShape">
              <a:avLst/>
            </a:prstTxWarp>
          </a:bodyPr>
          <a:lstStyle/>
          <a:p>
            <a:pPr defTabSz="987039"/>
            <a:endParaRPr lang="es-ES" sz="1321">
              <a:solidFill>
                <a:prstClr val="black"/>
              </a:solidFill>
              <a:latin typeface="Calibri"/>
            </a:endParaRPr>
          </a:p>
        </p:txBody>
      </p:sp>
      <p:sp>
        <p:nvSpPr>
          <p:cNvPr id="7" name="Titolo 1"/>
          <p:cNvSpPr>
            <a:spLocks noGrp="1"/>
          </p:cNvSpPr>
          <p:nvPr>
            <p:ph type="ctrTitle"/>
          </p:nvPr>
        </p:nvSpPr>
        <p:spPr>
          <a:xfrm>
            <a:off x="2127989" y="412427"/>
            <a:ext cx="7589460" cy="492443"/>
          </a:xfrm>
        </p:spPr>
        <p:txBody>
          <a:bodyPr/>
          <a:lstStyle/>
          <a:p>
            <a:pPr algn="ctr"/>
            <a:r>
              <a:rPr lang="it-IT" sz="3200" b="1" dirty="0">
                <a:solidFill>
                  <a:schemeClr val="tx2">
                    <a:lumMod val="60000"/>
                    <a:lumOff val="40000"/>
                  </a:schemeClr>
                </a:solidFill>
                <a:latin typeface="Bookman Old Style" panose="02050604050505020204" pitchFamily="18" charset="0"/>
              </a:rPr>
              <a:t>IL RUOLO DEL REVISORE. </a:t>
            </a:r>
            <a:endParaRPr lang="es-ES" sz="3200" b="1" dirty="0">
              <a:solidFill>
                <a:schemeClr val="tx2">
                  <a:lumMod val="60000"/>
                  <a:lumOff val="40000"/>
                </a:schemeClr>
              </a:solidFill>
              <a:latin typeface="Bookman Old Style" panose="02050604050505020204" pitchFamily="18" charset="0"/>
            </a:endParaRPr>
          </a:p>
        </p:txBody>
      </p:sp>
      <p:pic>
        <p:nvPicPr>
          <p:cNvPr id="8" name="Immagine 7">
            <a:extLst>
              <a:ext uri="{FF2B5EF4-FFF2-40B4-BE49-F238E27FC236}">
                <a16:creationId xmlns:a16="http://schemas.microsoft.com/office/drawing/2014/main" id="{412D8A52-3C11-449D-BE2B-110413B183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336" y="430850"/>
            <a:ext cx="574075" cy="573033"/>
          </a:xfrm>
          <a:prstGeom prst="rect">
            <a:avLst/>
          </a:prstGeom>
        </p:spPr>
      </p:pic>
      <p:graphicFrame>
        <p:nvGraphicFramePr>
          <p:cNvPr id="11" name="Tabella 10"/>
          <p:cNvGraphicFramePr>
            <a:graphicFrameLocks noGrp="1"/>
          </p:cNvGraphicFramePr>
          <p:nvPr>
            <p:extLst>
              <p:ext uri="{D42A27DB-BD31-4B8C-83A1-F6EECF244321}">
                <p14:modId xmlns:p14="http://schemas.microsoft.com/office/powerpoint/2010/main" val="1691137312"/>
              </p:ext>
            </p:extLst>
          </p:nvPr>
        </p:nvGraphicFramePr>
        <p:xfrm>
          <a:off x="1517854" y="1117036"/>
          <a:ext cx="8992610" cy="3779520"/>
        </p:xfrm>
        <a:graphic>
          <a:graphicData uri="http://schemas.openxmlformats.org/drawingml/2006/table">
            <a:tbl>
              <a:tblPr firstRow="1" bandRow="1">
                <a:tableStyleId>{69CF1AB2-1976-4502-BF36-3FF5EA218861}</a:tableStyleId>
              </a:tblPr>
              <a:tblGrid>
                <a:gridCol w="8992610">
                  <a:extLst>
                    <a:ext uri="{9D8B030D-6E8A-4147-A177-3AD203B41FA5}">
                      <a16:colId xmlns:a16="http://schemas.microsoft.com/office/drawing/2014/main" val="3611030230"/>
                    </a:ext>
                  </a:extLst>
                </a:gridCol>
              </a:tblGrid>
              <a:tr h="333470">
                <a:tc>
                  <a:txBody>
                    <a:bodyPr/>
                    <a:lstStyle/>
                    <a:p>
                      <a:pPr algn="ctr"/>
                      <a:r>
                        <a:rPr lang="it-IT" sz="1600" baseline="0" dirty="0">
                          <a:latin typeface="Comic Sans MS" panose="030F0702030302020204" pitchFamily="66" charset="0"/>
                        </a:rPr>
                        <a:t>IL RUOLO DEL </a:t>
                      </a:r>
                      <a:r>
                        <a:rPr lang="it-IT" sz="1600" baseline="0" dirty="0" smtClean="0">
                          <a:latin typeface="Comic Sans MS" panose="030F0702030302020204" pitchFamily="66" charset="0"/>
                        </a:rPr>
                        <a:t>REVISORE.</a:t>
                      </a:r>
                      <a:endParaRPr lang="es-ES" sz="1600" baseline="0" dirty="0">
                        <a:solidFill>
                          <a:schemeClr val="dk1"/>
                        </a:solidFill>
                        <a:latin typeface="Comic Sans MS" panose="030F0702030302020204" pitchFamily="66" charset="0"/>
                        <a:ea typeface="+mn-ea"/>
                        <a:cs typeface="+mn-cs"/>
                      </a:endParaRPr>
                    </a:p>
                  </a:txBody>
                  <a:tcPr/>
                </a:tc>
                <a:extLst>
                  <a:ext uri="{0D108BD9-81ED-4DB2-BD59-A6C34878D82A}">
                    <a16:rowId xmlns:a16="http://schemas.microsoft.com/office/drawing/2014/main" val="591638177"/>
                  </a:ext>
                </a:extLst>
              </a:tr>
              <a:tr h="818516">
                <a:tc>
                  <a:txBody>
                    <a:bodyPr/>
                    <a:lstStyle/>
                    <a:p>
                      <a:pPr algn="just"/>
                      <a:r>
                        <a:rPr lang="it-IT" sz="1600" b="1" dirty="0">
                          <a:effectLst/>
                          <a:latin typeface="Comic Sans MS" panose="030F0702030302020204" pitchFamily="66" charset="0"/>
                        </a:rPr>
                        <a:t>1</a:t>
                      </a:r>
                      <a:r>
                        <a:rPr lang="it-IT" sz="1600" b="0" dirty="0">
                          <a:effectLst/>
                          <a:latin typeface="Comic Sans MS" panose="030F0702030302020204" pitchFamily="66" charset="0"/>
                        </a:rPr>
                        <a:t>. </a:t>
                      </a:r>
                      <a:r>
                        <a:rPr lang="it-IT" sz="1600" b="0" baseline="0" dirty="0" smtClean="0">
                          <a:solidFill>
                            <a:schemeClr val="dk1"/>
                          </a:solidFill>
                          <a:effectLst/>
                          <a:latin typeface="Comic Sans MS" panose="030F0702030302020204" pitchFamily="66" charset="0"/>
                          <a:ea typeface="+mn-ea"/>
                          <a:cs typeface="+mn-cs"/>
                        </a:rPr>
                        <a:t>Si deve far sì che negli anni la vita del </a:t>
                      </a:r>
                      <a:r>
                        <a:rPr lang="it-IT" sz="1600" b="0" i="1" baseline="0" dirty="0" smtClean="0">
                          <a:solidFill>
                            <a:schemeClr val="dk1"/>
                          </a:solidFill>
                          <a:effectLst/>
                          <a:latin typeface="Comic Sans MS" panose="030F0702030302020204" pitchFamily="66" charset="0"/>
                          <a:ea typeface="+mn-ea"/>
                          <a:cs typeface="+mn-cs"/>
                        </a:rPr>
                        <a:t>«trust» </a:t>
                      </a:r>
                      <a:r>
                        <a:rPr lang="it-IT" sz="1600" b="0" baseline="0" dirty="0" smtClean="0">
                          <a:solidFill>
                            <a:schemeClr val="dk1"/>
                          </a:solidFill>
                          <a:effectLst/>
                          <a:latin typeface="Comic Sans MS" panose="030F0702030302020204" pitchFamily="66" charset="0"/>
                          <a:ea typeface="+mn-ea"/>
                          <a:cs typeface="+mn-cs"/>
                        </a:rPr>
                        <a:t>e le vicende ad essa correlate vengano correttamente formalizzate, sia dal punto di vista sostanziale che formale mantenendo sempre un adeguato flusso informativo tra </a:t>
                      </a:r>
                      <a:r>
                        <a:rPr lang="it-IT" sz="1600" b="0" i="1" baseline="0" dirty="0" smtClean="0">
                          <a:solidFill>
                            <a:schemeClr val="dk1"/>
                          </a:solidFill>
                          <a:effectLst/>
                          <a:latin typeface="Comic Sans MS" panose="030F0702030302020204" pitchFamily="66" charset="0"/>
                          <a:ea typeface="+mn-ea"/>
                          <a:cs typeface="+mn-cs"/>
                        </a:rPr>
                        <a:t>«trustee</a:t>
                      </a:r>
                      <a:r>
                        <a:rPr lang="it-IT" sz="1600" b="0" baseline="0" dirty="0" smtClean="0">
                          <a:solidFill>
                            <a:schemeClr val="dk1"/>
                          </a:solidFill>
                          <a:effectLst/>
                          <a:latin typeface="Comic Sans MS" panose="030F0702030302020204" pitchFamily="66" charset="0"/>
                          <a:ea typeface="+mn-ea"/>
                          <a:cs typeface="+mn-cs"/>
                        </a:rPr>
                        <a:t>», beneficiari e «</a:t>
                      </a:r>
                      <a:r>
                        <a:rPr lang="it-IT" sz="1600" b="0" i="1" baseline="0" dirty="0" err="1" smtClean="0">
                          <a:solidFill>
                            <a:schemeClr val="dk1"/>
                          </a:solidFill>
                          <a:effectLst/>
                          <a:latin typeface="Comic Sans MS" panose="030F0702030302020204" pitchFamily="66" charset="0"/>
                          <a:ea typeface="+mn-ea"/>
                          <a:cs typeface="+mn-cs"/>
                        </a:rPr>
                        <a:t>protectors</a:t>
                      </a:r>
                      <a:r>
                        <a:rPr lang="it-IT" sz="1600" b="0" baseline="0" dirty="0" smtClean="0">
                          <a:solidFill>
                            <a:schemeClr val="dk1"/>
                          </a:solidFill>
                          <a:effectLst/>
                          <a:latin typeface="Comic Sans MS" panose="030F0702030302020204" pitchFamily="66" charset="0"/>
                          <a:ea typeface="+mn-ea"/>
                          <a:cs typeface="+mn-cs"/>
                        </a:rPr>
                        <a:t>», anche con riunioni </a:t>
                      </a:r>
                      <a:r>
                        <a:rPr lang="es-ES" sz="1600" b="0" baseline="0" dirty="0" smtClean="0">
                          <a:solidFill>
                            <a:schemeClr val="dk1"/>
                          </a:solidFill>
                          <a:effectLst/>
                          <a:latin typeface="Comic Sans MS" panose="030F0702030302020204" pitchFamily="66" charset="0"/>
                          <a:ea typeface="+mn-ea"/>
                          <a:cs typeface="+mn-cs"/>
                        </a:rPr>
                        <a:t>periodiche.</a:t>
                      </a:r>
                      <a:endParaRPr lang="es-ES" sz="1600" b="0" baseline="0" dirty="0">
                        <a:solidFill>
                          <a:schemeClr val="dk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1462028762"/>
                  </a:ext>
                </a:extLst>
              </a:tr>
              <a:tr h="590353">
                <a:tc>
                  <a:txBody>
                    <a:bodyPr/>
                    <a:lstStyle/>
                    <a:p>
                      <a:pPr marL="0" marR="0" indent="0" algn="just"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600" b="1" baseline="0" dirty="0">
                          <a:solidFill>
                            <a:schemeClr val="dk1"/>
                          </a:solidFill>
                          <a:effectLst/>
                          <a:latin typeface="Comic Sans MS" panose="030F0702030302020204" pitchFamily="66" charset="0"/>
                          <a:ea typeface="+mn-ea"/>
                          <a:cs typeface="+mn-cs"/>
                        </a:rPr>
                        <a:t>2</a:t>
                      </a:r>
                      <a:r>
                        <a:rPr lang="it-IT" sz="1600" b="0" baseline="0" dirty="0">
                          <a:solidFill>
                            <a:schemeClr val="dk1"/>
                          </a:solidFill>
                          <a:effectLst/>
                          <a:latin typeface="Comic Sans MS" panose="030F0702030302020204" pitchFamily="66" charset="0"/>
                          <a:ea typeface="+mn-ea"/>
                          <a:cs typeface="+mn-cs"/>
                        </a:rPr>
                        <a:t>. </a:t>
                      </a:r>
                      <a:r>
                        <a:rPr lang="it-IT" sz="1600" b="0" baseline="0" dirty="0" smtClean="0">
                          <a:solidFill>
                            <a:schemeClr val="dk1"/>
                          </a:solidFill>
                          <a:effectLst/>
                          <a:latin typeface="Comic Sans MS" panose="030F0702030302020204" pitchFamily="66" charset="0"/>
                          <a:ea typeface="+mn-ea"/>
                          <a:cs typeface="+mn-cs"/>
                        </a:rPr>
                        <a:t>Il </a:t>
                      </a:r>
                      <a:r>
                        <a:rPr lang="it-IT" sz="1600" b="0" i="1" baseline="0" dirty="0" smtClean="0">
                          <a:solidFill>
                            <a:schemeClr val="dk1"/>
                          </a:solidFill>
                          <a:effectLst/>
                          <a:latin typeface="Comic Sans MS" panose="030F0702030302020204" pitchFamily="66" charset="0"/>
                          <a:ea typeface="+mn-ea"/>
                          <a:cs typeface="+mn-cs"/>
                        </a:rPr>
                        <a:t>«trust» </a:t>
                      </a:r>
                      <a:r>
                        <a:rPr lang="it-IT" sz="1600" b="0" baseline="0" dirty="0" smtClean="0">
                          <a:solidFill>
                            <a:schemeClr val="dk1"/>
                          </a:solidFill>
                          <a:effectLst/>
                          <a:latin typeface="Comic Sans MS" panose="030F0702030302020204" pitchFamily="66" charset="0"/>
                          <a:ea typeface="+mn-ea"/>
                          <a:cs typeface="+mn-cs"/>
                        </a:rPr>
                        <a:t>per il revisore costituisce una autonoma fonte di responsabilità perché quest’ultimo può essere soggetto ad azioni di responsabilità risarcitorie da eventuali creditori del disponente per perdite economiche dovute ad una non corretta gestione. </a:t>
                      </a:r>
                      <a:endParaRPr lang="es-ES" sz="1600" b="0" i="1" baseline="0" dirty="0">
                        <a:solidFill>
                          <a:schemeClr val="dk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1413738706"/>
                  </a:ext>
                </a:extLst>
              </a:tr>
              <a:tr h="477217">
                <a:tc>
                  <a:txBody>
                    <a:bodyPr/>
                    <a:lstStyle/>
                    <a:p>
                      <a:pPr algn="just"/>
                      <a:r>
                        <a:rPr lang="it-IT" sz="1600" b="0" baseline="0" dirty="0" smtClean="0">
                          <a:solidFill>
                            <a:schemeClr val="dk1"/>
                          </a:solidFill>
                          <a:effectLst/>
                          <a:latin typeface="Comic Sans MS" panose="030F0702030302020204" pitchFamily="66" charset="0"/>
                          <a:ea typeface="+mn-ea"/>
                          <a:cs typeface="+mn-cs"/>
                        </a:rPr>
                        <a:t>3. Il potere del «</a:t>
                      </a:r>
                      <a:r>
                        <a:rPr lang="it-IT" sz="1600" b="0" i="1" baseline="0" dirty="0" smtClean="0">
                          <a:solidFill>
                            <a:schemeClr val="dk1"/>
                          </a:solidFill>
                          <a:effectLst/>
                          <a:latin typeface="Comic Sans MS" panose="030F0702030302020204" pitchFamily="66" charset="0"/>
                          <a:ea typeface="+mn-ea"/>
                          <a:cs typeface="+mn-cs"/>
                        </a:rPr>
                        <a:t>protector</a:t>
                      </a:r>
                      <a:r>
                        <a:rPr lang="it-IT" sz="1600" b="0" baseline="0" dirty="0" smtClean="0">
                          <a:solidFill>
                            <a:schemeClr val="dk1"/>
                          </a:solidFill>
                          <a:effectLst/>
                          <a:latin typeface="Comic Sans MS" panose="030F0702030302020204" pitchFamily="66" charset="0"/>
                          <a:ea typeface="+mn-ea"/>
                          <a:cs typeface="+mn-cs"/>
                        </a:rPr>
                        <a:t>» consistono generalmente nel potere di rimuovere o nominare i trustee, ottenere il loro consenso per la modifica della legge applicabile, ottenere i rendiconti annuali, nonché tutte quelle informazioni utili per seguire l’andamento amministrativo e di gestione del trust. Facoltà di approvare o porre un veto su determinate</a:t>
                      </a:r>
                    </a:p>
                    <a:p>
                      <a:pPr algn="just"/>
                      <a:r>
                        <a:rPr lang="it-IT" sz="1600" b="0" baseline="0" dirty="0" smtClean="0">
                          <a:solidFill>
                            <a:schemeClr val="dk1"/>
                          </a:solidFill>
                          <a:effectLst/>
                          <a:latin typeface="Comic Sans MS" panose="030F0702030302020204" pitchFamily="66" charset="0"/>
                          <a:ea typeface="+mn-ea"/>
                          <a:cs typeface="+mn-cs"/>
                        </a:rPr>
                        <a:t>attività del trustee, ad esempio sugli investimenti e sulla decisione di </a:t>
                      </a:r>
                      <a:r>
                        <a:rPr lang="es-ES" sz="1600" b="0" baseline="0" dirty="0" smtClean="0">
                          <a:solidFill>
                            <a:schemeClr val="dk1"/>
                          </a:solidFill>
                          <a:effectLst/>
                          <a:latin typeface="Comic Sans MS" panose="030F0702030302020204" pitchFamily="66" charset="0"/>
                          <a:ea typeface="+mn-ea"/>
                          <a:cs typeface="+mn-cs"/>
                        </a:rPr>
                        <a:t>effettuare distribuzioni.</a:t>
                      </a:r>
                      <a:endParaRPr lang="es-ES" sz="1600" b="0" baseline="0" dirty="0">
                        <a:solidFill>
                          <a:schemeClr val="dk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828499698"/>
                  </a:ext>
                </a:extLst>
              </a:tr>
            </a:tbl>
          </a:graphicData>
        </a:graphic>
      </p:graphicFrame>
      <p:sp>
        <p:nvSpPr>
          <p:cNvPr id="13" name="Rettangolo arrotondato 12"/>
          <p:cNvSpPr/>
          <p:nvPr/>
        </p:nvSpPr>
        <p:spPr>
          <a:xfrm>
            <a:off x="2127989" y="4989614"/>
            <a:ext cx="7878160" cy="143165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t-IT" sz="1867" b="1" dirty="0" smtClean="0">
                <a:effectLst>
                  <a:outerShdw blurRad="38100" dist="38100" dir="2700000" algn="tl">
                    <a:srgbClr val="000000">
                      <a:alpha val="43137"/>
                    </a:srgbClr>
                  </a:outerShdw>
                </a:effectLst>
                <a:latin typeface="Comic Sans MS" panose="030F0702030302020204" pitchFamily="66" charset="0"/>
              </a:rPr>
              <a:t>E’ necessario tenere il cd. «</a:t>
            </a:r>
            <a:r>
              <a:rPr lang="it-IT" sz="1867" b="1" i="1" dirty="0" smtClean="0">
                <a:effectLst>
                  <a:outerShdw blurRad="38100" dist="38100" dir="2700000" algn="tl">
                    <a:srgbClr val="000000">
                      <a:alpha val="43137"/>
                    </a:srgbClr>
                  </a:outerShdw>
                </a:effectLst>
                <a:latin typeface="Comic Sans MS" panose="030F0702030302020204" pitchFamily="66" charset="0"/>
              </a:rPr>
              <a:t>Libro degli eventi del trust</a:t>
            </a:r>
            <a:r>
              <a:rPr lang="it-IT" sz="1867" b="1" dirty="0" smtClean="0">
                <a:effectLst>
                  <a:outerShdw blurRad="38100" dist="38100" dir="2700000" algn="tl">
                    <a:srgbClr val="000000">
                      <a:alpha val="43137"/>
                    </a:srgbClr>
                  </a:outerShdw>
                </a:effectLst>
                <a:latin typeface="Comic Sans MS" panose="030F0702030302020204" pitchFamily="66" charset="0"/>
              </a:rPr>
              <a:t>» elaborato dalla prassi e accolto anche nell’interpretazione giurisprudenziale quale prova nelle azioni di responsabilità contro il revisore. </a:t>
            </a:r>
            <a:endParaRPr lang="it-IT" sz="1867" b="1"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22882074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13172581" y="7020080"/>
            <a:ext cx="207539" cy="131574"/>
          </a:xfrm>
          <a:prstGeom prst="rect">
            <a:avLst/>
          </a:prstGeom>
        </p:spPr>
        <p:txBody>
          <a:bodyPr vert="horz" wrap="square" lIns="0" tIns="0" rIns="0" bIns="0" rtlCol="0">
            <a:spAutoFit/>
          </a:bodyPr>
          <a:lstStyle/>
          <a:p>
            <a:pPr marL="21719"/>
            <a:r>
              <a:rPr spc="-4" dirty="0"/>
              <a:t>7</a:t>
            </a:r>
          </a:p>
        </p:txBody>
      </p:sp>
      <p:sp>
        <p:nvSpPr>
          <p:cNvPr id="8" name="object 4"/>
          <p:cNvSpPr txBox="1"/>
          <p:nvPr/>
        </p:nvSpPr>
        <p:spPr>
          <a:xfrm>
            <a:off x="2642568" y="7020080"/>
            <a:ext cx="1238024" cy="131574"/>
          </a:xfrm>
          <a:prstGeom prst="rect">
            <a:avLst/>
          </a:prstGeom>
        </p:spPr>
        <p:txBody>
          <a:bodyPr vert="horz" wrap="square" lIns="0" tIns="0" rIns="0" bIns="0" rtlCol="0">
            <a:spAutoFit/>
          </a:bodyPr>
          <a:lstStyle/>
          <a:p>
            <a:pPr marL="10861"/>
            <a:r>
              <a:rPr lang="it-IT" sz="855" dirty="0">
                <a:solidFill>
                  <a:schemeClr val="tx2">
                    <a:lumMod val="60000"/>
                    <a:lumOff val="40000"/>
                  </a:schemeClr>
                </a:solidFill>
                <a:latin typeface="Arial"/>
                <a:cs typeface="Arial"/>
              </a:rPr>
              <a:t>guelfilex@gmail.com</a:t>
            </a:r>
            <a:endParaRPr sz="855" dirty="0">
              <a:solidFill>
                <a:schemeClr val="tx2">
                  <a:lumMod val="60000"/>
                  <a:lumOff val="40000"/>
                </a:schemeClr>
              </a:solidFill>
              <a:latin typeface="Arial"/>
              <a:cs typeface="Arial"/>
            </a:endParaRPr>
          </a:p>
        </p:txBody>
      </p:sp>
      <p:sp>
        <p:nvSpPr>
          <p:cNvPr id="7" name="object 2"/>
          <p:cNvSpPr txBox="1"/>
          <p:nvPr/>
        </p:nvSpPr>
        <p:spPr>
          <a:xfrm>
            <a:off x="2619544" y="1805268"/>
            <a:ext cx="2871889" cy="346519"/>
          </a:xfrm>
          <a:prstGeom prst="rect">
            <a:avLst/>
          </a:prstGeom>
        </p:spPr>
        <p:txBody>
          <a:bodyPr vert="horz" wrap="square" lIns="0" tIns="108599" rIns="0" bIns="0" rtlCol="0">
            <a:spAutoFit/>
          </a:bodyPr>
          <a:lstStyle/>
          <a:p>
            <a:pPr marL="241081" indent="-230221">
              <a:spcBef>
                <a:spcPts val="855"/>
              </a:spcBef>
              <a:buClr>
                <a:srgbClr val="0072CF"/>
              </a:buClr>
              <a:buChar char=""/>
              <a:tabLst>
                <a:tab pos="241081" algn="l"/>
                <a:tab pos="241625" algn="l"/>
              </a:tabLst>
            </a:pPr>
            <a:endParaRPr sz="1539" dirty="0">
              <a:latin typeface="Arial"/>
              <a:cs typeface="Arial"/>
            </a:endParaRPr>
          </a:p>
        </p:txBody>
      </p:sp>
      <p:sp>
        <p:nvSpPr>
          <p:cNvPr id="10" name="Rettangolo 9"/>
          <p:cNvSpPr/>
          <p:nvPr/>
        </p:nvSpPr>
        <p:spPr>
          <a:xfrm>
            <a:off x="2417226" y="2554066"/>
            <a:ext cx="7359943" cy="329193"/>
          </a:xfrm>
          <a:prstGeom prst="rect">
            <a:avLst/>
          </a:prstGeom>
        </p:spPr>
        <p:txBody>
          <a:bodyPr wrap="square">
            <a:spAutoFit/>
          </a:bodyPr>
          <a:lstStyle/>
          <a:p>
            <a:pPr algn="just"/>
            <a:endParaRPr lang="it-IT" sz="1539" dirty="0"/>
          </a:p>
        </p:txBody>
      </p:sp>
      <p:sp>
        <p:nvSpPr>
          <p:cNvPr id="11" name="Rettangolo 10"/>
          <p:cNvSpPr/>
          <p:nvPr/>
        </p:nvSpPr>
        <p:spPr>
          <a:xfrm>
            <a:off x="2381931" y="1504803"/>
            <a:ext cx="7359943" cy="329193"/>
          </a:xfrm>
          <a:prstGeom prst="rect">
            <a:avLst/>
          </a:prstGeom>
        </p:spPr>
        <p:txBody>
          <a:bodyPr wrap="square">
            <a:spAutoFit/>
          </a:bodyPr>
          <a:lstStyle/>
          <a:p>
            <a:pPr algn="just"/>
            <a:endParaRPr lang="it-IT" sz="1539" dirty="0"/>
          </a:p>
        </p:txBody>
      </p:sp>
      <p:sp>
        <p:nvSpPr>
          <p:cNvPr id="5" name="Rettangolo 4"/>
          <p:cNvSpPr/>
          <p:nvPr/>
        </p:nvSpPr>
        <p:spPr>
          <a:xfrm>
            <a:off x="2339523" y="1662712"/>
            <a:ext cx="7359943" cy="750205"/>
          </a:xfrm>
          <a:prstGeom prst="rect">
            <a:avLst/>
          </a:prstGeom>
        </p:spPr>
        <p:txBody>
          <a:bodyPr wrap="square">
            <a:spAutoFit/>
          </a:bodyPr>
          <a:lstStyle/>
          <a:p>
            <a:endParaRPr lang="it-IT" sz="1539" dirty="0"/>
          </a:p>
          <a:p>
            <a:pPr algn="ctr"/>
            <a:endParaRPr lang="it-IT" sz="2736" dirty="0">
              <a:latin typeface="Comic Sans MS" panose="030F0702030302020204" pitchFamily="66" charset="0"/>
            </a:endParaRPr>
          </a:p>
        </p:txBody>
      </p:sp>
      <p:pic>
        <p:nvPicPr>
          <p:cNvPr id="2" name="Immagine 1"/>
          <p:cNvPicPr>
            <a:picLocks noChangeAspect="1"/>
          </p:cNvPicPr>
          <p:nvPr/>
        </p:nvPicPr>
        <p:blipFill>
          <a:blip r:embed="rId2"/>
          <a:stretch>
            <a:fillRect/>
          </a:stretch>
        </p:blipFill>
        <p:spPr>
          <a:xfrm>
            <a:off x="2946401" y="1397001"/>
            <a:ext cx="6012361" cy="3930031"/>
          </a:xfrm>
          <a:prstGeom prst="rect">
            <a:avLst/>
          </a:prstGeom>
        </p:spPr>
      </p:pic>
      <p:pic>
        <p:nvPicPr>
          <p:cNvPr id="9" name="Immagine 8">
            <a:extLst>
              <a:ext uri="{FF2B5EF4-FFF2-40B4-BE49-F238E27FC236}">
                <a16:creationId xmlns:a16="http://schemas.microsoft.com/office/drawing/2014/main" id="{182171DA-DB5D-48C5-8E23-1D71236982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336" y="514740"/>
            <a:ext cx="574075" cy="573033"/>
          </a:xfrm>
          <a:prstGeom prst="rect">
            <a:avLst/>
          </a:prstGeom>
        </p:spPr>
      </p:pic>
    </p:spTree>
    <p:extLst>
      <p:ext uri="{BB962C8B-B14F-4D97-AF65-F5344CB8AC3E}">
        <p14:creationId xmlns:p14="http://schemas.microsoft.com/office/powerpoint/2010/main" val="192960711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61334" y="7030940"/>
            <a:ext cx="7157188" cy="115416"/>
          </a:xfrm>
          <a:prstGeom prst="rect">
            <a:avLst/>
          </a:prstGeom>
        </p:spPr>
        <p:txBody>
          <a:bodyPr vert="horz" wrap="square" lIns="0" tIns="0" rIns="0" bIns="0" rtlCol="0">
            <a:spAutoFit/>
          </a:bodyPr>
          <a:lstStyle/>
          <a:p>
            <a:pPr>
              <a:lnSpc>
                <a:spcPts val="940"/>
              </a:lnSpc>
              <a:tabLst>
                <a:tab pos="7036373" algn="l"/>
              </a:tabLst>
            </a:pPr>
            <a:r>
              <a:rPr sz="855" spc="-9" dirty="0">
                <a:solidFill>
                  <a:srgbClr val="0072CF"/>
                </a:solidFill>
                <a:latin typeface="Arial"/>
                <a:cs typeface="Arial"/>
                <a:hlinkClick r:id="rId2"/>
              </a:rPr>
              <a:t>www.dlapiper.co</a:t>
            </a:r>
            <a:r>
              <a:rPr sz="855" spc="-4" dirty="0">
                <a:solidFill>
                  <a:srgbClr val="0072CF"/>
                </a:solidFill>
                <a:latin typeface="Arial"/>
                <a:cs typeface="Arial"/>
                <a:hlinkClick r:id="rId2"/>
              </a:rPr>
              <a:t>m</a:t>
            </a:r>
            <a:r>
              <a:rPr sz="855" dirty="0">
                <a:solidFill>
                  <a:srgbClr val="0072CF"/>
                </a:solidFill>
                <a:latin typeface="Arial"/>
                <a:cs typeface="Arial"/>
              </a:rPr>
              <a:t>	</a:t>
            </a:r>
            <a:r>
              <a:rPr sz="855" spc="-9" dirty="0">
                <a:solidFill>
                  <a:srgbClr val="696B6A"/>
                </a:solidFill>
                <a:latin typeface="Arial"/>
                <a:cs typeface="Arial"/>
              </a:rPr>
              <a:t>19</a:t>
            </a:r>
            <a:endParaRPr sz="855">
              <a:latin typeface="Arial"/>
              <a:cs typeface="Arial"/>
            </a:endParaRPr>
          </a:p>
        </p:txBody>
      </p:sp>
      <p:sp>
        <p:nvSpPr>
          <p:cNvPr id="14" name="object 14"/>
          <p:cNvSpPr txBox="1">
            <a:spLocks noGrp="1"/>
          </p:cNvSpPr>
          <p:nvPr>
            <p:ph type="title"/>
          </p:nvPr>
        </p:nvSpPr>
        <p:spPr>
          <a:xfrm>
            <a:off x="5971866" y="761520"/>
            <a:ext cx="4184665" cy="747450"/>
          </a:xfrm>
          <a:prstGeom prst="rect">
            <a:avLst/>
          </a:prstGeom>
        </p:spPr>
        <p:txBody>
          <a:bodyPr vert="horz" wrap="square" lIns="0" tIns="10860" rIns="0" bIns="0" rtlCol="0">
            <a:spAutoFit/>
          </a:bodyPr>
          <a:lstStyle/>
          <a:p>
            <a:pPr marL="494106">
              <a:spcBef>
                <a:spcPts val="87"/>
              </a:spcBef>
            </a:pPr>
            <a:r>
              <a:rPr lang="it-IT" spc="-4" dirty="0"/>
              <a:t/>
            </a:r>
            <a:br>
              <a:rPr lang="it-IT" spc="-4" dirty="0"/>
            </a:br>
            <a:endParaRPr spc="-4" dirty="0">
              <a:latin typeface="Comic Sans MS" panose="030F0702030302020204" pitchFamily="66" charset="0"/>
            </a:endParaRPr>
          </a:p>
        </p:txBody>
      </p:sp>
      <p:sp>
        <p:nvSpPr>
          <p:cNvPr id="5" name="Sottotitolo 4"/>
          <p:cNvSpPr>
            <a:spLocks noGrp="1"/>
          </p:cNvSpPr>
          <p:nvPr>
            <p:ph type="body" idx="4294967295"/>
          </p:nvPr>
        </p:nvSpPr>
        <p:spPr>
          <a:xfrm>
            <a:off x="7617885" y="1295400"/>
            <a:ext cx="4574116" cy="3525452"/>
          </a:xfrm>
        </p:spPr>
        <p:txBody>
          <a:bodyPr/>
          <a:lstStyle/>
          <a:p>
            <a:pPr algn="ctr"/>
            <a:endParaRPr lang="it-IT" sz="2393" u="none" dirty="0">
              <a:solidFill>
                <a:srgbClr val="0072CF"/>
              </a:solidFill>
              <a:latin typeface="Bookman Old Style" panose="02050604050505020204" pitchFamily="18" charset="0"/>
              <a:ea typeface="+mj-ea"/>
            </a:endParaRPr>
          </a:p>
          <a:p>
            <a:pPr algn="ctr"/>
            <a:endParaRPr lang="it-IT" sz="2393" u="none" dirty="0">
              <a:solidFill>
                <a:srgbClr val="0072CF"/>
              </a:solidFill>
              <a:latin typeface="Bookman Old Style" panose="02050604050505020204" pitchFamily="18" charset="0"/>
              <a:ea typeface="+mj-ea"/>
            </a:endParaRPr>
          </a:p>
          <a:p>
            <a:pPr algn="ctr"/>
            <a:endParaRPr lang="it-IT" sz="2393" b="0" u="none" dirty="0">
              <a:solidFill>
                <a:srgbClr val="0072CF"/>
              </a:solidFill>
              <a:effectLst>
                <a:outerShdw blurRad="38100" dist="38100" dir="2700000" algn="tl">
                  <a:srgbClr val="000000">
                    <a:alpha val="43137"/>
                  </a:srgbClr>
                </a:outerShdw>
              </a:effectLst>
              <a:latin typeface="Bookman Old Style" panose="02050604050505020204" pitchFamily="18" charset="0"/>
              <a:ea typeface="+mj-ea"/>
            </a:endParaRPr>
          </a:p>
          <a:p>
            <a:pPr algn="ctr"/>
            <a:endParaRPr lang="it-IT" sz="1867" b="0" u="none" dirty="0">
              <a:effectLst>
                <a:outerShdw blurRad="38100" dist="38100" dir="2700000" algn="tl">
                  <a:srgbClr val="000000">
                    <a:alpha val="43137"/>
                  </a:srgbClr>
                </a:outerShdw>
              </a:effectLst>
              <a:latin typeface="Bookman Old Style" panose="02050604050505020204" pitchFamily="18" charset="0"/>
              <a:ea typeface="+mj-ea"/>
            </a:endParaRPr>
          </a:p>
          <a:p>
            <a:pPr algn="just"/>
            <a:r>
              <a:rPr lang="it-IT" sz="1867" b="0" u="none" dirty="0">
                <a:effectLst>
                  <a:outerShdw blurRad="38100" dist="38100" dir="2700000" algn="tl">
                    <a:srgbClr val="000000">
                      <a:alpha val="43137"/>
                    </a:srgbClr>
                  </a:outerShdw>
                </a:effectLst>
                <a:latin typeface="Bookman Old Style" panose="02050604050505020204" pitchFamily="18" charset="0"/>
                <a:ea typeface="+mj-ea"/>
              </a:rPr>
              <a:t>Cristina Guelfi</a:t>
            </a:r>
          </a:p>
          <a:p>
            <a:pPr algn="just"/>
            <a:r>
              <a:rPr lang="it-IT" sz="1333" b="0" u="none" dirty="0">
                <a:effectLst>
                  <a:outerShdw blurRad="38100" dist="38100" dir="2700000" algn="tl">
                    <a:srgbClr val="000000">
                      <a:alpha val="43137"/>
                    </a:srgbClr>
                  </a:outerShdw>
                </a:effectLst>
                <a:latin typeface="Bookman Old Style" panose="02050604050505020204" pitchFamily="18" charset="0"/>
                <a:ea typeface="+mj-ea"/>
              </a:rPr>
              <a:t>Avvocato, Founding Partner</a:t>
            </a:r>
          </a:p>
          <a:p>
            <a:pPr algn="just"/>
            <a:endParaRPr lang="it-IT" sz="1333" b="0" u="none" dirty="0">
              <a:effectLst>
                <a:outerShdw blurRad="38100" dist="38100" dir="2700000" algn="tl">
                  <a:srgbClr val="000000">
                    <a:alpha val="43137"/>
                  </a:srgbClr>
                </a:outerShdw>
              </a:effectLst>
              <a:latin typeface="Bookman Old Style" panose="02050604050505020204" pitchFamily="18" charset="0"/>
              <a:ea typeface="+mj-ea"/>
            </a:endParaRPr>
          </a:p>
          <a:p>
            <a:pPr algn="just"/>
            <a:r>
              <a:rPr lang="it-IT" sz="1333" u="none" dirty="0">
                <a:effectLst>
                  <a:outerShdw blurRad="38100" dist="38100" dir="2700000" algn="tl">
                    <a:srgbClr val="000000">
                      <a:alpha val="43137"/>
                    </a:srgbClr>
                  </a:outerShdw>
                </a:effectLst>
                <a:latin typeface="Bookman Old Style" panose="02050604050505020204" pitchFamily="18" charset="0"/>
                <a:ea typeface="+mj-ea"/>
              </a:rPr>
              <a:t>Studio Legale Guelfi &amp; Associati</a:t>
            </a:r>
          </a:p>
          <a:p>
            <a:pPr algn="just"/>
            <a:r>
              <a:rPr lang="it-IT" sz="1333" b="0" u="none" dirty="0">
                <a:effectLst>
                  <a:outerShdw blurRad="38100" dist="38100" dir="2700000" algn="tl">
                    <a:srgbClr val="000000">
                      <a:alpha val="43137"/>
                    </a:srgbClr>
                  </a:outerShdw>
                </a:effectLst>
                <a:latin typeface="Bookman Old Style" panose="02050604050505020204" pitchFamily="18" charset="0"/>
                <a:ea typeface="+mj-ea"/>
              </a:rPr>
              <a:t>L. Richini, 2/A</a:t>
            </a:r>
          </a:p>
          <a:p>
            <a:pPr algn="just"/>
            <a:r>
              <a:rPr lang="it-IT" sz="1333" b="0" u="none" dirty="0">
                <a:effectLst>
                  <a:outerShdw blurRad="38100" dist="38100" dir="2700000" algn="tl">
                    <a:srgbClr val="000000">
                      <a:alpha val="43137"/>
                    </a:srgbClr>
                  </a:outerShdw>
                </a:effectLst>
                <a:latin typeface="Bookman Old Style" panose="02050604050505020204" pitchFamily="18" charset="0"/>
                <a:ea typeface="+mj-ea"/>
              </a:rPr>
              <a:t>20122 – Milano</a:t>
            </a:r>
          </a:p>
          <a:p>
            <a:pPr algn="just"/>
            <a:r>
              <a:rPr lang="it-IT" sz="1333" b="0" u="none" dirty="0">
                <a:effectLst>
                  <a:outerShdw blurRad="38100" dist="38100" dir="2700000" algn="tl">
                    <a:srgbClr val="000000">
                      <a:alpha val="43137"/>
                    </a:srgbClr>
                  </a:outerShdw>
                </a:effectLst>
                <a:latin typeface="Bookman Old Style" panose="02050604050505020204" pitchFamily="18" charset="0"/>
                <a:ea typeface="+mj-ea"/>
              </a:rPr>
              <a:t>Tel: 346.3280575</a:t>
            </a:r>
          </a:p>
          <a:p>
            <a:pPr algn="just"/>
            <a:r>
              <a:rPr lang="it-IT" sz="1333" b="0" u="none" dirty="0">
                <a:effectLst>
                  <a:outerShdw blurRad="38100" dist="38100" dir="2700000" algn="tl">
                    <a:srgbClr val="000000">
                      <a:alpha val="43137"/>
                    </a:srgbClr>
                  </a:outerShdw>
                </a:effectLst>
                <a:latin typeface="Bookman Old Style" panose="02050604050505020204" pitchFamily="18" charset="0"/>
                <a:ea typeface="+mj-ea"/>
              </a:rPr>
              <a:t>Email: </a:t>
            </a:r>
            <a:r>
              <a:rPr lang="it-IT" sz="1333" b="0" u="none" dirty="0">
                <a:effectLst>
                  <a:outerShdw blurRad="38100" dist="38100" dir="2700000" algn="tl">
                    <a:srgbClr val="000000">
                      <a:alpha val="43137"/>
                    </a:srgbClr>
                  </a:outerShdw>
                </a:effectLst>
                <a:latin typeface="Bookman Old Style" panose="02050604050505020204" pitchFamily="18" charset="0"/>
                <a:ea typeface="+mj-ea"/>
                <a:hlinkClick r:id="rId3"/>
              </a:rPr>
              <a:t>cguelfi@slbius.eu</a:t>
            </a:r>
            <a:endParaRPr lang="it-IT" sz="1333" b="0" u="none" dirty="0">
              <a:effectLst>
                <a:outerShdw blurRad="38100" dist="38100" dir="2700000" algn="tl">
                  <a:srgbClr val="000000">
                    <a:alpha val="43137"/>
                  </a:srgbClr>
                </a:outerShdw>
              </a:effectLst>
              <a:latin typeface="Bookman Old Style" panose="02050604050505020204" pitchFamily="18" charset="0"/>
              <a:ea typeface="+mj-ea"/>
            </a:endParaRPr>
          </a:p>
          <a:p>
            <a:pPr algn="just"/>
            <a:r>
              <a:rPr lang="it-IT" sz="1333" b="0" u="none" dirty="0">
                <a:effectLst>
                  <a:outerShdw blurRad="38100" dist="38100" dir="2700000" algn="tl">
                    <a:srgbClr val="000000">
                      <a:alpha val="43137"/>
                    </a:srgbClr>
                  </a:outerShdw>
                </a:effectLst>
                <a:latin typeface="Bookman Old Style" panose="02050604050505020204" pitchFamily="18" charset="0"/>
                <a:ea typeface="+mj-ea"/>
              </a:rPr>
              <a:t>guelfilex@gmail.com</a:t>
            </a:r>
          </a:p>
          <a:p>
            <a:pPr algn="ctr"/>
            <a:endParaRPr lang="it-IT" sz="1333" u="none" dirty="0">
              <a:effectLst>
                <a:outerShdw blurRad="38100" dist="38100" dir="2700000" algn="tl">
                  <a:srgbClr val="000000">
                    <a:alpha val="43137"/>
                  </a:srgbClr>
                </a:outerShdw>
              </a:effectLst>
              <a:latin typeface="Bookman Old Style" panose="02050604050505020204" pitchFamily="18" charset="0"/>
              <a:ea typeface="+mj-ea"/>
            </a:endParaRPr>
          </a:p>
        </p:txBody>
      </p:sp>
      <p:pic>
        <p:nvPicPr>
          <p:cNvPr id="11" name="Immagine 10"/>
          <p:cNvPicPr>
            <a:picLocks noChangeAspect="1"/>
          </p:cNvPicPr>
          <p:nvPr/>
        </p:nvPicPr>
        <p:blipFill>
          <a:blip r:embed="rId4"/>
          <a:stretch>
            <a:fillRect/>
          </a:stretch>
        </p:blipFill>
        <p:spPr>
          <a:xfrm>
            <a:off x="1001284" y="761520"/>
            <a:ext cx="9941163" cy="5212904"/>
          </a:xfrm>
          <a:prstGeom prst="rect">
            <a:avLst/>
          </a:prstGeom>
        </p:spPr>
      </p:pic>
      <p:sp>
        <p:nvSpPr>
          <p:cNvPr id="12" name="Sottotitolo 4"/>
          <p:cNvSpPr txBox="1">
            <a:spLocks/>
          </p:cNvSpPr>
          <p:nvPr/>
        </p:nvSpPr>
        <p:spPr>
          <a:xfrm>
            <a:off x="2926080" y="1295399"/>
            <a:ext cx="5865223" cy="4675254"/>
          </a:xfrm>
          <a:prstGeom prst="rect">
            <a:avLst/>
          </a:prstGeom>
        </p:spPr>
        <p:txBody>
          <a:bodyPr wrap="square" lIns="0" tIns="0" rIns="0" bIns="0">
            <a:spAutoFit/>
          </a:bodyPr>
          <a:lstStyle>
            <a:lvl1pPr marL="0">
              <a:defRPr sz="1154" b="1" i="0" u="heavy">
                <a:solidFill>
                  <a:schemeClr val="tx1"/>
                </a:solidFill>
                <a:latin typeface="Arial"/>
                <a:ea typeface="+mn-ea"/>
                <a:cs typeface="Arial"/>
              </a:defRPr>
            </a:lvl1pPr>
            <a:lvl2pPr marL="293213">
              <a:defRPr>
                <a:latin typeface="+mn-lt"/>
                <a:ea typeface="+mn-ea"/>
                <a:cs typeface="+mn-cs"/>
              </a:defRPr>
            </a:lvl2pPr>
            <a:lvl3pPr marL="586424">
              <a:defRPr>
                <a:latin typeface="+mn-lt"/>
                <a:ea typeface="+mn-ea"/>
                <a:cs typeface="+mn-cs"/>
              </a:defRPr>
            </a:lvl3pPr>
            <a:lvl4pPr marL="879637">
              <a:defRPr>
                <a:latin typeface="+mn-lt"/>
                <a:ea typeface="+mn-ea"/>
                <a:cs typeface="+mn-cs"/>
              </a:defRPr>
            </a:lvl4pPr>
            <a:lvl5pPr marL="1172849">
              <a:defRPr>
                <a:latin typeface="+mn-lt"/>
                <a:ea typeface="+mn-ea"/>
                <a:cs typeface="+mn-cs"/>
              </a:defRPr>
            </a:lvl5pPr>
            <a:lvl6pPr marL="1466061">
              <a:defRPr>
                <a:latin typeface="+mn-lt"/>
                <a:ea typeface="+mn-ea"/>
                <a:cs typeface="+mn-cs"/>
              </a:defRPr>
            </a:lvl6pPr>
            <a:lvl7pPr marL="1759272">
              <a:defRPr>
                <a:latin typeface="+mn-lt"/>
                <a:ea typeface="+mn-ea"/>
                <a:cs typeface="+mn-cs"/>
              </a:defRPr>
            </a:lvl7pPr>
            <a:lvl8pPr marL="2052486">
              <a:defRPr>
                <a:latin typeface="+mn-lt"/>
                <a:ea typeface="+mn-ea"/>
                <a:cs typeface="+mn-cs"/>
              </a:defRPr>
            </a:lvl8pPr>
            <a:lvl9pPr marL="2345697">
              <a:defRPr>
                <a:latin typeface="+mn-lt"/>
                <a:ea typeface="+mn-ea"/>
                <a:cs typeface="+mn-cs"/>
              </a:defRPr>
            </a:lvl9pPr>
          </a:lstStyle>
          <a:p>
            <a:pPr algn="just" defTabSz="1219170"/>
            <a:r>
              <a:rPr lang="it-IT" sz="2393" u="none" kern="0" dirty="0">
                <a:solidFill>
                  <a:srgbClr val="0072CF"/>
                </a:solidFill>
                <a:latin typeface="Bookman Old Style" panose="02050604050505020204" pitchFamily="18" charset="0"/>
                <a:ea typeface="+mj-ea"/>
              </a:rPr>
              <a:t>	     CONTATTO</a:t>
            </a:r>
          </a:p>
          <a:p>
            <a:pPr algn="just" defTabSz="1219170"/>
            <a:endParaRPr lang="it-IT" sz="2393" u="none" kern="0" dirty="0">
              <a:solidFill>
                <a:srgbClr val="0072CF"/>
              </a:solidFill>
              <a:latin typeface="Bookman Old Style" panose="02050604050505020204" pitchFamily="18" charset="0"/>
              <a:ea typeface="+mj-ea"/>
            </a:endParaRPr>
          </a:p>
          <a:p>
            <a:pPr algn="just" defTabSz="1219170"/>
            <a:r>
              <a:rPr lang="it-IT" sz="1867" b="0" u="none" kern="0" dirty="0">
                <a:effectLst>
                  <a:outerShdw blurRad="38100" dist="38100" dir="2700000" algn="tl">
                    <a:srgbClr val="000000">
                      <a:alpha val="43137"/>
                    </a:srgbClr>
                  </a:outerShdw>
                </a:effectLst>
                <a:latin typeface="Bookman Old Style" panose="02050604050505020204" pitchFamily="18" charset="0"/>
                <a:ea typeface="+mj-ea"/>
              </a:rPr>
              <a:t>	</a:t>
            </a:r>
            <a:r>
              <a:rPr lang="it-IT" sz="1400" b="0" u="none" kern="0" dirty="0">
                <a:effectLst>
                  <a:outerShdw blurRad="38100" dist="38100" dir="2700000" algn="tl">
                    <a:srgbClr val="000000">
                      <a:alpha val="43137"/>
                    </a:srgbClr>
                  </a:outerShdw>
                </a:effectLst>
                <a:latin typeface="Bookman Old Style" panose="02050604050505020204" pitchFamily="18" charset="0"/>
                <a:ea typeface="+mj-ea"/>
              </a:rPr>
              <a:t>Studio Legale Guelfi &amp; Novelli</a:t>
            </a:r>
          </a:p>
          <a:p>
            <a:pPr algn="just" defTabSz="1219170"/>
            <a:r>
              <a:rPr lang="it-IT" sz="1867" b="0" u="none" kern="0" dirty="0">
                <a:effectLst>
                  <a:outerShdw blurRad="38100" dist="38100" dir="2700000" algn="tl">
                    <a:srgbClr val="000000">
                      <a:alpha val="43137"/>
                    </a:srgbClr>
                  </a:outerShdw>
                </a:effectLst>
                <a:latin typeface="Bookman Old Style" panose="02050604050505020204" pitchFamily="18" charset="0"/>
                <a:ea typeface="+mj-ea"/>
              </a:rPr>
              <a:t>	       </a:t>
            </a:r>
          </a:p>
          <a:p>
            <a:pPr algn="just" defTabSz="1219170"/>
            <a:r>
              <a:rPr lang="it-IT" sz="1867" b="0" u="none" kern="0" dirty="0">
                <a:effectLst>
                  <a:outerShdw blurRad="38100" dist="38100" dir="2700000" algn="tl">
                    <a:srgbClr val="000000">
                      <a:alpha val="43137"/>
                    </a:srgbClr>
                  </a:outerShdw>
                </a:effectLst>
                <a:latin typeface="Bookman Old Style" panose="02050604050505020204" pitchFamily="18" charset="0"/>
                <a:ea typeface="+mj-ea"/>
              </a:rPr>
              <a:t>	       Cristina Guelfi</a:t>
            </a:r>
          </a:p>
          <a:p>
            <a:pPr algn="just" defTabSz="1219170"/>
            <a:r>
              <a:rPr lang="it-IT" sz="1333" b="0" u="none" kern="0" dirty="0">
                <a:effectLst>
                  <a:outerShdw blurRad="38100" dist="38100" dir="2700000" algn="tl">
                    <a:srgbClr val="000000">
                      <a:alpha val="43137"/>
                    </a:srgbClr>
                  </a:outerShdw>
                </a:effectLst>
                <a:latin typeface="Bookman Old Style" panose="02050604050505020204" pitchFamily="18" charset="0"/>
                <a:ea typeface="+mj-ea"/>
              </a:rPr>
              <a:t>	     Avvocato, Founding Partner</a:t>
            </a:r>
          </a:p>
          <a:p>
            <a:pPr algn="just" defTabSz="1219170"/>
            <a:endParaRPr lang="it-IT" sz="1333" b="0" u="none" kern="0" dirty="0">
              <a:effectLst>
                <a:outerShdw blurRad="38100" dist="38100" dir="2700000" algn="tl">
                  <a:srgbClr val="000000">
                    <a:alpha val="43137"/>
                  </a:srgbClr>
                </a:outerShdw>
              </a:effectLst>
              <a:latin typeface="Bookman Old Style" panose="02050604050505020204" pitchFamily="18" charset="0"/>
              <a:ea typeface="+mj-ea"/>
            </a:endParaRPr>
          </a:p>
          <a:p>
            <a:pPr algn="just" defTabSz="1219170"/>
            <a:r>
              <a:rPr lang="it-IT" sz="1333" u="none" kern="0" dirty="0">
                <a:effectLst>
                  <a:outerShdw blurRad="38100" dist="38100" dir="2700000" algn="tl">
                    <a:srgbClr val="000000">
                      <a:alpha val="43137"/>
                    </a:srgbClr>
                  </a:outerShdw>
                </a:effectLst>
                <a:latin typeface="Bookman Old Style" panose="02050604050505020204" pitchFamily="18" charset="0"/>
                <a:ea typeface="+mj-ea"/>
              </a:rPr>
              <a:t>	</a:t>
            </a:r>
            <a:r>
              <a:rPr lang="it-IT" sz="1333" b="0" u="none" kern="0" dirty="0">
                <a:effectLst>
                  <a:outerShdw blurRad="38100" dist="38100" dir="2700000" algn="tl">
                    <a:srgbClr val="000000">
                      <a:alpha val="43137"/>
                    </a:srgbClr>
                  </a:outerShdw>
                </a:effectLst>
                <a:latin typeface="Bookman Old Style" panose="02050604050505020204" pitchFamily="18" charset="0"/>
                <a:ea typeface="+mj-ea"/>
              </a:rPr>
              <a:t>Via Fieno, 3 </a:t>
            </a:r>
          </a:p>
          <a:p>
            <a:pPr algn="just" defTabSz="1219170"/>
            <a:r>
              <a:rPr lang="it-IT" sz="1333" b="0" u="none" kern="0" dirty="0">
                <a:effectLst>
                  <a:outerShdw blurRad="38100" dist="38100" dir="2700000" algn="tl">
                    <a:srgbClr val="000000">
                      <a:alpha val="43137"/>
                    </a:srgbClr>
                  </a:outerShdw>
                </a:effectLst>
                <a:latin typeface="Bookman Old Style" panose="02050604050505020204" pitchFamily="18" charset="0"/>
                <a:ea typeface="+mj-ea"/>
              </a:rPr>
              <a:t>	20122 – Milano</a:t>
            </a:r>
          </a:p>
          <a:p>
            <a:pPr algn="just" defTabSz="1219170"/>
            <a:r>
              <a:rPr lang="it-IT" sz="1333" b="0" u="none" kern="0" dirty="0">
                <a:effectLst>
                  <a:outerShdw blurRad="38100" dist="38100" dir="2700000" algn="tl">
                    <a:srgbClr val="000000">
                      <a:alpha val="43137"/>
                    </a:srgbClr>
                  </a:outerShdw>
                </a:effectLst>
                <a:latin typeface="Bookman Old Style" panose="02050604050505020204" pitchFamily="18" charset="0"/>
                <a:ea typeface="+mj-ea"/>
              </a:rPr>
              <a:t>	Tel: 02. </a:t>
            </a:r>
            <a:r>
              <a:rPr lang="es-ES" sz="1333" b="0" u="none" kern="0" dirty="0">
                <a:effectLst>
                  <a:outerShdw blurRad="38100" dist="38100" dir="2700000" algn="tl">
                    <a:srgbClr val="000000">
                      <a:alpha val="43137"/>
                    </a:srgbClr>
                  </a:outerShdw>
                </a:effectLst>
                <a:latin typeface="Bookman Old Style" panose="02050604050505020204" pitchFamily="18" charset="0"/>
                <a:ea typeface="+mj-ea"/>
              </a:rPr>
              <a:t>72080227</a:t>
            </a:r>
            <a:r>
              <a:rPr lang="it-IT" sz="1333" b="0" u="none" kern="0" dirty="0">
                <a:effectLst>
                  <a:outerShdw blurRad="38100" dist="38100" dir="2700000" algn="tl">
                    <a:srgbClr val="000000">
                      <a:alpha val="43137"/>
                    </a:srgbClr>
                  </a:outerShdw>
                </a:effectLst>
                <a:latin typeface="Bookman Old Style" panose="02050604050505020204" pitchFamily="18" charset="0"/>
                <a:ea typeface="+mj-ea"/>
              </a:rPr>
              <a:t>	</a:t>
            </a:r>
          </a:p>
          <a:p>
            <a:pPr algn="just" defTabSz="1219170"/>
            <a:r>
              <a:rPr lang="it-IT" sz="1333" b="0" u="none" kern="0" dirty="0">
                <a:effectLst>
                  <a:outerShdw blurRad="38100" dist="38100" dir="2700000" algn="tl">
                    <a:srgbClr val="000000">
                      <a:alpha val="43137"/>
                    </a:srgbClr>
                  </a:outerShdw>
                </a:effectLst>
                <a:latin typeface="Bookman Old Style" panose="02050604050505020204" pitchFamily="18" charset="0"/>
                <a:ea typeface="+mj-ea"/>
              </a:rPr>
              <a:t>	Tel: (+ 39)346.3280575	</a:t>
            </a:r>
          </a:p>
          <a:p>
            <a:pPr algn="just" defTabSz="1219170"/>
            <a:r>
              <a:rPr lang="it-IT" sz="1333" b="0" u="none" kern="0" dirty="0">
                <a:effectLst>
                  <a:outerShdw blurRad="38100" dist="38100" dir="2700000" algn="tl">
                    <a:srgbClr val="000000">
                      <a:alpha val="43137"/>
                    </a:srgbClr>
                  </a:outerShdw>
                </a:effectLst>
                <a:latin typeface="Bookman Old Style" panose="02050604050505020204" pitchFamily="18" charset="0"/>
                <a:ea typeface="+mj-ea"/>
              </a:rPr>
              <a:t>	Email: </a:t>
            </a:r>
            <a:r>
              <a:rPr lang="it-IT" sz="1333" b="0" u="none" kern="0" dirty="0" smtClean="0">
                <a:effectLst>
                  <a:outerShdw blurRad="38100" dist="38100" dir="2700000" algn="tl">
                    <a:srgbClr val="000000">
                      <a:alpha val="43137"/>
                    </a:srgbClr>
                  </a:outerShdw>
                </a:effectLst>
                <a:latin typeface="Bookman Old Style" panose="02050604050505020204" pitchFamily="18" charset="0"/>
                <a:ea typeface="+mj-ea"/>
                <a:hlinkClick r:id="rId5"/>
              </a:rPr>
              <a:t>guelfilex@gmail.com</a:t>
            </a:r>
            <a:endParaRPr lang="it-IT" sz="1333" b="0" u="none" kern="0" dirty="0">
              <a:effectLst>
                <a:outerShdw blurRad="38100" dist="38100" dir="2700000" algn="tl">
                  <a:srgbClr val="000000">
                    <a:alpha val="43137"/>
                  </a:srgbClr>
                </a:outerShdw>
              </a:effectLst>
              <a:latin typeface="Bookman Old Style" panose="02050604050505020204" pitchFamily="18" charset="0"/>
              <a:ea typeface="+mj-ea"/>
            </a:endParaRPr>
          </a:p>
          <a:p>
            <a:pPr algn="just" defTabSz="1219170"/>
            <a:r>
              <a:rPr lang="it-IT" sz="1333" b="0" u="none" kern="0" dirty="0" smtClean="0">
                <a:effectLst>
                  <a:outerShdw blurRad="38100" dist="38100" dir="2700000" algn="tl">
                    <a:srgbClr val="000000">
                      <a:alpha val="43137"/>
                    </a:srgbClr>
                  </a:outerShdw>
                </a:effectLst>
                <a:latin typeface="Bookman Old Style" panose="02050604050505020204" pitchFamily="18" charset="0"/>
                <a:ea typeface="+mj-ea"/>
              </a:rPr>
              <a:t>               </a:t>
            </a:r>
            <a:endParaRPr lang="it-IT" sz="1333" b="0" u="none" kern="0" dirty="0">
              <a:effectLst>
                <a:outerShdw blurRad="38100" dist="38100" dir="2700000" algn="tl">
                  <a:srgbClr val="000000">
                    <a:alpha val="43137"/>
                  </a:srgbClr>
                </a:outerShdw>
              </a:effectLst>
              <a:latin typeface="Bookman Old Style" panose="02050604050505020204" pitchFamily="18" charset="0"/>
              <a:ea typeface="+mj-ea"/>
            </a:endParaRPr>
          </a:p>
          <a:p>
            <a:pPr algn="just" defTabSz="1219170"/>
            <a:endParaRPr lang="it-IT" sz="1333" b="0" u="none" kern="0" dirty="0">
              <a:effectLst>
                <a:outerShdw blurRad="38100" dist="38100" dir="2700000" algn="tl">
                  <a:srgbClr val="000000">
                    <a:alpha val="43137"/>
                  </a:srgbClr>
                </a:outerShdw>
              </a:effectLst>
              <a:latin typeface="Bookman Old Style" panose="02050604050505020204" pitchFamily="18" charset="0"/>
              <a:ea typeface="+mj-ea"/>
            </a:endParaRPr>
          </a:p>
          <a:p>
            <a:pPr algn="just" defTabSz="1219170"/>
            <a:r>
              <a:rPr lang="it-IT" sz="1333" b="0" u="none" kern="0" dirty="0">
                <a:effectLst>
                  <a:outerShdw blurRad="38100" dist="38100" dir="2700000" algn="tl">
                    <a:srgbClr val="000000">
                      <a:alpha val="43137"/>
                    </a:srgbClr>
                  </a:outerShdw>
                </a:effectLst>
                <a:latin typeface="Bookman Old Style" panose="02050604050505020204" pitchFamily="18" charset="0"/>
                <a:ea typeface="+mj-ea"/>
              </a:rPr>
              <a:t>	      </a:t>
            </a:r>
          </a:p>
          <a:p>
            <a:pPr algn="just" defTabSz="1219170"/>
            <a:r>
              <a:rPr lang="it-IT" sz="1333" b="0" u="none" kern="0" dirty="0">
                <a:effectLst>
                  <a:outerShdw blurRad="38100" dist="38100" dir="2700000" algn="tl">
                    <a:srgbClr val="000000">
                      <a:alpha val="43137"/>
                    </a:srgbClr>
                  </a:outerShdw>
                </a:effectLst>
                <a:latin typeface="Bookman Old Style" panose="02050604050505020204" pitchFamily="18" charset="0"/>
                <a:ea typeface="+mj-ea"/>
              </a:rPr>
              <a:t>	   </a:t>
            </a:r>
          </a:p>
          <a:p>
            <a:pPr algn="just" defTabSz="1219170"/>
            <a:r>
              <a:rPr lang="it-IT" sz="1333" b="0" u="none" kern="0" dirty="0">
                <a:effectLst>
                  <a:outerShdw blurRad="38100" dist="38100" dir="2700000" algn="tl">
                    <a:srgbClr val="000000">
                      <a:alpha val="43137"/>
                    </a:srgbClr>
                  </a:outerShdw>
                </a:effectLst>
                <a:latin typeface="Bookman Old Style" panose="02050604050505020204" pitchFamily="18" charset="0"/>
                <a:ea typeface="+mj-ea"/>
              </a:rPr>
              <a:t>	   </a:t>
            </a:r>
          </a:p>
          <a:p>
            <a:pPr algn="just" defTabSz="1219170"/>
            <a:endParaRPr lang="it-IT" sz="1333" u="none" kern="0" dirty="0">
              <a:effectLst>
                <a:outerShdw blurRad="38100" dist="38100" dir="2700000" algn="tl">
                  <a:srgbClr val="000000">
                    <a:alpha val="43137"/>
                  </a:srgbClr>
                </a:outerShdw>
              </a:effectLst>
              <a:latin typeface="Bookman Old Style" panose="02050604050505020204" pitchFamily="18" charset="0"/>
              <a:ea typeface="+mj-ea"/>
            </a:endParaRPr>
          </a:p>
          <a:p>
            <a:pPr algn="just" defTabSz="1219170"/>
            <a:r>
              <a:rPr lang="it-IT" sz="1333" u="none" kern="0" dirty="0">
                <a:effectLst>
                  <a:outerShdw blurRad="38100" dist="38100" dir="2700000" algn="tl">
                    <a:srgbClr val="000000">
                      <a:alpha val="43137"/>
                    </a:srgbClr>
                  </a:outerShdw>
                </a:effectLst>
                <a:latin typeface="Bookman Old Style" panose="02050604050505020204" pitchFamily="18" charset="0"/>
                <a:ea typeface="+mj-ea"/>
              </a:rPr>
              <a:t>	       	       </a:t>
            </a:r>
          </a:p>
          <a:p>
            <a:pPr algn="ctr" defTabSz="1219170"/>
            <a:endParaRPr lang="it-IT" sz="1333" u="none" kern="0" dirty="0">
              <a:effectLst>
                <a:outerShdw blurRad="38100" dist="38100" dir="2700000" algn="tl">
                  <a:srgbClr val="000000">
                    <a:alpha val="43137"/>
                  </a:srgbClr>
                </a:outerShdw>
              </a:effectLst>
              <a:latin typeface="Bookman Old Style" panose="02050604050505020204" pitchFamily="18" charset="0"/>
              <a:ea typeface="+mj-ea"/>
            </a:endParaRPr>
          </a:p>
        </p:txBody>
      </p:sp>
      <p:pic>
        <p:nvPicPr>
          <p:cNvPr id="15" name="Immagine 14" descr="GetAttachment"/>
          <p:cNvPicPr/>
          <p:nvPr/>
        </p:nvPicPr>
        <p:blipFill>
          <a:blip r:embed="rId6"/>
          <a:srcRect/>
          <a:stretch>
            <a:fillRect/>
          </a:stretch>
        </p:blipFill>
        <p:spPr>
          <a:xfrm>
            <a:off x="1625601" y="2324589"/>
            <a:ext cx="1422399" cy="2133600"/>
          </a:xfrm>
          <a:prstGeom prst="rect">
            <a:avLst/>
          </a:prstGeom>
          <a:noFill/>
          <a:ln>
            <a:noFill/>
            <a:prstDash/>
          </a:ln>
        </p:spPr>
      </p:pic>
      <p:pic>
        <p:nvPicPr>
          <p:cNvPr id="9" name="Immagine 8">
            <a:extLst>
              <a:ext uri="{FF2B5EF4-FFF2-40B4-BE49-F238E27FC236}">
                <a16:creationId xmlns:a16="http://schemas.microsoft.com/office/drawing/2014/main" id="{66C1AFA6-0BFB-4E8A-893E-6AD6FD1B56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97364" y="6000062"/>
            <a:ext cx="522653" cy="521705"/>
          </a:xfrm>
          <a:prstGeom prst="rect">
            <a:avLst/>
          </a:prstGeom>
        </p:spPr>
      </p:pic>
    </p:spTree>
    <p:extLst>
      <p:ext uri="{BB962C8B-B14F-4D97-AF65-F5344CB8AC3E}">
        <p14:creationId xmlns:p14="http://schemas.microsoft.com/office/powerpoint/2010/main" val="398224612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550475" y="7020080"/>
            <a:ext cx="1199799" cy="131574"/>
          </a:xfrm>
          <a:prstGeom prst="rect">
            <a:avLst/>
          </a:prstGeom>
        </p:spPr>
        <p:txBody>
          <a:bodyPr vert="horz" wrap="square" lIns="0" tIns="0" rIns="0" bIns="0" rtlCol="0">
            <a:spAutoFit/>
          </a:bodyPr>
          <a:lstStyle/>
          <a:p>
            <a:pPr marL="10861" defTabSz="987039"/>
            <a:r>
              <a:rPr lang="it-IT" sz="855" dirty="0">
                <a:solidFill>
                  <a:srgbClr val="1F497D">
                    <a:lumMod val="60000"/>
                    <a:lumOff val="40000"/>
                  </a:srgbClr>
                </a:solidFill>
                <a:latin typeface="Arial"/>
                <a:cs typeface="Arial"/>
              </a:rPr>
              <a:t>guelfilex@gmail.com</a:t>
            </a:r>
            <a:endParaRPr sz="855" dirty="0">
              <a:solidFill>
                <a:srgbClr val="1F497D">
                  <a:lumMod val="60000"/>
                  <a:lumOff val="40000"/>
                </a:srgbClr>
              </a:solidFill>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1719" defTabSz="987039"/>
            <a:r>
              <a:rPr spc="-4" dirty="0"/>
              <a:t>1</a:t>
            </a:r>
          </a:p>
        </p:txBody>
      </p:sp>
      <p:sp>
        <p:nvSpPr>
          <p:cNvPr id="9" name="AutoShape 2" descr="Amministrative/ Alla fine rimarrà un solo grande punto interrogativo -  Informamolise"/>
          <p:cNvSpPr>
            <a:spLocks noChangeAspect="1" noChangeArrowheads="1"/>
          </p:cNvSpPr>
          <p:nvPr/>
        </p:nvSpPr>
        <p:spPr bwMode="auto">
          <a:xfrm>
            <a:off x="1665077" y="-1602835"/>
            <a:ext cx="1554711" cy="1554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17" tIns="41459" rIns="82917" bIns="41459" numCol="1" anchor="t" anchorCtr="0" compatLnSpc="1">
            <a:prstTxWarp prst="textNoShape">
              <a:avLst/>
            </a:prstTxWarp>
          </a:bodyPr>
          <a:lstStyle/>
          <a:p>
            <a:pPr defTabSz="987039"/>
            <a:endParaRPr lang="es-ES" sz="1321">
              <a:solidFill>
                <a:prstClr val="black"/>
              </a:solidFill>
              <a:latin typeface="Calibri"/>
            </a:endParaRPr>
          </a:p>
        </p:txBody>
      </p:sp>
      <p:pic>
        <p:nvPicPr>
          <p:cNvPr id="11" name="Immagine 10">
            <a:extLst>
              <a:ext uri="{FF2B5EF4-FFF2-40B4-BE49-F238E27FC236}">
                <a16:creationId xmlns:a16="http://schemas.microsoft.com/office/drawing/2014/main" id="{C0DE9CA4-24D6-41FB-BB6E-610E89DA77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336" y="514740"/>
            <a:ext cx="574075" cy="573033"/>
          </a:xfrm>
          <a:prstGeom prst="rect">
            <a:avLst/>
          </a:prstGeom>
        </p:spPr>
      </p:pic>
      <p:graphicFrame>
        <p:nvGraphicFramePr>
          <p:cNvPr id="14" name="Tabella 13"/>
          <p:cNvGraphicFramePr>
            <a:graphicFrameLocks noGrp="1"/>
          </p:cNvGraphicFramePr>
          <p:nvPr>
            <p:extLst>
              <p:ext uri="{D42A27DB-BD31-4B8C-83A1-F6EECF244321}">
                <p14:modId xmlns:p14="http://schemas.microsoft.com/office/powerpoint/2010/main" val="3829850292"/>
              </p:ext>
            </p:extLst>
          </p:nvPr>
        </p:nvGraphicFramePr>
        <p:xfrm>
          <a:off x="1658108" y="754293"/>
          <a:ext cx="8326035" cy="3519207"/>
        </p:xfrm>
        <a:graphic>
          <a:graphicData uri="http://schemas.openxmlformats.org/drawingml/2006/table">
            <a:tbl>
              <a:tblPr firstRow="1" bandRow="1">
                <a:tableStyleId>{BC89EF96-8CEA-46FF-86C4-4CE0E7609802}</a:tableStyleId>
              </a:tblPr>
              <a:tblGrid>
                <a:gridCol w="8326035">
                  <a:extLst>
                    <a:ext uri="{9D8B030D-6E8A-4147-A177-3AD203B41FA5}">
                      <a16:colId xmlns:a16="http://schemas.microsoft.com/office/drawing/2014/main" val="1515989116"/>
                    </a:ext>
                  </a:extLst>
                </a:gridCol>
              </a:tblGrid>
              <a:tr h="459068">
                <a:tc>
                  <a:txBody>
                    <a:bodyPr/>
                    <a:lstStyle/>
                    <a:p>
                      <a:pPr marL="0" algn="ctr"/>
                      <a:r>
                        <a:rPr lang="it-IT" sz="1600" baseline="0" dirty="0" smtClean="0">
                          <a:effectLst/>
                          <a:latin typeface="Comic Sans MS" panose="030F0702030302020204" pitchFamily="66" charset="0"/>
                        </a:rPr>
                        <a:t>IL TRUST LIBERALE. IN COSA CONSISTE?</a:t>
                      </a:r>
                    </a:p>
                  </a:txBody>
                  <a:tcPr/>
                </a:tc>
                <a:extLst>
                  <a:ext uri="{0D108BD9-81ED-4DB2-BD59-A6C34878D82A}">
                    <a16:rowId xmlns:a16="http://schemas.microsoft.com/office/drawing/2014/main" val="3745299849"/>
                  </a:ext>
                </a:extLst>
              </a:tr>
              <a:tr h="904680">
                <a:tc>
                  <a:txBody>
                    <a:bodyPr/>
                    <a:lstStyle/>
                    <a:p>
                      <a:pPr marL="285750" indent="-285750" algn="just">
                        <a:buFont typeface="Wingdings" panose="05000000000000000000" pitchFamily="2" charset="2"/>
                        <a:buChar char="q"/>
                      </a:pPr>
                      <a:r>
                        <a:rPr lang="it-IT" sz="1600" baseline="0" dirty="0" smtClean="0">
                          <a:solidFill>
                            <a:schemeClr val="tx1"/>
                          </a:solidFill>
                          <a:effectLst/>
                          <a:latin typeface="Comic Sans MS" panose="030F0702030302020204" pitchFamily="66" charset="0"/>
                          <a:ea typeface="+mn-ea"/>
                          <a:cs typeface="+mn-cs"/>
                        </a:rPr>
                        <a:t> Si tratta di un rapporto fiduciario in virtù del quale un soggetto denominato amministratore del trust («</a:t>
                      </a:r>
                      <a:r>
                        <a:rPr lang="it-IT" sz="1600" i="1" baseline="0" dirty="0" smtClean="0">
                          <a:solidFill>
                            <a:schemeClr val="tx1"/>
                          </a:solidFill>
                          <a:effectLst/>
                          <a:latin typeface="Comic Sans MS" panose="030F0702030302020204" pitchFamily="66" charset="0"/>
                          <a:ea typeface="+mn-ea"/>
                          <a:cs typeface="+mn-cs"/>
                        </a:rPr>
                        <a:t>trustee</a:t>
                      </a:r>
                      <a:r>
                        <a:rPr lang="it-IT" sz="1600" baseline="0" dirty="0" smtClean="0">
                          <a:solidFill>
                            <a:schemeClr val="tx1"/>
                          </a:solidFill>
                          <a:effectLst/>
                          <a:latin typeface="Comic Sans MS" panose="030F0702030302020204" pitchFamily="66" charset="0"/>
                          <a:ea typeface="+mn-ea"/>
                          <a:cs typeface="+mn-cs"/>
                        </a:rPr>
                        <a:t>») sono attribuiti i diritti e i doveri di un vero e proprio proprietario, gestisce un patrimonio che gli è stato trasferito da un altro soggetto, denominato disponente o («</a:t>
                      </a:r>
                      <a:r>
                        <a:rPr lang="it-IT" sz="1600" i="1" baseline="0" dirty="0" smtClean="0">
                          <a:solidFill>
                            <a:schemeClr val="tx1"/>
                          </a:solidFill>
                          <a:effectLst/>
                          <a:latin typeface="Comic Sans MS" panose="030F0702030302020204" pitchFamily="66" charset="0"/>
                          <a:ea typeface="+mn-ea"/>
                          <a:cs typeface="+mn-cs"/>
                        </a:rPr>
                        <a:t>settlor</a:t>
                      </a:r>
                      <a:r>
                        <a:rPr lang="it-IT" sz="1600" baseline="0" dirty="0" smtClean="0">
                          <a:solidFill>
                            <a:schemeClr val="tx1"/>
                          </a:solidFill>
                          <a:effectLst/>
                          <a:latin typeface="Comic Sans MS" panose="030F0702030302020204" pitchFamily="66" charset="0"/>
                          <a:ea typeface="+mn-ea"/>
                          <a:cs typeface="+mn-cs"/>
                        </a:rPr>
                        <a:t>»), per uno scopo prestabilito o un fine purché lecito e non contrario all’ordine pubblico nell’interesse di uno o più beneficiari.  </a:t>
                      </a:r>
                    </a:p>
                  </a:txBody>
                  <a:tcPr/>
                </a:tc>
                <a:extLst>
                  <a:ext uri="{0D108BD9-81ED-4DB2-BD59-A6C34878D82A}">
                    <a16:rowId xmlns:a16="http://schemas.microsoft.com/office/drawing/2014/main" val="3066015363"/>
                  </a:ext>
                </a:extLst>
              </a:tr>
              <a:tr h="682699">
                <a:tc>
                  <a:txBody>
                    <a:bodyPr/>
                    <a:lstStyle/>
                    <a:p>
                      <a:pPr marL="285750" indent="-285750" algn="just">
                        <a:buFont typeface="Wingdings" panose="05000000000000000000" pitchFamily="2" charset="2"/>
                        <a:buChar char="q"/>
                      </a:pPr>
                      <a:r>
                        <a:rPr lang="it-IT" sz="1600" baseline="0" dirty="0" smtClean="0">
                          <a:solidFill>
                            <a:schemeClr val="tx1"/>
                          </a:solidFill>
                          <a:effectLst/>
                          <a:latin typeface="Comic Sans MS" panose="030F0702030302020204" pitchFamily="66" charset="0"/>
                          <a:ea typeface="+mn-ea"/>
                          <a:cs typeface="+mn-cs"/>
                        </a:rPr>
                        <a:t> L’atto istitutivo del </a:t>
                      </a:r>
                      <a:r>
                        <a:rPr lang="it-IT" sz="1600" i="1" baseline="0" dirty="0" smtClean="0">
                          <a:solidFill>
                            <a:schemeClr val="tx1"/>
                          </a:solidFill>
                          <a:effectLst/>
                          <a:latin typeface="Comic Sans MS" panose="030F0702030302020204" pitchFamily="66" charset="0"/>
                          <a:ea typeface="+mn-ea"/>
                          <a:cs typeface="+mn-cs"/>
                        </a:rPr>
                        <a:t>«trust» </a:t>
                      </a:r>
                      <a:r>
                        <a:rPr lang="it-IT" sz="1600" baseline="0" dirty="0" smtClean="0">
                          <a:solidFill>
                            <a:schemeClr val="tx1"/>
                          </a:solidFill>
                          <a:effectLst/>
                          <a:latin typeface="Comic Sans MS" panose="030F0702030302020204" pitchFamily="66" charset="0"/>
                          <a:ea typeface="+mn-ea"/>
                          <a:cs typeface="+mn-cs"/>
                        </a:rPr>
                        <a:t>è unilaterale e la forma scritta è richiesta solo </a:t>
                      </a:r>
                      <a:r>
                        <a:rPr lang="it-IT" sz="1600" i="1" baseline="0" dirty="0" smtClean="0">
                          <a:solidFill>
                            <a:schemeClr val="tx1"/>
                          </a:solidFill>
                          <a:effectLst/>
                          <a:latin typeface="Comic Sans MS" panose="030F0702030302020204" pitchFamily="66" charset="0"/>
                          <a:ea typeface="+mn-ea"/>
                          <a:cs typeface="+mn-cs"/>
                        </a:rPr>
                        <a:t>«ad probationem». E</a:t>
                      </a:r>
                      <a:r>
                        <a:rPr lang="it-IT" sz="1600" baseline="0" dirty="0" smtClean="0">
                          <a:solidFill>
                            <a:schemeClr val="tx1"/>
                          </a:solidFill>
                          <a:effectLst/>
                          <a:latin typeface="Comic Sans MS" panose="030F0702030302020204" pitchFamily="66" charset="0"/>
                          <a:ea typeface="+mn-ea"/>
                          <a:cs typeface="+mn-cs"/>
                        </a:rPr>
                        <a:t>’ uno strumento di autonomia privata , flessibile sul piano operativo. </a:t>
                      </a:r>
                    </a:p>
                  </a:txBody>
                  <a:tcPr/>
                </a:tc>
                <a:extLst>
                  <a:ext uri="{0D108BD9-81ED-4DB2-BD59-A6C34878D82A}">
                    <a16:rowId xmlns:a16="http://schemas.microsoft.com/office/drawing/2014/main" val="1033100151"/>
                  </a:ext>
                </a:extLst>
              </a:tr>
              <a:tr h="729110">
                <a:tc>
                  <a:txBody>
                    <a:bodyPr/>
                    <a:lstStyle/>
                    <a:p>
                      <a:pPr marL="285750" indent="-285750" algn="just">
                        <a:buFont typeface="Wingdings" panose="05000000000000000000" pitchFamily="2" charset="2"/>
                        <a:buChar char="q"/>
                      </a:pPr>
                      <a:r>
                        <a:rPr lang="it-IT" sz="1600" baseline="0" dirty="0" smtClean="0">
                          <a:solidFill>
                            <a:schemeClr val="tx1"/>
                          </a:solidFill>
                          <a:effectLst/>
                          <a:latin typeface="Comic Sans MS" panose="030F0702030302020204" pitchFamily="66" charset="0"/>
                          <a:ea typeface="+mn-ea"/>
                          <a:cs typeface="+mn-cs"/>
                        </a:rPr>
                        <a:t> Si può inserire anche la figura del «</a:t>
                      </a:r>
                      <a:r>
                        <a:rPr lang="it-IT" sz="1600" i="1" baseline="0" dirty="0" smtClean="0">
                          <a:solidFill>
                            <a:schemeClr val="tx1"/>
                          </a:solidFill>
                          <a:effectLst/>
                          <a:latin typeface="Comic Sans MS" panose="030F0702030302020204" pitchFamily="66" charset="0"/>
                          <a:ea typeface="+mn-ea"/>
                          <a:cs typeface="+mn-cs"/>
                        </a:rPr>
                        <a:t>protector»</a:t>
                      </a:r>
                      <a:r>
                        <a:rPr lang="it-IT" sz="1600" baseline="0" dirty="0" smtClean="0">
                          <a:solidFill>
                            <a:schemeClr val="tx1"/>
                          </a:solidFill>
                          <a:effectLst/>
                          <a:latin typeface="Comic Sans MS" panose="030F0702030302020204" pitchFamily="66" charset="0"/>
                          <a:ea typeface="+mn-ea"/>
                          <a:cs typeface="+mn-cs"/>
                        </a:rPr>
                        <a:t> con un ruolo di controllo e sorveglianza nell’esercizio dei poteri del «</a:t>
                      </a:r>
                      <a:r>
                        <a:rPr lang="it-IT" sz="1600" i="1" baseline="0" dirty="0" smtClean="0">
                          <a:solidFill>
                            <a:schemeClr val="tx1"/>
                          </a:solidFill>
                          <a:effectLst/>
                          <a:latin typeface="Comic Sans MS" panose="030F0702030302020204" pitchFamily="66" charset="0"/>
                          <a:ea typeface="+mn-ea"/>
                          <a:cs typeface="+mn-cs"/>
                        </a:rPr>
                        <a:t>trustee</a:t>
                      </a:r>
                      <a:r>
                        <a:rPr lang="it-IT" sz="1600" baseline="0" dirty="0" smtClean="0">
                          <a:solidFill>
                            <a:schemeClr val="tx1"/>
                          </a:solidFill>
                          <a:effectLst/>
                          <a:latin typeface="Comic Sans MS" panose="030F0702030302020204" pitchFamily="66" charset="0"/>
                          <a:ea typeface="+mn-ea"/>
                          <a:cs typeface="+mn-cs"/>
                        </a:rPr>
                        <a:t>» ed è titolare di poteri straordinari come la sostituzione del «trustee». </a:t>
                      </a:r>
                    </a:p>
                  </a:txBody>
                  <a:tcPr/>
                </a:tc>
                <a:extLst>
                  <a:ext uri="{0D108BD9-81ED-4DB2-BD59-A6C34878D82A}">
                    <a16:rowId xmlns:a16="http://schemas.microsoft.com/office/drawing/2014/main" val="2183879058"/>
                  </a:ext>
                </a:extLst>
              </a:tr>
            </a:tbl>
          </a:graphicData>
        </a:graphic>
      </p:graphicFrame>
      <p:graphicFrame>
        <p:nvGraphicFramePr>
          <p:cNvPr id="6" name="Diagramma 5"/>
          <p:cNvGraphicFramePr/>
          <p:nvPr>
            <p:extLst/>
          </p:nvPr>
        </p:nvGraphicFramePr>
        <p:xfrm>
          <a:off x="1201782" y="4741817"/>
          <a:ext cx="9535287" cy="1396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137813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550475" y="7020080"/>
            <a:ext cx="1199799" cy="131574"/>
          </a:xfrm>
          <a:prstGeom prst="rect">
            <a:avLst/>
          </a:prstGeom>
        </p:spPr>
        <p:txBody>
          <a:bodyPr vert="horz" wrap="square" lIns="0" tIns="0" rIns="0" bIns="0" rtlCol="0">
            <a:spAutoFit/>
          </a:bodyPr>
          <a:lstStyle/>
          <a:p>
            <a:pPr marL="10861" defTabSz="987039"/>
            <a:r>
              <a:rPr lang="it-IT" sz="855" dirty="0">
                <a:solidFill>
                  <a:srgbClr val="1F497D">
                    <a:lumMod val="60000"/>
                    <a:lumOff val="40000"/>
                  </a:srgbClr>
                </a:solidFill>
                <a:latin typeface="Arial"/>
                <a:cs typeface="Arial"/>
              </a:rPr>
              <a:t>guelfilex@gmail.com</a:t>
            </a:r>
            <a:endParaRPr sz="855" dirty="0">
              <a:solidFill>
                <a:srgbClr val="1F497D">
                  <a:lumMod val="60000"/>
                  <a:lumOff val="40000"/>
                </a:srgbClr>
              </a:solidFill>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1719" defTabSz="987039"/>
            <a:r>
              <a:rPr spc="-4" dirty="0"/>
              <a:t>1</a:t>
            </a:r>
          </a:p>
        </p:txBody>
      </p:sp>
      <p:sp>
        <p:nvSpPr>
          <p:cNvPr id="9" name="AutoShape 2" descr="Amministrative/ Alla fine rimarrà un solo grande punto interrogativo -  Informamolise"/>
          <p:cNvSpPr>
            <a:spLocks noChangeAspect="1" noChangeArrowheads="1"/>
          </p:cNvSpPr>
          <p:nvPr/>
        </p:nvSpPr>
        <p:spPr bwMode="auto">
          <a:xfrm>
            <a:off x="1665077" y="-1602835"/>
            <a:ext cx="1554711" cy="1554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17" tIns="41459" rIns="82917" bIns="41459" numCol="1" anchor="t" anchorCtr="0" compatLnSpc="1">
            <a:prstTxWarp prst="textNoShape">
              <a:avLst/>
            </a:prstTxWarp>
          </a:bodyPr>
          <a:lstStyle/>
          <a:p>
            <a:pPr defTabSz="987039"/>
            <a:endParaRPr lang="es-ES" sz="1321">
              <a:solidFill>
                <a:prstClr val="black"/>
              </a:solidFill>
              <a:latin typeface="Calibri"/>
            </a:endParaRPr>
          </a:p>
        </p:txBody>
      </p:sp>
      <p:pic>
        <p:nvPicPr>
          <p:cNvPr id="11" name="Immagine 10">
            <a:extLst>
              <a:ext uri="{FF2B5EF4-FFF2-40B4-BE49-F238E27FC236}">
                <a16:creationId xmlns:a16="http://schemas.microsoft.com/office/drawing/2014/main" id="{C0DE9CA4-24D6-41FB-BB6E-610E89DA77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336" y="514740"/>
            <a:ext cx="574075" cy="573033"/>
          </a:xfrm>
          <a:prstGeom prst="rect">
            <a:avLst/>
          </a:prstGeom>
        </p:spPr>
      </p:pic>
      <p:graphicFrame>
        <p:nvGraphicFramePr>
          <p:cNvPr id="7" name="Diagramma 6"/>
          <p:cNvGraphicFramePr/>
          <p:nvPr>
            <p:extLst>
              <p:ext uri="{D42A27DB-BD31-4B8C-83A1-F6EECF244321}">
                <p14:modId xmlns:p14="http://schemas.microsoft.com/office/powerpoint/2010/main" val="119028497"/>
              </p:ext>
            </p:extLst>
          </p:nvPr>
        </p:nvGraphicFramePr>
        <p:xfrm>
          <a:off x="960007" y="514741"/>
          <a:ext cx="5545296" cy="3668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ttangolo arrotondato 7"/>
          <p:cNvSpPr/>
          <p:nvPr/>
        </p:nvSpPr>
        <p:spPr>
          <a:xfrm>
            <a:off x="3150374" y="4707954"/>
            <a:ext cx="7824053" cy="163864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t-IT" sz="1867" b="1" dirty="0">
                <a:effectLst>
                  <a:outerShdw blurRad="38100" dist="38100" dir="2700000" algn="tl">
                    <a:srgbClr val="000000">
                      <a:alpha val="43137"/>
                    </a:srgbClr>
                  </a:outerShdw>
                </a:effectLst>
                <a:latin typeface="Comic Sans MS" panose="030F0702030302020204" pitchFamily="66" charset="0"/>
              </a:rPr>
              <a:t>Convenzione dell’</a:t>
            </a:r>
            <a:r>
              <a:rPr lang="it-IT" sz="1867" b="1" dirty="0" smtClean="0">
                <a:effectLst>
                  <a:outerShdw blurRad="38100" dist="38100" dir="2700000" algn="tl">
                    <a:srgbClr val="000000">
                      <a:alpha val="43137"/>
                    </a:srgbClr>
                  </a:outerShdw>
                </a:effectLst>
                <a:latin typeface="Comic Sans MS" panose="030F0702030302020204" pitchFamily="66" charset="0"/>
              </a:rPr>
              <a:t>’Aja del 1 ottobre 1985 </a:t>
            </a:r>
            <a:endParaRPr lang="es-ES" sz="1867" b="1" dirty="0">
              <a:effectLst>
                <a:outerShdw blurRad="38100" dist="38100" dir="2700000" algn="tl">
                  <a:srgbClr val="000000">
                    <a:alpha val="43137"/>
                  </a:srgbClr>
                </a:outerShdw>
              </a:effectLst>
              <a:latin typeface="Comic Sans MS" panose="030F0702030302020204" pitchFamily="66" charset="0"/>
            </a:endParaRPr>
          </a:p>
        </p:txBody>
      </p:sp>
      <p:sp>
        <p:nvSpPr>
          <p:cNvPr id="16" name="Freccia a destra 15"/>
          <p:cNvSpPr/>
          <p:nvPr/>
        </p:nvSpPr>
        <p:spPr>
          <a:xfrm>
            <a:off x="5643154" y="1087773"/>
            <a:ext cx="978408" cy="600892"/>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S"/>
          </a:p>
        </p:txBody>
      </p:sp>
      <p:sp>
        <p:nvSpPr>
          <p:cNvPr id="17" name="Ovale 16"/>
          <p:cNvSpPr/>
          <p:nvPr/>
        </p:nvSpPr>
        <p:spPr>
          <a:xfrm>
            <a:off x="6732736" y="514740"/>
            <a:ext cx="3657600" cy="1797386"/>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t-IT" sz="1867" b="1" dirty="0">
                <a:effectLst>
                  <a:outerShdw blurRad="38100" dist="38100" dir="2700000" algn="tl">
                    <a:srgbClr val="000000">
                      <a:alpha val="43137"/>
                    </a:srgbClr>
                  </a:outerShdw>
                </a:effectLst>
                <a:latin typeface="Comic Sans MS" panose="030F0702030302020204" pitchFamily="66" charset="0"/>
              </a:rPr>
              <a:t>Accordo/Convenzione istitutivo del Trust </a:t>
            </a:r>
            <a:endParaRPr lang="es-ES" sz="1867" b="1" dirty="0">
              <a:effectLst>
                <a:outerShdw blurRad="38100" dist="38100" dir="2700000" algn="tl">
                  <a:srgbClr val="000000">
                    <a:alpha val="43137"/>
                  </a:srgbClr>
                </a:outerShdw>
              </a:effectLst>
              <a:latin typeface="Comic Sans MS" panose="030F0702030302020204" pitchFamily="66" charset="0"/>
            </a:endParaRPr>
          </a:p>
        </p:txBody>
      </p:sp>
      <p:sp>
        <p:nvSpPr>
          <p:cNvPr id="18" name="Freccia in giù 17"/>
          <p:cNvSpPr/>
          <p:nvPr/>
        </p:nvSpPr>
        <p:spPr>
          <a:xfrm>
            <a:off x="8071679" y="2837303"/>
            <a:ext cx="979714" cy="1345474"/>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8970182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550475" y="7020080"/>
            <a:ext cx="1199799" cy="131574"/>
          </a:xfrm>
          <a:prstGeom prst="rect">
            <a:avLst/>
          </a:prstGeom>
        </p:spPr>
        <p:txBody>
          <a:bodyPr vert="horz" wrap="square" lIns="0" tIns="0" rIns="0" bIns="0" rtlCol="0">
            <a:spAutoFit/>
          </a:bodyPr>
          <a:lstStyle/>
          <a:p>
            <a:pPr marL="10861" defTabSz="987039"/>
            <a:r>
              <a:rPr lang="it-IT" sz="855" dirty="0">
                <a:solidFill>
                  <a:srgbClr val="1F497D">
                    <a:lumMod val="60000"/>
                    <a:lumOff val="40000"/>
                  </a:srgbClr>
                </a:solidFill>
                <a:latin typeface="Arial"/>
                <a:cs typeface="Arial"/>
              </a:rPr>
              <a:t>guelfilex@gmail.com</a:t>
            </a:r>
            <a:endParaRPr sz="855" dirty="0">
              <a:solidFill>
                <a:srgbClr val="1F497D">
                  <a:lumMod val="60000"/>
                  <a:lumOff val="40000"/>
                </a:srgbClr>
              </a:solidFill>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1719" defTabSz="987039"/>
            <a:r>
              <a:rPr spc="-4" dirty="0"/>
              <a:t>1</a:t>
            </a:r>
          </a:p>
        </p:txBody>
      </p:sp>
      <p:sp>
        <p:nvSpPr>
          <p:cNvPr id="9" name="AutoShape 2" descr="Amministrative/ Alla fine rimarrà un solo grande punto interrogativo -  Informamolise"/>
          <p:cNvSpPr>
            <a:spLocks noChangeAspect="1" noChangeArrowheads="1"/>
          </p:cNvSpPr>
          <p:nvPr/>
        </p:nvSpPr>
        <p:spPr bwMode="auto">
          <a:xfrm>
            <a:off x="1665077" y="-1602835"/>
            <a:ext cx="1554711" cy="1554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17" tIns="41459" rIns="82917" bIns="41459" numCol="1" anchor="t" anchorCtr="0" compatLnSpc="1">
            <a:prstTxWarp prst="textNoShape">
              <a:avLst/>
            </a:prstTxWarp>
          </a:bodyPr>
          <a:lstStyle/>
          <a:p>
            <a:pPr defTabSz="987039"/>
            <a:endParaRPr lang="es-ES" sz="1321">
              <a:solidFill>
                <a:prstClr val="black"/>
              </a:solidFill>
              <a:latin typeface="Calibri"/>
            </a:endParaRPr>
          </a:p>
        </p:txBody>
      </p:sp>
      <p:graphicFrame>
        <p:nvGraphicFramePr>
          <p:cNvPr id="8" name="Tabella 7"/>
          <p:cNvGraphicFramePr>
            <a:graphicFrameLocks noGrp="1"/>
          </p:cNvGraphicFramePr>
          <p:nvPr>
            <p:extLst>
              <p:ext uri="{D42A27DB-BD31-4B8C-83A1-F6EECF244321}">
                <p14:modId xmlns:p14="http://schemas.microsoft.com/office/powerpoint/2010/main" val="2789799468"/>
              </p:ext>
            </p:extLst>
          </p:nvPr>
        </p:nvGraphicFramePr>
        <p:xfrm>
          <a:off x="1703391" y="793194"/>
          <a:ext cx="8326035" cy="2867315"/>
        </p:xfrm>
        <a:graphic>
          <a:graphicData uri="http://schemas.openxmlformats.org/drawingml/2006/table">
            <a:tbl>
              <a:tblPr firstRow="1" bandRow="1">
                <a:tableStyleId>{BC89EF96-8CEA-46FF-86C4-4CE0E7609802}</a:tableStyleId>
              </a:tblPr>
              <a:tblGrid>
                <a:gridCol w="8326035">
                  <a:extLst>
                    <a:ext uri="{9D8B030D-6E8A-4147-A177-3AD203B41FA5}">
                      <a16:colId xmlns:a16="http://schemas.microsoft.com/office/drawing/2014/main" val="1515989116"/>
                    </a:ext>
                  </a:extLst>
                </a:gridCol>
              </a:tblGrid>
              <a:tr h="489875">
                <a:tc>
                  <a:txBody>
                    <a:bodyPr/>
                    <a:lstStyle/>
                    <a:p>
                      <a:pPr marL="0" algn="ctr"/>
                      <a:r>
                        <a:rPr lang="it-IT" sz="1600" b="1" baseline="0" dirty="0" smtClean="0">
                          <a:solidFill>
                            <a:schemeClr val="tx1"/>
                          </a:solidFill>
                          <a:effectLst/>
                          <a:latin typeface="Comic Sans MS" panose="030F0702030302020204" pitchFamily="66" charset="0"/>
                          <a:ea typeface="+mn-ea"/>
                          <a:cs typeface="+mn-cs"/>
                        </a:rPr>
                        <a:t>IL TRUST LIQUIDATORIO DI NATURA GIUDIZIALE.</a:t>
                      </a:r>
                      <a:endParaRPr lang="es-ES" sz="1600" b="1" dirty="0">
                        <a:solidFill>
                          <a:schemeClr val="lt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3745299849"/>
                  </a:ext>
                </a:extLst>
              </a:tr>
              <a:tr h="778039">
                <a:tc>
                  <a:txBody>
                    <a:bodyPr/>
                    <a:lstStyle/>
                    <a:p>
                      <a:pPr marL="285750" indent="-285750" algn="just">
                        <a:buFont typeface="Wingdings" panose="05000000000000000000" pitchFamily="2" charset="2"/>
                        <a:buChar char="q"/>
                      </a:pPr>
                      <a:r>
                        <a:rPr lang="it-IT" sz="1600" baseline="0" dirty="0" smtClean="0">
                          <a:solidFill>
                            <a:schemeClr val="tx1"/>
                          </a:solidFill>
                          <a:effectLst/>
                          <a:latin typeface="Comic Sans MS" panose="030F0702030302020204" pitchFamily="66" charset="0"/>
                          <a:ea typeface="+mn-ea"/>
                          <a:cs typeface="+mn-cs"/>
                        </a:rPr>
                        <a:t>Il disponente è anche il titolare della società che versa in una situazione di crisi ma potrà anche essere un congiunto o di chi voglia concorrere attraverso l’apporto di beni personali. </a:t>
                      </a:r>
                      <a:endParaRPr lang="it-IT" sz="1600" baseline="0" dirty="0">
                        <a:solidFill>
                          <a:schemeClr val="tx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2183879058"/>
                  </a:ext>
                </a:extLst>
              </a:tr>
              <a:tr h="778039">
                <a:tc>
                  <a:txBody>
                    <a:bodyPr/>
                    <a:lstStyle/>
                    <a:p>
                      <a:pPr marL="285750" indent="-285750" algn="just">
                        <a:buFont typeface="Wingdings" panose="05000000000000000000" pitchFamily="2" charset="2"/>
                        <a:buChar char="q"/>
                      </a:pPr>
                      <a:r>
                        <a:rPr lang="it-IT" sz="1600" baseline="0" dirty="0" smtClean="0">
                          <a:solidFill>
                            <a:schemeClr val="tx1"/>
                          </a:solidFill>
                          <a:effectLst/>
                          <a:latin typeface="Comic Sans MS" panose="030F0702030302020204" pitchFamily="66" charset="0"/>
                          <a:ea typeface="+mn-ea"/>
                          <a:cs typeface="+mn-cs"/>
                        </a:rPr>
                        <a:t> Guardiano: deve essere una figura imparziale ed è nominato solitamente dal giudice delegato. I poteri che si riconoscono al guardiano sono fiduciari e non personali. I poteri dovranno prevede anche la possibilità di svolgere una funzione di controllo sull’operato del «</a:t>
                      </a:r>
                      <a:r>
                        <a:rPr lang="it-IT" sz="1600" i="1" baseline="0" dirty="0" smtClean="0">
                          <a:solidFill>
                            <a:schemeClr val="tx1"/>
                          </a:solidFill>
                          <a:effectLst/>
                          <a:latin typeface="Comic Sans MS" panose="030F0702030302020204" pitchFamily="66" charset="0"/>
                          <a:ea typeface="+mn-ea"/>
                          <a:cs typeface="+mn-cs"/>
                        </a:rPr>
                        <a:t>trustee</a:t>
                      </a:r>
                      <a:r>
                        <a:rPr lang="it-IT" sz="1600" baseline="0" dirty="0" smtClean="0">
                          <a:solidFill>
                            <a:schemeClr val="tx1"/>
                          </a:solidFill>
                          <a:effectLst/>
                          <a:latin typeface="Comic Sans MS" panose="030F0702030302020204" pitchFamily="66" charset="0"/>
                          <a:ea typeface="+mn-ea"/>
                          <a:cs typeface="+mn-cs"/>
                        </a:rPr>
                        <a:t>» tale da inibirgli di porre in essere determinate attività quando queste si dovessero rilevare di dubbia utilità per la massa dei creditori.</a:t>
                      </a:r>
                      <a:endParaRPr lang="it-IT" sz="1600" baseline="0" dirty="0">
                        <a:solidFill>
                          <a:schemeClr val="tx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4225536312"/>
                  </a:ext>
                </a:extLst>
              </a:tr>
            </a:tbl>
          </a:graphicData>
        </a:graphic>
      </p:graphicFrame>
      <p:sp>
        <p:nvSpPr>
          <p:cNvPr id="7" name="Rettangolo arrotondato 6"/>
          <p:cNvSpPr/>
          <p:nvPr/>
        </p:nvSpPr>
        <p:spPr>
          <a:xfrm>
            <a:off x="1665077" y="4075139"/>
            <a:ext cx="8326035" cy="225306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it-IT" sz="1867" b="1" dirty="0">
              <a:effectLst>
                <a:outerShdw blurRad="38100" dist="38100" dir="2700000" algn="tl">
                  <a:srgbClr val="000000">
                    <a:alpha val="43137"/>
                  </a:srgbClr>
                </a:outerShdw>
              </a:effectLst>
              <a:latin typeface="Comic Sans MS" panose="030F0702030302020204" pitchFamily="66" charset="0"/>
            </a:endParaRPr>
          </a:p>
          <a:p>
            <a:pPr marL="342900" indent="-342900" algn="ctr">
              <a:buFont typeface="Wingdings" panose="05000000000000000000" pitchFamily="2" charset="2"/>
              <a:buChar char="q"/>
            </a:pPr>
            <a:r>
              <a:rPr lang="it-IT" sz="1867" b="1" dirty="0" smtClean="0">
                <a:effectLst>
                  <a:outerShdw blurRad="38100" dist="38100" dir="2700000" algn="tl">
                    <a:srgbClr val="000000">
                      <a:alpha val="43137"/>
                    </a:srgbClr>
                  </a:outerShdw>
                </a:effectLst>
                <a:latin typeface="Comic Sans MS" panose="030F0702030302020204" pitchFamily="66" charset="0"/>
              </a:rPr>
              <a:t> </a:t>
            </a:r>
          </a:p>
          <a:p>
            <a:pPr marL="342900" indent="-342900" algn="ctr">
              <a:buFont typeface="Wingdings" panose="05000000000000000000" pitchFamily="2" charset="2"/>
              <a:buChar char="q"/>
            </a:pPr>
            <a:r>
              <a:rPr lang="it-IT" sz="1867" b="1" dirty="0">
                <a:effectLst>
                  <a:outerShdw blurRad="38100" dist="38100" dir="2700000" algn="tl">
                    <a:srgbClr val="000000">
                      <a:alpha val="43137"/>
                    </a:srgbClr>
                  </a:outerShdw>
                </a:effectLst>
                <a:latin typeface="Comic Sans MS" panose="030F0702030302020204" pitchFamily="66" charset="0"/>
              </a:rPr>
              <a:t>Possibilità di trovarsi di fronte ad un «Trust autodichiarato» cioè un «trust» in cui la figura del disponente e quella del «</a:t>
            </a:r>
            <a:r>
              <a:rPr lang="it-IT" sz="1867" b="1" i="1" dirty="0">
                <a:effectLst>
                  <a:outerShdw blurRad="38100" dist="38100" dir="2700000" algn="tl">
                    <a:srgbClr val="000000">
                      <a:alpha val="43137"/>
                    </a:srgbClr>
                  </a:outerShdw>
                </a:effectLst>
                <a:latin typeface="Comic Sans MS" panose="030F0702030302020204" pitchFamily="66" charset="0"/>
              </a:rPr>
              <a:t>trustee</a:t>
            </a:r>
            <a:r>
              <a:rPr lang="it-IT" sz="1867" b="1" dirty="0">
                <a:effectLst>
                  <a:outerShdw blurRad="38100" dist="38100" dir="2700000" algn="tl">
                    <a:srgbClr val="000000">
                      <a:alpha val="43137"/>
                    </a:srgbClr>
                  </a:outerShdw>
                </a:effectLst>
                <a:latin typeface="Comic Sans MS" panose="030F0702030302020204" pitchFamily="66" charset="0"/>
              </a:rPr>
              <a:t>» coincidono. </a:t>
            </a:r>
            <a:endParaRPr lang="it-IT" sz="1867" b="1" dirty="0" smtClean="0">
              <a:effectLst>
                <a:outerShdw blurRad="38100" dist="38100" dir="2700000" algn="tl">
                  <a:srgbClr val="000000">
                    <a:alpha val="43137"/>
                  </a:srgbClr>
                </a:outerShdw>
              </a:effectLst>
              <a:latin typeface="Comic Sans MS" panose="030F0702030302020204" pitchFamily="66" charset="0"/>
            </a:endParaRPr>
          </a:p>
          <a:p>
            <a:pPr marL="342900" indent="-342900" algn="ctr">
              <a:buFont typeface="Wingdings" panose="05000000000000000000" pitchFamily="2" charset="2"/>
              <a:buChar char="q"/>
            </a:pPr>
            <a:endParaRPr lang="it-IT" sz="1867" b="1" dirty="0">
              <a:effectLst>
                <a:outerShdw blurRad="38100" dist="38100" dir="2700000" algn="tl">
                  <a:srgbClr val="000000">
                    <a:alpha val="43137"/>
                  </a:srgbClr>
                </a:outerShdw>
              </a:effectLst>
              <a:latin typeface="Comic Sans MS" panose="030F0702030302020204" pitchFamily="66" charset="0"/>
            </a:endParaRPr>
          </a:p>
          <a:p>
            <a:pPr marL="342900" indent="-342900" algn="ctr">
              <a:buFont typeface="Wingdings" panose="05000000000000000000" pitchFamily="2" charset="2"/>
              <a:buChar char="q"/>
            </a:pPr>
            <a:r>
              <a:rPr lang="it-IT" sz="1867" b="1" dirty="0" smtClean="0">
                <a:effectLst>
                  <a:outerShdw blurRad="38100" dist="38100" dir="2700000" algn="tl">
                    <a:srgbClr val="000000">
                      <a:alpha val="43137"/>
                    </a:srgbClr>
                  </a:outerShdw>
                </a:effectLst>
                <a:latin typeface="Comic Sans MS" panose="030F0702030302020204" pitchFamily="66" charset="0"/>
              </a:rPr>
              <a:t>E’ uno strumento sensibile che può essere facilmente dichiarato nullo dal giudice delegato incaricato della procedura concorsuale.  </a:t>
            </a:r>
            <a:endParaRPr lang="it-IT" sz="1867" b="1" dirty="0">
              <a:effectLst>
                <a:outerShdw blurRad="38100" dist="38100" dir="2700000" algn="tl">
                  <a:srgbClr val="000000">
                    <a:alpha val="43137"/>
                  </a:srgbClr>
                </a:outerShdw>
              </a:effectLst>
              <a:latin typeface="Comic Sans MS" panose="030F0702030302020204" pitchFamily="66" charset="0"/>
            </a:endParaRPr>
          </a:p>
          <a:p>
            <a:pPr algn="ctr"/>
            <a:r>
              <a:rPr lang="it-IT" sz="1867" b="1" dirty="0" smtClean="0">
                <a:effectLst>
                  <a:outerShdw blurRad="38100" dist="38100" dir="2700000" algn="tl">
                    <a:srgbClr val="000000">
                      <a:alpha val="43137"/>
                    </a:srgbClr>
                  </a:outerShdw>
                </a:effectLst>
                <a:latin typeface="Comic Sans MS" panose="030F0702030302020204" pitchFamily="66" charset="0"/>
              </a:rPr>
              <a:t> </a:t>
            </a:r>
            <a:endParaRPr lang="it-IT" sz="1867" b="1" dirty="0">
              <a:effectLst>
                <a:outerShdw blurRad="38100" dist="38100" dir="2700000" algn="tl">
                  <a:srgbClr val="000000">
                    <a:alpha val="43137"/>
                  </a:srgbClr>
                </a:outerShdw>
              </a:effectLst>
              <a:latin typeface="Comic Sans MS" panose="030F0702030302020204" pitchFamily="66" charset="0"/>
            </a:endParaRPr>
          </a:p>
          <a:p>
            <a:pPr algn="just"/>
            <a:endParaRPr lang="it-IT" sz="1867" b="1" dirty="0">
              <a:effectLst>
                <a:outerShdw blurRad="38100" dist="38100" dir="2700000" algn="tl">
                  <a:srgbClr val="000000">
                    <a:alpha val="43137"/>
                  </a:srgbClr>
                </a:outerShdw>
              </a:effectLst>
              <a:latin typeface="Comic Sans MS" panose="030F0702030302020204" pitchFamily="66" charset="0"/>
            </a:endParaRPr>
          </a:p>
        </p:txBody>
      </p:sp>
      <p:pic>
        <p:nvPicPr>
          <p:cNvPr id="10" name="Immagine 9">
            <a:extLst>
              <a:ext uri="{FF2B5EF4-FFF2-40B4-BE49-F238E27FC236}">
                <a16:creationId xmlns:a16="http://schemas.microsoft.com/office/drawing/2014/main" id="{6F18D2BE-38D0-48DE-9739-791E530880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336" y="514740"/>
            <a:ext cx="574075" cy="573033"/>
          </a:xfrm>
          <a:prstGeom prst="rect">
            <a:avLst/>
          </a:prstGeom>
        </p:spPr>
      </p:pic>
    </p:spTree>
    <p:extLst>
      <p:ext uri="{BB962C8B-B14F-4D97-AF65-F5344CB8AC3E}">
        <p14:creationId xmlns:p14="http://schemas.microsoft.com/office/powerpoint/2010/main" val="329431083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550475" y="7020080"/>
            <a:ext cx="1199799" cy="131574"/>
          </a:xfrm>
          <a:prstGeom prst="rect">
            <a:avLst/>
          </a:prstGeom>
        </p:spPr>
        <p:txBody>
          <a:bodyPr vert="horz" wrap="square" lIns="0" tIns="0" rIns="0" bIns="0" rtlCol="0">
            <a:spAutoFit/>
          </a:bodyPr>
          <a:lstStyle/>
          <a:p>
            <a:pPr marL="10861" defTabSz="987039"/>
            <a:r>
              <a:rPr lang="it-IT" sz="855" dirty="0">
                <a:solidFill>
                  <a:srgbClr val="1F497D">
                    <a:lumMod val="60000"/>
                    <a:lumOff val="40000"/>
                  </a:srgbClr>
                </a:solidFill>
                <a:latin typeface="Arial"/>
                <a:cs typeface="Arial"/>
              </a:rPr>
              <a:t>guelfilex@gmail.com</a:t>
            </a:r>
            <a:endParaRPr sz="855" dirty="0">
              <a:solidFill>
                <a:srgbClr val="1F497D">
                  <a:lumMod val="60000"/>
                  <a:lumOff val="40000"/>
                </a:srgbClr>
              </a:solidFill>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1719" defTabSz="987039"/>
            <a:r>
              <a:rPr spc="-4" dirty="0"/>
              <a:t>1</a:t>
            </a:r>
          </a:p>
        </p:txBody>
      </p:sp>
      <p:sp>
        <p:nvSpPr>
          <p:cNvPr id="9" name="AutoShape 2" descr="Amministrative/ Alla fine rimarrà un solo grande punto interrogativo -  Informamolise"/>
          <p:cNvSpPr>
            <a:spLocks noChangeAspect="1" noChangeArrowheads="1"/>
          </p:cNvSpPr>
          <p:nvPr/>
        </p:nvSpPr>
        <p:spPr bwMode="auto">
          <a:xfrm>
            <a:off x="1665077" y="-1602835"/>
            <a:ext cx="1554711" cy="1554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17" tIns="41459" rIns="82917" bIns="41459" numCol="1" anchor="t" anchorCtr="0" compatLnSpc="1">
            <a:prstTxWarp prst="textNoShape">
              <a:avLst/>
            </a:prstTxWarp>
          </a:bodyPr>
          <a:lstStyle/>
          <a:p>
            <a:pPr defTabSz="987039"/>
            <a:endParaRPr lang="es-ES" sz="1321">
              <a:solidFill>
                <a:prstClr val="black"/>
              </a:solidFill>
              <a:latin typeface="Calibri"/>
            </a:endParaRPr>
          </a:p>
        </p:txBody>
      </p:sp>
      <p:graphicFrame>
        <p:nvGraphicFramePr>
          <p:cNvPr id="8" name="Tabella 7"/>
          <p:cNvGraphicFramePr>
            <a:graphicFrameLocks noGrp="1"/>
          </p:cNvGraphicFramePr>
          <p:nvPr>
            <p:extLst>
              <p:ext uri="{D42A27DB-BD31-4B8C-83A1-F6EECF244321}">
                <p14:modId xmlns:p14="http://schemas.microsoft.com/office/powerpoint/2010/main" val="1819412503"/>
              </p:ext>
            </p:extLst>
          </p:nvPr>
        </p:nvGraphicFramePr>
        <p:xfrm>
          <a:off x="1605855" y="627438"/>
          <a:ext cx="8326035" cy="2135198"/>
        </p:xfrm>
        <a:graphic>
          <a:graphicData uri="http://schemas.openxmlformats.org/drawingml/2006/table">
            <a:tbl>
              <a:tblPr firstRow="1" bandRow="1">
                <a:tableStyleId>{BC89EF96-8CEA-46FF-86C4-4CE0E7609802}</a:tableStyleId>
              </a:tblPr>
              <a:tblGrid>
                <a:gridCol w="8326035">
                  <a:extLst>
                    <a:ext uri="{9D8B030D-6E8A-4147-A177-3AD203B41FA5}">
                      <a16:colId xmlns:a16="http://schemas.microsoft.com/office/drawing/2014/main" val="1515989116"/>
                    </a:ext>
                  </a:extLst>
                </a:gridCol>
              </a:tblGrid>
              <a:tr h="489875">
                <a:tc>
                  <a:txBody>
                    <a:bodyPr/>
                    <a:lstStyle/>
                    <a:p>
                      <a:pPr marL="0" algn="ctr"/>
                      <a:r>
                        <a:rPr lang="it-IT" sz="1600" b="1" baseline="0" dirty="0" smtClean="0">
                          <a:solidFill>
                            <a:schemeClr val="tx1"/>
                          </a:solidFill>
                          <a:effectLst/>
                          <a:latin typeface="Comic Sans MS" panose="030F0702030302020204" pitchFamily="66" charset="0"/>
                          <a:ea typeface="+mn-ea"/>
                          <a:cs typeface="+mn-cs"/>
                        </a:rPr>
                        <a:t>IL TRUST LIQUIDATORIO DI NATURA GIUDIZIALE.= viene meno l’autonomia negoziale delle parti.</a:t>
                      </a:r>
                      <a:endParaRPr lang="es-ES" sz="1600" b="1" dirty="0">
                        <a:solidFill>
                          <a:schemeClr val="lt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3745299849"/>
                  </a:ext>
                </a:extLst>
              </a:tr>
              <a:tr h="778039">
                <a:tc>
                  <a:txBody>
                    <a:bodyPr/>
                    <a:lstStyle/>
                    <a:p>
                      <a:pPr marL="285750" indent="-285750" algn="just">
                        <a:buFont typeface="Wingdings" panose="05000000000000000000" pitchFamily="2" charset="2"/>
                        <a:buChar char="q"/>
                      </a:pPr>
                      <a:r>
                        <a:rPr lang="it-IT" sz="1600" baseline="0" dirty="0" smtClean="0">
                          <a:solidFill>
                            <a:schemeClr val="tx1"/>
                          </a:solidFill>
                          <a:effectLst/>
                          <a:latin typeface="Comic Sans MS" panose="030F0702030302020204" pitchFamily="66" charset="0"/>
                          <a:ea typeface="+mn-ea"/>
                          <a:cs typeface="+mn-cs"/>
                        </a:rPr>
                        <a:t> I beni che possono essere apportati in «trust» devono essere reali e i beni trasferiti devono essere identificabili, determinati o determinabili.</a:t>
                      </a:r>
                      <a:endParaRPr lang="it-IT" sz="1600" baseline="0" dirty="0">
                        <a:solidFill>
                          <a:schemeClr val="tx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2183879058"/>
                  </a:ext>
                </a:extLst>
              </a:tr>
              <a:tr h="778039">
                <a:tc>
                  <a:txBody>
                    <a:bodyPr/>
                    <a:lstStyle/>
                    <a:p>
                      <a:pPr marL="285750" indent="-285750" algn="just">
                        <a:buFont typeface="Wingdings" panose="05000000000000000000" pitchFamily="2" charset="2"/>
                        <a:buChar char="q"/>
                      </a:pPr>
                      <a:r>
                        <a:rPr lang="it-IT" sz="1600" baseline="0" dirty="0" smtClean="0">
                          <a:solidFill>
                            <a:schemeClr val="tx1"/>
                          </a:solidFill>
                          <a:effectLst/>
                          <a:latin typeface="Comic Sans MS" panose="030F0702030302020204" pitchFamily="66" charset="0"/>
                          <a:ea typeface="+mn-ea"/>
                          <a:cs typeface="+mn-cs"/>
                        </a:rPr>
                        <a:t> Trustee e guardiano devono operare la selezione dei beni che il disponente o altri soggetti possono apportare per evitare gestione complesse. </a:t>
                      </a:r>
                      <a:endParaRPr lang="it-IT" sz="1600" baseline="0" dirty="0">
                        <a:solidFill>
                          <a:schemeClr val="tx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4225536312"/>
                  </a:ext>
                </a:extLst>
              </a:tr>
            </a:tbl>
          </a:graphicData>
        </a:graphic>
      </p:graphicFrame>
      <p:pic>
        <p:nvPicPr>
          <p:cNvPr id="10" name="Immagine 9">
            <a:extLst>
              <a:ext uri="{FF2B5EF4-FFF2-40B4-BE49-F238E27FC236}">
                <a16:creationId xmlns:a16="http://schemas.microsoft.com/office/drawing/2014/main" id="{6F18D2BE-38D0-48DE-9739-791E530880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336" y="514740"/>
            <a:ext cx="574075" cy="573033"/>
          </a:xfrm>
          <a:prstGeom prst="rect">
            <a:avLst/>
          </a:prstGeom>
        </p:spPr>
      </p:pic>
      <p:graphicFrame>
        <p:nvGraphicFramePr>
          <p:cNvPr id="11" name="Tabella 10"/>
          <p:cNvGraphicFramePr>
            <a:graphicFrameLocks noGrp="1"/>
          </p:cNvGraphicFramePr>
          <p:nvPr>
            <p:extLst>
              <p:ext uri="{D42A27DB-BD31-4B8C-83A1-F6EECF244321}">
                <p14:modId xmlns:p14="http://schemas.microsoft.com/office/powerpoint/2010/main" val="580408905"/>
              </p:ext>
            </p:extLst>
          </p:nvPr>
        </p:nvGraphicFramePr>
        <p:xfrm>
          <a:off x="1560573" y="2800782"/>
          <a:ext cx="8371317" cy="2000617"/>
        </p:xfrm>
        <a:graphic>
          <a:graphicData uri="http://schemas.openxmlformats.org/drawingml/2006/table">
            <a:tbl>
              <a:tblPr firstRow="1" bandRow="1">
                <a:tableStyleId>{BC89EF96-8CEA-46FF-86C4-4CE0E7609802}</a:tableStyleId>
              </a:tblPr>
              <a:tblGrid>
                <a:gridCol w="8371317">
                  <a:extLst>
                    <a:ext uri="{9D8B030D-6E8A-4147-A177-3AD203B41FA5}">
                      <a16:colId xmlns:a16="http://schemas.microsoft.com/office/drawing/2014/main" val="1515989116"/>
                    </a:ext>
                  </a:extLst>
                </a:gridCol>
              </a:tblGrid>
              <a:tr h="489875">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it-IT" sz="1600" b="1" baseline="0" dirty="0" smtClean="0">
                          <a:solidFill>
                            <a:schemeClr val="tx1"/>
                          </a:solidFill>
                          <a:effectLst/>
                          <a:latin typeface="Comic Sans MS" panose="030F0702030302020204" pitchFamily="66" charset="0"/>
                          <a:ea typeface="+mn-ea"/>
                          <a:cs typeface="+mn-cs"/>
                        </a:rPr>
                        <a:t>LO SCOPO DEL TRUST LIQUIDATORIO.= f</a:t>
                      </a:r>
                      <a:r>
                        <a:rPr lang="it-IT" sz="1600" baseline="0" dirty="0" smtClean="0">
                          <a:solidFill>
                            <a:schemeClr val="tx1"/>
                          </a:solidFill>
                          <a:effectLst/>
                          <a:latin typeface="Comic Sans MS" panose="030F0702030302020204" pitchFamily="66" charset="0"/>
                          <a:ea typeface="+mn-ea"/>
                          <a:cs typeface="+mn-cs"/>
                        </a:rPr>
                        <a:t>inalità liquidatorie a vantaggio dei creditori di una procedura concorsuale.</a:t>
                      </a:r>
                    </a:p>
                  </a:txBody>
                  <a:tcPr/>
                </a:tc>
                <a:extLst>
                  <a:ext uri="{0D108BD9-81ED-4DB2-BD59-A6C34878D82A}">
                    <a16:rowId xmlns:a16="http://schemas.microsoft.com/office/drawing/2014/main" val="3745299849"/>
                  </a:ext>
                </a:extLst>
              </a:tr>
              <a:tr h="643458">
                <a:tc>
                  <a:txBody>
                    <a:bodyPr/>
                    <a:lstStyle/>
                    <a:p>
                      <a:pPr marL="285750" indent="-285750" algn="just">
                        <a:buFont typeface="Wingdings" panose="05000000000000000000" pitchFamily="2" charset="2"/>
                        <a:buChar char="q"/>
                      </a:pPr>
                      <a:r>
                        <a:rPr lang="it-IT" sz="1600" baseline="0" dirty="0" smtClean="0">
                          <a:solidFill>
                            <a:schemeClr val="tx1"/>
                          </a:solidFill>
                          <a:effectLst/>
                          <a:latin typeface="Comic Sans MS" panose="030F0702030302020204" pitchFamily="66" charset="0"/>
                          <a:ea typeface="+mn-ea"/>
                          <a:cs typeface="+mn-cs"/>
                        </a:rPr>
                        <a:t> </a:t>
                      </a:r>
                      <a:r>
                        <a:rPr lang="it-IT" sz="1600" i="1" baseline="0" dirty="0" smtClean="0">
                          <a:solidFill>
                            <a:schemeClr val="tx1"/>
                          </a:solidFill>
                          <a:effectLst/>
                          <a:latin typeface="Comic Sans MS" panose="030F0702030302020204" pitchFamily="66" charset="0"/>
                          <a:ea typeface="+mn-ea"/>
                          <a:cs typeface="+mn-cs"/>
                        </a:rPr>
                        <a:t>Trust di scopo </a:t>
                      </a:r>
                      <a:r>
                        <a:rPr lang="it-IT" sz="1600" baseline="0" dirty="0" smtClean="0">
                          <a:solidFill>
                            <a:schemeClr val="tx1"/>
                          </a:solidFill>
                          <a:effectLst/>
                          <a:latin typeface="Comic Sans MS" panose="030F0702030302020204" pitchFamily="66" charset="0"/>
                          <a:ea typeface="+mn-ea"/>
                          <a:cs typeface="+mn-cs"/>
                        </a:rPr>
                        <a:t>che si identifica nel soddisfacimento, attraverso la liquidazione dei beni in trust, dei creditori della procedura.</a:t>
                      </a:r>
                    </a:p>
                  </a:txBody>
                  <a:tcPr/>
                </a:tc>
                <a:extLst>
                  <a:ext uri="{0D108BD9-81ED-4DB2-BD59-A6C34878D82A}">
                    <a16:rowId xmlns:a16="http://schemas.microsoft.com/office/drawing/2014/main" val="2183879058"/>
                  </a:ext>
                </a:extLst>
              </a:tr>
              <a:tr h="778039">
                <a:tc>
                  <a:txBody>
                    <a:bodyPr/>
                    <a:lstStyle/>
                    <a:p>
                      <a:pPr marL="285750" indent="-285750" algn="just">
                        <a:buFont typeface="Wingdings" panose="05000000000000000000" pitchFamily="2" charset="2"/>
                        <a:buChar char="q"/>
                      </a:pPr>
                      <a:r>
                        <a:rPr lang="it-IT" sz="1600" i="1" baseline="0" dirty="0" smtClean="0">
                          <a:solidFill>
                            <a:schemeClr val="tx1"/>
                          </a:solidFill>
                          <a:effectLst/>
                          <a:latin typeface="Comic Sans MS" panose="030F0702030302020204" pitchFamily="66" charset="0"/>
                          <a:ea typeface="+mn-ea"/>
                          <a:cs typeface="+mn-cs"/>
                        </a:rPr>
                        <a:t>Trust liquidatorio con beneficiari</a:t>
                      </a:r>
                      <a:r>
                        <a:rPr lang="it-IT" sz="1600" baseline="0" dirty="0" smtClean="0">
                          <a:solidFill>
                            <a:schemeClr val="tx1"/>
                          </a:solidFill>
                          <a:effectLst/>
                          <a:latin typeface="Comic Sans MS" panose="030F0702030302020204" pitchFamily="66" charset="0"/>
                          <a:ea typeface="+mn-ea"/>
                          <a:cs typeface="+mn-cs"/>
                        </a:rPr>
                        <a:t>: i beneficiari individuati sono coloro che risultano rientrare nella massa dei creditori. </a:t>
                      </a:r>
                      <a:endParaRPr lang="it-IT" sz="1600" baseline="0" dirty="0">
                        <a:solidFill>
                          <a:schemeClr val="tx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4225536312"/>
                  </a:ext>
                </a:extLst>
              </a:tr>
            </a:tbl>
          </a:graphicData>
        </a:graphic>
      </p:graphicFrame>
      <p:sp>
        <p:nvSpPr>
          <p:cNvPr id="12" name="Rettangolo arrotondato 11"/>
          <p:cNvSpPr/>
          <p:nvPr/>
        </p:nvSpPr>
        <p:spPr>
          <a:xfrm>
            <a:off x="2004942" y="5050001"/>
            <a:ext cx="7754639" cy="127820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t-IT" sz="1867" b="1" dirty="0" smtClean="0">
                <a:effectLst>
                  <a:outerShdw blurRad="38100" dist="38100" dir="2700000" algn="tl">
                    <a:srgbClr val="000000">
                      <a:alpha val="43137"/>
                    </a:srgbClr>
                  </a:outerShdw>
                </a:effectLst>
                <a:latin typeface="Comic Sans MS" panose="030F0702030302020204" pitchFamily="66" charset="0"/>
              </a:rPr>
              <a:t>Il Trust liquidatorio per essere valido deve essere sottoposta ad omologa da parte del giudice delegato. </a:t>
            </a:r>
            <a:endParaRPr lang="es-ES" sz="1867" b="1"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32747896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550475" y="7020080"/>
            <a:ext cx="1199799" cy="131574"/>
          </a:xfrm>
          <a:prstGeom prst="rect">
            <a:avLst/>
          </a:prstGeom>
        </p:spPr>
        <p:txBody>
          <a:bodyPr vert="horz" wrap="square" lIns="0" tIns="0" rIns="0" bIns="0" rtlCol="0">
            <a:spAutoFit/>
          </a:bodyPr>
          <a:lstStyle/>
          <a:p>
            <a:pPr marL="10861" defTabSz="987039"/>
            <a:r>
              <a:rPr lang="it-IT" sz="855" dirty="0">
                <a:solidFill>
                  <a:srgbClr val="1F497D">
                    <a:lumMod val="60000"/>
                    <a:lumOff val="40000"/>
                  </a:srgbClr>
                </a:solidFill>
                <a:latin typeface="Arial"/>
                <a:cs typeface="Arial"/>
              </a:rPr>
              <a:t>guelfilex@gmail.com</a:t>
            </a:r>
            <a:endParaRPr sz="855" dirty="0">
              <a:solidFill>
                <a:srgbClr val="1F497D">
                  <a:lumMod val="60000"/>
                  <a:lumOff val="40000"/>
                </a:srgbClr>
              </a:solidFill>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1719" defTabSz="987039"/>
            <a:r>
              <a:rPr spc="-4" dirty="0"/>
              <a:t>1</a:t>
            </a:r>
          </a:p>
        </p:txBody>
      </p:sp>
      <p:sp>
        <p:nvSpPr>
          <p:cNvPr id="9" name="AutoShape 2" descr="Amministrative/ Alla fine rimarrà un solo grande punto interrogativo -  Informamolise"/>
          <p:cNvSpPr>
            <a:spLocks noChangeAspect="1" noChangeArrowheads="1"/>
          </p:cNvSpPr>
          <p:nvPr/>
        </p:nvSpPr>
        <p:spPr bwMode="auto">
          <a:xfrm>
            <a:off x="1665077" y="-1602835"/>
            <a:ext cx="1554711" cy="1554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17" tIns="41459" rIns="82917" bIns="41459" numCol="1" anchor="t" anchorCtr="0" compatLnSpc="1">
            <a:prstTxWarp prst="textNoShape">
              <a:avLst/>
            </a:prstTxWarp>
          </a:bodyPr>
          <a:lstStyle/>
          <a:p>
            <a:pPr defTabSz="987039"/>
            <a:endParaRPr lang="es-ES" sz="1321">
              <a:solidFill>
                <a:prstClr val="black"/>
              </a:solidFill>
              <a:latin typeface="Calibri"/>
            </a:endParaRPr>
          </a:p>
        </p:txBody>
      </p:sp>
      <p:graphicFrame>
        <p:nvGraphicFramePr>
          <p:cNvPr id="8" name="Tabella 7"/>
          <p:cNvGraphicFramePr>
            <a:graphicFrameLocks noGrp="1"/>
          </p:cNvGraphicFramePr>
          <p:nvPr>
            <p:extLst>
              <p:ext uri="{D42A27DB-BD31-4B8C-83A1-F6EECF244321}">
                <p14:modId xmlns:p14="http://schemas.microsoft.com/office/powerpoint/2010/main" val="3255097443"/>
              </p:ext>
            </p:extLst>
          </p:nvPr>
        </p:nvGraphicFramePr>
        <p:xfrm>
          <a:off x="1665077" y="753426"/>
          <a:ext cx="8326035" cy="3529990"/>
        </p:xfrm>
        <a:graphic>
          <a:graphicData uri="http://schemas.openxmlformats.org/drawingml/2006/table">
            <a:tbl>
              <a:tblPr firstRow="1" bandRow="1">
                <a:tableStyleId>{BC89EF96-8CEA-46FF-86C4-4CE0E7609802}</a:tableStyleId>
              </a:tblPr>
              <a:tblGrid>
                <a:gridCol w="8326035">
                  <a:extLst>
                    <a:ext uri="{9D8B030D-6E8A-4147-A177-3AD203B41FA5}">
                      <a16:colId xmlns:a16="http://schemas.microsoft.com/office/drawing/2014/main" val="1515989116"/>
                    </a:ext>
                  </a:extLst>
                </a:gridCol>
              </a:tblGrid>
              <a:tr h="705998">
                <a:tc>
                  <a:txBody>
                    <a:bodyPr/>
                    <a:lstStyle/>
                    <a:p>
                      <a:pPr marL="0" algn="ctr"/>
                      <a:r>
                        <a:rPr lang="it-IT" sz="1600" b="1" baseline="0" dirty="0" smtClean="0">
                          <a:solidFill>
                            <a:schemeClr val="tx1"/>
                          </a:solidFill>
                          <a:effectLst/>
                          <a:latin typeface="Comic Sans MS" panose="030F0702030302020204" pitchFamily="66" charset="0"/>
                          <a:ea typeface="+mn-ea"/>
                          <a:cs typeface="+mn-cs"/>
                        </a:rPr>
                        <a:t>IL TRUST IN FUNZIONELIQUIDATORIA.</a:t>
                      </a:r>
                      <a:endParaRPr lang="es-ES" sz="1600" b="1" baseline="0" dirty="0">
                        <a:solidFill>
                          <a:schemeClr val="tx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3745299849"/>
                  </a:ext>
                </a:extLst>
              </a:tr>
              <a:tr h="705998">
                <a:tc>
                  <a:txBody>
                    <a:bodyPr/>
                    <a:lstStyle/>
                    <a:p>
                      <a:pPr marL="0" indent="0" algn="just">
                        <a:buFont typeface="Wingdings" panose="05000000000000000000" pitchFamily="2" charset="2"/>
                        <a:buNone/>
                      </a:pPr>
                      <a:r>
                        <a:rPr lang="it-IT" sz="1600" b="1" i="0" baseline="0" dirty="0" smtClean="0">
                          <a:solidFill>
                            <a:schemeClr val="tx1"/>
                          </a:solidFill>
                          <a:effectLst/>
                          <a:latin typeface="Comic Sans MS" panose="030F0702030302020204" pitchFamily="66" charset="0"/>
                          <a:ea typeface="+mn-ea"/>
                          <a:cs typeface="+mn-cs"/>
                        </a:rPr>
                        <a:t>1. </a:t>
                      </a:r>
                      <a:r>
                        <a:rPr lang="it-IT" sz="1600" baseline="0" dirty="0" smtClean="0">
                          <a:solidFill>
                            <a:schemeClr val="tx1"/>
                          </a:solidFill>
                          <a:effectLst/>
                          <a:latin typeface="Comic Sans MS" panose="030F0702030302020204" pitchFamily="66" charset="0"/>
                          <a:ea typeface="+mn-ea"/>
                          <a:cs typeface="+mn-cs"/>
                        </a:rPr>
                        <a:t>Il </a:t>
                      </a:r>
                      <a:r>
                        <a:rPr lang="it-IT" sz="1600" i="1" baseline="0" dirty="0" smtClean="0">
                          <a:solidFill>
                            <a:schemeClr val="tx1"/>
                          </a:solidFill>
                          <a:effectLst/>
                          <a:latin typeface="Comic Sans MS" panose="030F0702030302020204" pitchFamily="66" charset="0"/>
                          <a:ea typeface="+mn-ea"/>
                          <a:cs typeface="+mn-cs"/>
                        </a:rPr>
                        <a:t>«trust» </a:t>
                      </a:r>
                      <a:r>
                        <a:rPr lang="it-IT" sz="1600" baseline="0" dirty="0" smtClean="0">
                          <a:solidFill>
                            <a:schemeClr val="tx1"/>
                          </a:solidFill>
                          <a:effectLst/>
                          <a:latin typeface="Comic Sans MS" panose="030F0702030302020204" pitchFamily="66" charset="0"/>
                          <a:ea typeface="+mn-ea"/>
                          <a:cs typeface="+mn-cs"/>
                        </a:rPr>
                        <a:t>in funzione liquidatoria può essere uno strumento alternativo alla procedura fallimentare?</a:t>
                      </a:r>
                      <a:endParaRPr lang="it-IT" sz="1600" baseline="0" dirty="0">
                        <a:solidFill>
                          <a:schemeClr val="tx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2183879058"/>
                  </a:ext>
                </a:extLst>
              </a:tr>
              <a:tr h="705998">
                <a:tc>
                  <a:txBody>
                    <a:bodyPr/>
                    <a:lstStyle/>
                    <a:p>
                      <a:pPr marL="0" indent="0" algn="just">
                        <a:buFont typeface="Wingdings" panose="05000000000000000000" pitchFamily="2" charset="2"/>
                        <a:buNone/>
                      </a:pPr>
                      <a:r>
                        <a:rPr lang="it-IT" sz="1600" b="1" baseline="0" dirty="0" smtClean="0">
                          <a:solidFill>
                            <a:schemeClr val="tx1"/>
                          </a:solidFill>
                          <a:effectLst/>
                          <a:latin typeface="Comic Sans MS" panose="030F0702030302020204" pitchFamily="66" charset="0"/>
                          <a:ea typeface="+mn-ea"/>
                          <a:cs typeface="+mn-cs"/>
                        </a:rPr>
                        <a:t>2</a:t>
                      </a:r>
                      <a:r>
                        <a:rPr lang="it-IT" sz="1600" baseline="0" dirty="0" smtClean="0">
                          <a:solidFill>
                            <a:schemeClr val="tx1"/>
                          </a:solidFill>
                          <a:effectLst/>
                          <a:latin typeface="Comic Sans MS" panose="030F0702030302020204" pitchFamily="66" charset="0"/>
                          <a:ea typeface="+mn-ea"/>
                          <a:cs typeface="+mn-cs"/>
                        </a:rPr>
                        <a:t>. In quale relazione si pone il </a:t>
                      </a:r>
                      <a:r>
                        <a:rPr lang="it-IT" sz="1600" i="1" baseline="0" dirty="0" smtClean="0">
                          <a:solidFill>
                            <a:schemeClr val="tx1"/>
                          </a:solidFill>
                          <a:effectLst/>
                          <a:latin typeface="Comic Sans MS" panose="030F0702030302020204" pitchFamily="66" charset="0"/>
                          <a:ea typeface="+mn-ea"/>
                          <a:cs typeface="+mn-cs"/>
                        </a:rPr>
                        <a:t>«trust» </a:t>
                      </a:r>
                      <a:r>
                        <a:rPr lang="it-IT" sz="1600" baseline="0" dirty="0" smtClean="0">
                          <a:solidFill>
                            <a:schemeClr val="tx1"/>
                          </a:solidFill>
                          <a:effectLst/>
                          <a:latin typeface="Comic Sans MS" panose="030F0702030302020204" pitchFamily="66" charset="0"/>
                          <a:ea typeface="+mn-ea"/>
                          <a:cs typeface="+mn-cs"/>
                        </a:rPr>
                        <a:t>in funzione liquidatoria rispetto alla procedura di composizione negoziata prevista dal Codice della Crisi d’impresa?</a:t>
                      </a:r>
                      <a:endParaRPr lang="it-IT" sz="1600" baseline="0" dirty="0">
                        <a:solidFill>
                          <a:schemeClr val="tx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4225536312"/>
                  </a:ext>
                </a:extLst>
              </a:tr>
              <a:tr h="705998">
                <a:tc>
                  <a:txBody>
                    <a:bodyPr/>
                    <a:lstStyle/>
                    <a:p>
                      <a:pPr marL="0" indent="0" algn="just">
                        <a:buFont typeface="Wingdings" panose="05000000000000000000" pitchFamily="2" charset="2"/>
                        <a:buNone/>
                      </a:pPr>
                      <a:r>
                        <a:rPr lang="it-IT" sz="1600" b="1" baseline="0" dirty="0" smtClean="0">
                          <a:solidFill>
                            <a:schemeClr val="tx1"/>
                          </a:solidFill>
                          <a:effectLst/>
                          <a:latin typeface="Comic Sans MS" panose="030F0702030302020204" pitchFamily="66" charset="0"/>
                          <a:ea typeface="+mn-ea"/>
                          <a:cs typeface="+mn-cs"/>
                        </a:rPr>
                        <a:t>3</a:t>
                      </a:r>
                      <a:r>
                        <a:rPr lang="it-IT" sz="1600" baseline="0" dirty="0" smtClean="0">
                          <a:solidFill>
                            <a:schemeClr val="tx1"/>
                          </a:solidFill>
                          <a:effectLst/>
                          <a:latin typeface="Comic Sans MS" panose="030F0702030302020204" pitchFamily="66" charset="0"/>
                          <a:ea typeface="+mn-ea"/>
                          <a:cs typeface="+mn-cs"/>
                        </a:rPr>
                        <a:t>. Quale sono le condizioni affinché un «</a:t>
                      </a:r>
                      <a:r>
                        <a:rPr lang="it-IT" sz="1600" i="1" baseline="0" dirty="0" smtClean="0">
                          <a:solidFill>
                            <a:schemeClr val="tx1"/>
                          </a:solidFill>
                          <a:effectLst/>
                          <a:latin typeface="Comic Sans MS" panose="030F0702030302020204" pitchFamily="66" charset="0"/>
                          <a:ea typeface="+mn-ea"/>
                          <a:cs typeface="+mn-cs"/>
                        </a:rPr>
                        <a:t>trust</a:t>
                      </a:r>
                      <a:r>
                        <a:rPr lang="it-IT" sz="1600" baseline="0" dirty="0" smtClean="0">
                          <a:solidFill>
                            <a:schemeClr val="tx1"/>
                          </a:solidFill>
                          <a:effectLst/>
                          <a:latin typeface="Comic Sans MS" panose="030F0702030302020204" pitchFamily="66" charset="0"/>
                          <a:ea typeface="+mn-ea"/>
                          <a:cs typeface="+mn-cs"/>
                        </a:rPr>
                        <a:t>» con funzione liquidatoria possa assumere un ruolo fuori dalla procedura concorsuale?</a:t>
                      </a:r>
                      <a:endParaRPr lang="it-IT" sz="1600" baseline="0" dirty="0">
                        <a:solidFill>
                          <a:schemeClr val="tx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1591794172"/>
                  </a:ext>
                </a:extLst>
              </a:tr>
              <a:tr h="705998">
                <a:tc>
                  <a:txBody>
                    <a:bodyPr/>
                    <a:lstStyle/>
                    <a:p>
                      <a:pPr marL="0" indent="0" algn="just">
                        <a:buFont typeface="Wingdings" panose="05000000000000000000" pitchFamily="2" charset="2"/>
                        <a:buNone/>
                      </a:pPr>
                      <a:r>
                        <a:rPr lang="it-IT" sz="1600" b="1" baseline="0" dirty="0" smtClean="0">
                          <a:solidFill>
                            <a:schemeClr val="tx1"/>
                          </a:solidFill>
                          <a:effectLst/>
                          <a:latin typeface="Comic Sans MS" panose="030F0702030302020204" pitchFamily="66" charset="0"/>
                          <a:ea typeface="+mn-ea"/>
                          <a:cs typeface="+mn-cs"/>
                        </a:rPr>
                        <a:t>4</a:t>
                      </a:r>
                      <a:r>
                        <a:rPr lang="it-IT" sz="1600" baseline="0" dirty="0" smtClean="0">
                          <a:solidFill>
                            <a:schemeClr val="tx1"/>
                          </a:solidFill>
                          <a:effectLst/>
                          <a:latin typeface="Comic Sans MS" panose="030F0702030302020204" pitchFamily="66" charset="0"/>
                          <a:ea typeface="+mn-ea"/>
                          <a:cs typeface="+mn-cs"/>
                        </a:rPr>
                        <a:t>. In sede di composizione negoziata si può utilizzare la soluzione del trust e poi del trust liquidatorio?</a:t>
                      </a:r>
                      <a:endParaRPr lang="it-IT" sz="1600" baseline="0" dirty="0">
                        <a:solidFill>
                          <a:schemeClr val="tx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46533470"/>
                  </a:ext>
                </a:extLst>
              </a:tr>
            </a:tbl>
          </a:graphicData>
        </a:graphic>
      </p:graphicFrame>
      <p:pic>
        <p:nvPicPr>
          <p:cNvPr id="10" name="Immagine 9">
            <a:extLst>
              <a:ext uri="{FF2B5EF4-FFF2-40B4-BE49-F238E27FC236}">
                <a16:creationId xmlns:a16="http://schemas.microsoft.com/office/drawing/2014/main" id="{6F18D2BE-38D0-48DE-9739-791E530880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336" y="514740"/>
            <a:ext cx="574075" cy="573033"/>
          </a:xfrm>
          <a:prstGeom prst="rect">
            <a:avLst/>
          </a:prstGeom>
        </p:spPr>
      </p:pic>
      <p:sp>
        <p:nvSpPr>
          <p:cNvPr id="13" name="Rettangolo arrotondato 12"/>
          <p:cNvSpPr/>
          <p:nvPr/>
        </p:nvSpPr>
        <p:spPr>
          <a:xfrm>
            <a:off x="1841864" y="4872447"/>
            <a:ext cx="7917718" cy="145576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t-IT" sz="1867" b="1" dirty="0" smtClean="0">
                <a:effectLst>
                  <a:outerShdw blurRad="38100" dist="38100" dir="2700000" algn="tl">
                    <a:srgbClr val="000000">
                      <a:alpha val="43137"/>
                    </a:srgbClr>
                  </a:outerShdw>
                </a:effectLst>
                <a:latin typeface="Comic Sans MS" panose="030F0702030302020204" pitchFamily="66" charset="0"/>
              </a:rPr>
              <a:t>Affinché un «trust» possa essere valido si deve individuare la «</a:t>
            </a:r>
            <a:r>
              <a:rPr lang="it-IT" sz="1867" b="1" i="1" dirty="0" smtClean="0">
                <a:effectLst>
                  <a:outerShdw blurRad="38100" dist="38100" dir="2700000" algn="tl">
                    <a:srgbClr val="000000">
                      <a:alpha val="43137"/>
                    </a:srgbClr>
                  </a:outerShdw>
                </a:effectLst>
                <a:latin typeface="Comic Sans MS" panose="030F0702030302020204" pitchFamily="66" charset="0"/>
              </a:rPr>
              <a:t>causa</a:t>
            </a:r>
            <a:r>
              <a:rPr lang="it-IT" sz="1867" b="1" dirty="0" smtClean="0">
                <a:effectLst>
                  <a:outerShdw blurRad="38100" dist="38100" dir="2700000" algn="tl">
                    <a:srgbClr val="000000">
                      <a:alpha val="43137"/>
                    </a:srgbClr>
                  </a:outerShdw>
                </a:effectLst>
                <a:latin typeface="Comic Sans MS" panose="030F0702030302020204" pitchFamily="66" charset="0"/>
              </a:rPr>
              <a:t> </a:t>
            </a:r>
            <a:r>
              <a:rPr lang="it-IT" sz="1867" b="1" i="1" dirty="0" smtClean="0">
                <a:effectLst>
                  <a:outerShdw blurRad="38100" dist="38100" dir="2700000" algn="tl">
                    <a:srgbClr val="000000">
                      <a:alpha val="43137"/>
                    </a:srgbClr>
                  </a:outerShdw>
                </a:effectLst>
                <a:latin typeface="Comic Sans MS" panose="030F0702030302020204" pitchFamily="66" charset="0"/>
              </a:rPr>
              <a:t>concreta</a:t>
            </a:r>
            <a:r>
              <a:rPr lang="it-IT" sz="1867" b="1" dirty="0" smtClean="0">
                <a:effectLst>
                  <a:outerShdw blurRad="38100" dist="38100" dir="2700000" algn="tl">
                    <a:srgbClr val="000000">
                      <a:alpha val="43137"/>
                    </a:srgbClr>
                  </a:outerShdw>
                </a:effectLst>
                <a:latin typeface="Comic Sans MS" panose="030F0702030302020204" pitchFamily="66" charset="0"/>
              </a:rPr>
              <a:t>» del «</a:t>
            </a:r>
            <a:r>
              <a:rPr lang="it-IT" sz="1867" b="1" i="1" dirty="0" smtClean="0">
                <a:effectLst>
                  <a:outerShdw blurRad="38100" dist="38100" dir="2700000" algn="tl">
                    <a:srgbClr val="000000">
                      <a:alpha val="43137"/>
                    </a:srgbClr>
                  </a:outerShdw>
                </a:effectLst>
                <a:latin typeface="Comic Sans MS" panose="030F0702030302020204" pitchFamily="66" charset="0"/>
              </a:rPr>
              <a:t>trust</a:t>
            </a:r>
            <a:r>
              <a:rPr lang="it-IT" sz="1867" b="1" dirty="0" smtClean="0">
                <a:effectLst>
                  <a:outerShdw blurRad="38100" dist="38100" dir="2700000" algn="tl">
                    <a:srgbClr val="000000">
                      <a:alpha val="43137"/>
                    </a:srgbClr>
                  </a:outerShdw>
                </a:effectLst>
                <a:latin typeface="Comic Sans MS" panose="030F0702030302020204" pitchFamily="66" charset="0"/>
              </a:rPr>
              <a:t>» ossia lo scopo pratico del negozio, la sintesi degli elementi che intende realizzare quale funzione specifica della singola negoziazione.</a:t>
            </a:r>
            <a:endParaRPr lang="es-ES" sz="1867" b="1"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26378808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550475" y="7020080"/>
            <a:ext cx="1199799" cy="131574"/>
          </a:xfrm>
          <a:prstGeom prst="rect">
            <a:avLst/>
          </a:prstGeom>
        </p:spPr>
        <p:txBody>
          <a:bodyPr vert="horz" wrap="square" lIns="0" tIns="0" rIns="0" bIns="0" rtlCol="0">
            <a:spAutoFit/>
          </a:bodyPr>
          <a:lstStyle/>
          <a:p>
            <a:pPr marL="10861" defTabSz="987039"/>
            <a:r>
              <a:rPr lang="it-IT" sz="855" dirty="0">
                <a:solidFill>
                  <a:srgbClr val="1F497D">
                    <a:lumMod val="60000"/>
                    <a:lumOff val="40000"/>
                  </a:srgbClr>
                </a:solidFill>
                <a:latin typeface="Arial"/>
                <a:cs typeface="Arial"/>
              </a:rPr>
              <a:t>guelfilex@gmail.com</a:t>
            </a:r>
            <a:endParaRPr sz="855" dirty="0">
              <a:solidFill>
                <a:srgbClr val="1F497D">
                  <a:lumMod val="60000"/>
                  <a:lumOff val="40000"/>
                </a:srgbClr>
              </a:solidFill>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1719" defTabSz="987039"/>
            <a:r>
              <a:rPr spc="-4" dirty="0"/>
              <a:t>1</a:t>
            </a:r>
          </a:p>
        </p:txBody>
      </p:sp>
      <p:sp>
        <p:nvSpPr>
          <p:cNvPr id="9" name="AutoShape 2" descr="Amministrative/ Alla fine rimarrà un solo grande punto interrogativo -  Informamolise"/>
          <p:cNvSpPr>
            <a:spLocks noChangeAspect="1" noChangeArrowheads="1"/>
          </p:cNvSpPr>
          <p:nvPr/>
        </p:nvSpPr>
        <p:spPr bwMode="auto">
          <a:xfrm>
            <a:off x="1665077" y="-1602835"/>
            <a:ext cx="1554711" cy="1554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17" tIns="41459" rIns="82917" bIns="41459" numCol="1" anchor="t" anchorCtr="0" compatLnSpc="1">
            <a:prstTxWarp prst="textNoShape">
              <a:avLst/>
            </a:prstTxWarp>
          </a:bodyPr>
          <a:lstStyle/>
          <a:p>
            <a:pPr defTabSz="987039"/>
            <a:endParaRPr lang="es-ES" sz="1321">
              <a:solidFill>
                <a:prstClr val="black"/>
              </a:solidFill>
              <a:latin typeface="Calibri"/>
            </a:endParaRPr>
          </a:p>
        </p:txBody>
      </p:sp>
      <p:pic>
        <p:nvPicPr>
          <p:cNvPr id="10" name="Immagine 9">
            <a:extLst>
              <a:ext uri="{FF2B5EF4-FFF2-40B4-BE49-F238E27FC236}">
                <a16:creationId xmlns:a16="http://schemas.microsoft.com/office/drawing/2014/main" id="{6F18D2BE-38D0-48DE-9739-791E530880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336" y="514740"/>
            <a:ext cx="574075" cy="573033"/>
          </a:xfrm>
          <a:prstGeom prst="rect">
            <a:avLst/>
          </a:prstGeom>
        </p:spPr>
      </p:pic>
      <p:sp>
        <p:nvSpPr>
          <p:cNvPr id="12" name="Rettangolo arrotondato 11"/>
          <p:cNvSpPr/>
          <p:nvPr/>
        </p:nvSpPr>
        <p:spPr>
          <a:xfrm>
            <a:off x="964211" y="3684948"/>
            <a:ext cx="4731192" cy="210189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fontAlgn="t"/>
            <a:endParaRPr lang="it-IT" sz="1867" b="1" dirty="0" smtClean="0">
              <a:effectLst>
                <a:outerShdw blurRad="38100" dist="38100" dir="2700000" algn="tl">
                  <a:srgbClr val="000000">
                    <a:alpha val="43137"/>
                  </a:srgbClr>
                </a:outerShdw>
              </a:effectLst>
              <a:latin typeface="Comic Sans MS" panose="030F0702030302020204" pitchFamily="66" charset="0"/>
            </a:endParaRPr>
          </a:p>
          <a:p>
            <a:pPr algn="ctr" fontAlgn="t"/>
            <a:r>
              <a:rPr lang="it-IT" sz="1867" b="1" dirty="0" smtClean="0">
                <a:effectLst>
                  <a:outerShdw blurRad="38100" dist="38100" dir="2700000" algn="tl">
                    <a:srgbClr val="000000">
                      <a:alpha val="43137"/>
                    </a:srgbClr>
                  </a:outerShdw>
                </a:effectLst>
                <a:latin typeface="Comic Sans MS" panose="030F0702030302020204" pitchFamily="66" charset="0"/>
              </a:rPr>
              <a:t>Il </a:t>
            </a:r>
            <a:r>
              <a:rPr lang="it-IT" sz="1867" b="1" dirty="0">
                <a:effectLst>
                  <a:outerShdw blurRad="38100" dist="38100" dir="2700000" algn="tl">
                    <a:srgbClr val="000000">
                      <a:alpha val="43137"/>
                    </a:srgbClr>
                  </a:outerShdw>
                </a:effectLst>
                <a:latin typeface="Comic Sans MS" panose="030F0702030302020204" pitchFamily="66" charset="0"/>
              </a:rPr>
              <a:t>«</a:t>
            </a:r>
            <a:r>
              <a:rPr lang="it-IT" sz="1867" b="1" i="1" dirty="0">
                <a:effectLst>
                  <a:outerShdw blurRad="38100" dist="38100" dir="2700000" algn="tl">
                    <a:srgbClr val="000000">
                      <a:alpha val="43137"/>
                    </a:srgbClr>
                  </a:outerShdw>
                </a:effectLst>
                <a:latin typeface="Comic Sans MS" panose="030F0702030302020204" pitchFamily="66" charset="0"/>
              </a:rPr>
              <a:t>trust</a:t>
            </a:r>
            <a:r>
              <a:rPr lang="it-IT" sz="1867" b="1" dirty="0">
                <a:effectLst>
                  <a:outerShdw blurRad="38100" dist="38100" dir="2700000" algn="tl">
                    <a:srgbClr val="000000">
                      <a:alpha val="43137"/>
                    </a:srgbClr>
                  </a:outerShdw>
                </a:effectLst>
                <a:latin typeface="Comic Sans MS" panose="030F0702030302020204" pitchFamily="66" charset="0"/>
              </a:rPr>
              <a:t>» in funzione liquidatoria può trasformarsi da strumento che si ingloba in una procedura fallimentare in strumento stragiudiziale </a:t>
            </a:r>
            <a:r>
              <a:rPr lang="it-IT" sz="1867" b="1" dirty="0" smtClean="0">
                <a:effectLst>
                  <a:outerShdw blurRad="38100" dist="38100" dir="2700000" algn="tl">
                    <a:srgbClr val="000000">
                      <a:alpha val="43137"/>
                    </a:srgbClr>
                  </a:outerShdw>
                </a:effectLst>
                <a:latin typeface="Comic Sans MS" panose="030F0702030302020204" pitchFamily="66" charset="0"/>
              </a:rPr>
              <a:t>ed inserirsi all’interno della </a:t>
            </a:r>
            <a:r>
              <a:rPr lang="it-IT" sz="1867" b="1" dirty="0">
                <a:effectLst>
                  <a:outerShdw blurRad="38100" dist="38100" dir="2700000" algn="tl">
                    <a:srgbClr val="000000">
                      <a:alpha val="43137"/>
                    </a:srgbClr>
                  </a:outerShdw>
                </a:effectLst>
                <a:latin typeface="Comic Sans MS" panose="030F0702030302020204" pitchFamily="66" charset="0"/>
              </a:rPr>
              <a:t>procedura di composizione negoziata e</a:t>
            </a:r>
            <a:r>
              <a:rPr lang="it-IT" sz="1867" b="1" dirty="0" smtClean="0">
                <a:effectLst>
                  <a:outerShdw blurRad="38100" dist="38100" dir="2700000" algn="tl">
                    <a:srgbClr val="000000">
                      <a:alpha val="43137"/>
                    </a:srgbClr>
                  </a:outerShdw>
                </a:effectLst>
                <a:latin typeface="Comic Sans MS" panose="030F0702030302020204" pitchFamily="66" charset="0"/>
              </a:rPr>
              <a:t> diventare </a:t>
            </a:r>
            <a:r>
              <a:rPr lang="it-IT" sz="1867" b="1" dirty="0">
                <a:effectLst>
                  <a:outerShdw blurRad="38100" dist="38100" dir="2700000" algn="tl">
                    <a:srgbClr val="000000">
                      <a:alpha val="43137"/>
                    </a:srgbClr>
                  </a:outerShdw>
                </a:effectLst>
                <a:latin typeface="Comic Sans MS" panose="030F0702030302020204" pitchFamily="66" charset="0"/>
              </a:rPr>
              <a:t>una possibile soluzione negoziale. </a:t>
            </a:r>
            <a:endParaRPr lang="es-ES" sz="1867" b="1" dirty="0">
              <a:effectLst>
                <a:outerShdw blurRad="38100" dist="38100" dir="2700000" algn="tl">
                  <a:srgbClr val="000000">
                    <a:alpha val="43137"/>
                  </a:srgbClr>
                </a:outerShdw>
              </a:effectLst>
              <a:latin typeface="Comic Sans MS" panose="030F0702030302020204" pitchFamily="66" charset="0"/>
            </a:endParaRPr>
          </a:p>
          <a:p>
            <a:pPr fontAlgn="t"/>
            <a:endParaRPr lang="es-ES" sz="1867" b="1" dirty="0">
              <a:effectLst>
                <a:outerShdw blurRad="38100" dist="38100" dir="2700000" algn="tl">
                  <a:srgbClr val="000000">
                    <a:alpha val="43137"/>
                  </a:srgbClr>
                </a:outerShdw>
              </a:effectLst>
              <a:latin typeface="Comic Sans MS" panose="030F0702030302020204" pitchFamily="66" charset="0"/>
            </a:endParaRPr>
          </a:p>
        </p:txBody>
      </p:sp>
      <p:graphicFrame>
        <p:nvGraphicFramePr>
          <p:cNvPr id="2" name="Diagramma 1"/>
          <p:cNvGraphicFramePr/>
          <p:nvPr>
            <p:extLst>
              <p:ext uri="{D42A27DB-BD31-4B8C-83A1-F6EECF244321}">
                <p14:modId xmlns:p14="http://schemas.microsoft.com/office/powerpoint/2010/main" val="1879582723"/>
              </p:ext>
            </p:extLst>
          </p:nvPr>
        </p:nvGraphicFramePr>
        <p:xfrm>
          <a:off x="1410790" y="722588"/>
          <a:ext cx="8229600" cy="2317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riangolo isoscele 12"/>
          <p:cNvSpPr/>
          <p:nvPr/>
        </p:nvSpPr>
        <p:spPr>
          <a:xfrm rot="5400000">
            <a:off x="5682257" y="4650945"/>
            <a:ext cx="757816" cy="510377"/>
          </a:xfrm>
          <a:prstGeom prst="triangle">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Rettangolo arrotondato 13"/>
          <p:cNvSpPr/>
          <p:nvPr/>
        </p:nvSpPr>
        <p:spPr>
          <a:xfrm>
            <a:off x="6426927" y="4176087"/>
            <a:ext cx="4731194" cy="221790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fontAlgn="t"/>
            <a:endParaRPr lang="it-IT" sz="1867" b="1" dirty="0" smtClean="0">
              <a:effectLst>
                <a:outerShdw blurRad="38100" dist="38100" dir="2700000" algn="tl">
                  <a:srgbClr val="000000">
                    <a:alpha val="43137"/>
                  </a:srgbClr>
                </a:outerShdw>
              </a:effectLst>
              <a:latin typeface="Comic Sans MS" panose="030F0702030302020204" pitchFamily="66" charset="0"/>
            </a:endParaRPr>
          </a:p>
          <a:p>
            <a:pPr algn="ctr" fontAlgn="t"/>
            <a:r>
              <a:rPr lang="it-IT" sz="1867" b="1" dirty="0" smtClean="0">
                <a:effectLst>
                  <a:outerShdw blurRad="38100" dist="38100" dir="2700000" algn="tl">
                    <a:srgbClr val="000000">
                      <a:alpha val="43137"/>
                    </a:srgbClr>
                  </a:outerShdw>
                </a:effectLst>
                <a:latin typeface="Comic Sans MS" panose="030F0702030302020204" pitchFamily="66" charset="0"/>
              </a:rPr>
              <a:t>L’elemento in comune è che entrambe le procedure devono essere attivate prima dello «stato </a:t>
            </a:r>
            <a:r>
              <a:rPr lang="it-IT" sz="1867" b="1" smtClean="0">
                <a:effectLst>
                  <a:outerShdw blurRad="38100" dist="38100" dir="2700000" algn="tl">
                    <a:srgbClr val="000000">
                      <a:alpha val="43137"/>
                    </a:srgbClr>
                  </a:outerShdw>
                </a:effectLst>
                <a:latin typeface="Comic Sans MS" panose="030F0702030302020204" pitchFamily="66" charset="0"/>
              </a:rPr>
              <a:t>di insolvenza». </a:t>
            </a:r>
            <a:endParaRPr lang="es-ES" sz="1867" b="1" dirty="0">
              <a:effectLst>
                <a:outerShdw blurRad="38100" dist="38100" dir="2700000" algn="tl">
                  <a:srgbClr val="000000">
                    <a:alpha val="43137"/>
                  </a:srgbClr>
                </a:outerShdw>
              </a:effectLst>
              <a:latin typeface="Comic Sans MS" panose="030F0702030302020204" pitchFamily="66" charset="0"/>
            </a:endParaRPr>
          </a:p>
          <a:p>
            <a:pPr fontAlgn="t"/>
            <a:endParaRPr lang="es-ES" sz="1867" b="1"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6310603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550475" y="7020080"/>
            <a:ext cx="1199799" cy="131574"/>
          </a:xfrm>
          <a:prstGeom prst="rect">
            <a:avLst/>
          </a:prstGeom>
        </p:spPr>
        <p:txBody>
          <a:bodyPr vert="horz" wrap="square" lIns="0" tIns="0" rIns="0" bIns="0" rtlCol="0">
            <a:spAutoFit/>
          </a:bodyPr>
          <a:lstStyle/>
          <a:p>
            <a:pPr marL="10861" defTabSz="987039"/>
            <a:r>
              <a:rPr lang="it-IT" sz="855" dirty="0">
                <a:solidFill>
                  <a:srgbClr val="1F497D">
                    <a:lumMod val="60000"/>
                    <a:lumOff val="40000"/>
                  </a:srgbClr>
                </a:solidFill>
                <a:latin typeface="Arial"/>
                <a:cs typeface="Arial"/>
              </a:rPr>
              <a:t>guelfilex@gmail.com</a:t>
            </a:r>
            <a:endParaRPr sz="855" dirty="0">
              <a:solidFill>
                <a:srgbClr val="1F497D">
                  <a:lumMod val="60000"/>
                  <a:lumOff val="40000"/>
                </a:srgbClr>
              </a:solidFill>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1719" defTabSz="987039"/>
            <a:r>
              <a:rPr spc="-4" dirty="0"/>
              <a:t>1</a:t>
            </a:r>
          </a:p>
        </p:txBody>
      </p:sp>
      <p:sp>
        <p:nvSpPr>
          <p:cNvPr id="9" name="AutoShape 2" descr="Amministrative/ Alla fine rimarrà un solo grande punto interrogativo -  Informamolise"/>
          <p:cNvSpPr>
            <a:spLocks noChangeAspect="1" noChangeArrowheads="1"/>
          </p:cNvSpPr>
          <p:nvPr/>
        </p:nvSpPr>
        <p:spPr bwMode="auto">
          <a:xfrm>
            <a:off x="1665077" y="-1602835"/>
            <a:ext cx="1554711" cy="1554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17" tIns="41459" rIns="82917" bIns="41459" numCol="1" anchor="t" anchorCtr="0" compatLnSpc="1">
            <a:prstTxWarp prst="textNoShape">
              <a:avLst/>
            </a:prstTxWarp>
          </a:bodyPr>
          <a:lstStyle/>
          <a:p>
            <a:pPr defTabSz="987039"/>
            <a:endParaRPr lang="es-ES" sz="1321">
              <a:solidFill>
                <a:prstClr val="black"/>
              </a:solidFill>
              <a:latin typeface="Calibri"/>
            </a:endParaRPr>
          </a:p>
        </p:txBody>
      </p:sp>
      <p:pic>
        <p:nvPicPr>
          <p:cNvPr id="10" name="Immagine 9">
            <a:extLst>
              <a:ext uri="{FF2B5EF4-FFF2-40B4-BE49-F238E27FC236}">
                <a16:creationId xmlns:a16="http://schemas.microsoft.com/office/drawing/2014/main" id="{6F18D2BE-38D0-48DE-9739-791E530880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336" y="514740"/>
            <a:ext cx="574075" cy="573033"/>
          </a:xfrm>
          <a:prstGeom prst="rect">
            <a:avLst/>
          </a:prstGeom>
        </p:spPr>
      </p:pic>
      <p:graphicFrame>
        <p:nvGraphicFramePr>
          <p:cNvPr id="7" name="Tabella 6"/>
          <p:cNvGraphicFramePr>
            <a:graphicFrameLocks noGrp="1"/>
          </p:cNvGraphicFramePr>
          <p:nvPr>
            <p:extLst>
              <p:ext uri="{D42A27DB-BD31-4B8C-83A1-F6EECF244321}">
                <p14:modId xmlns:p14="http://schemas.microsoft.com/office/powerpoint/2010/main" val="2781490236"/>
              </p:ext>
            </p:extLst>
          </p:nvPr>
        </p:nvGraphicFramePr>
        <p:xfrm>
          <a:off x="1476103" y="844533"/>
          <a:ext cx="8412480" cy="3289488"/>
        </p:xfrm>
        <a:graphic>
          <a:graphicData uri="http://schemas.openxmlformats.org/drawingml/2006/table">
            <a:tbl>
              <a:tblPr firstRow="1" bandRow="1">
                <a:tableStyleId>{BC89EF96-8CEA-46FF-86C4-4CE0E7609802}</a:tableStyleId>
              </a:tblPr>
              <a:tblGrid>
                <a:gridCol w="8412480">
                  <a:extLst>
                    <a:ext uri="{9D8B030D-6E8A-4147-A177-3AD203B41FA5}">
                      <a16:colId xmlns:a16="http://schemas.microsoft.com/office/drawing/2014/main" val="1515989116"/>
                    </a:ext>
                  </a:extLst>
                </a:gridCol>
              </a:tblGrid>
              <a:tr h="332309">
                <a:tc>
                  <a:txBody>
                    <a:bodyPr/>
                    <a:lstStyle/>
                    <a:p>
                      <a:pPr marL="0" algn="ctr"/>
                      <a:r>
                        <a:rPr lang="it-IT" sz="1600" b="1" baseline="0" dirty="0" smtClean="0">
                          <a:solidFill>
                            <a:schemeClr val="tx1"/>
                          </a:solidFill>
                          <a:effectLst/>
                          <a:latin typeface="Comic Sans MS" panose="030F0702030302020204" pitchFamily="66" charset="0"/>
                          <a:ea typeface="+mn-ea"/>
                          <a:cs typeface="+mn-cs"/>
                        </a:rPr>
                        <a:t>IL </a:t>
                      </a:r>
                      <a:r>
                        <a:rPr lang="it-IT" sz="1600" b="1" baseline="0" dirty="0" smtClean="0">
                          <a:solidFill>
                            <a:schemeClr val="tx1"/>
                          </a:solidFill>
                          <a:effectLst/>
                          <a:latin typeface="Comic Sans MS" panose="030F0702030302020204" pitchFamily="66" charset="0"/>
                          <a:ea typeface="+mn-ea"/>
                          <a:cs typeface="+mn-cs"/>
                        </a:rPr>
                        <a:t>TRUST LIQUIDATORIO E LA COMPOSIZIONE NEGOZIATA.</a:t>
                      </a:r>
                      <a:endParaRPr lang="es-ES" sz="1600" b="1" baseline="0" dirty="0">
                        <a:solidFill>
                          <a:schemeClr val="tx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3745299849"/>
                  </a:ext>
                </a:extLst>
              </a:tr>
              <a:tr h="522241">
                <a:tc>
                  <a:txBody>
                    <a:bodyPr/>
                    <a:lstStyle/>
                    <a:p>
                      <a:pPr marL="0" marR="0" indent="0" algn="just"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600" b="1" i="0" baseline="0" dirty="0" smtClean="0">
                          <a:solidFill>
                            <a:schemeClr val="tx1"/>
                          </a:solidFill>
                          <a:effectLst/>
                          <a:latin typeface="Comic Sans MS" panose="030F0702030302020204" pitchFamily="66" charset="0"/>
                          <a:ea typeface="+mn-ea"/>
                          <a:cs typeface="+mn-cs"/>
                        </a:rPr>
                        <a:t>1. </a:t>
                      </a:r>
                      <a:r>
                        <a:rPr lang="it-IT" sz="1600" b="0" i="0" baseline="0" dirty="0" smtClean="0">
                          <a:solidFill>
                            <a:schemeClr val="tx1"/>
                          </a:solidFill>
                          <a:effectLst/>
                          <a:latin typeface="Comic Sans MS" panose="030F0702030302020204" pitchFamily="66" charset="0"/>
                          <a:ea typeface="+mn-ea"/>
                          <a:cs typeface="+mn-cs"/>
                        </a:rPr>
                        <a:t>S</a:t>
                      </a:r>
                      <a:r>
                        <a:rPr lang="it-IT" sz="1600" baseline="0" dirty="0" smtClean="0">
                          <a:effectLst/>
                          <a:latin typeface="Comic Sans MS" panose="030F0702030302020204" pitchFamily="66" charset="0"/>
                        </a:rPr>
                        <a:t>quilibrio patrimoniale o economico finanziario che ne renda probabile la crisi o l’insolvenza.</a:t>
                      </a:r>
                    </a:p>
                  </a:txBody>
                  <a:tcPr/>
                </a:tc>
                <a:extLst>
                  <a:ext uri="{0D108BD9-81ED-4DB2-BD59-A6C34878D82A}">
                    <a16:rowId xmlns:a16="http://schemas.microsoft.com/office/drawing/2014/main" val="2183879058"/>
                  </a:ext>
                </a:extLst>
              </a:tr>
              <a:tr h="1181914">
                <a:tc>
                  <a:txBody>
                    <a:bodyPr/>
                    <a:lstStyle/>
                    <a:p>
                      <a:pPr marL="0" indent="0" algn="just">
                        <a:buFont typeface="Wingdings" panose="05000000000000000000" pitchFamily="2" charset="2"/>
                        <a:buNone/>
                      </a:pPr>
                      <a:r>
                        <a:rPr lang="it-IT" sz="1600" b="1" baseline="0" dirty="0" smtClean="0">
                          <a:solidFill>
                            <a:schemeClr val="tx1"/>
                          </a:solidFill>
                          <a:effectLst/>
                          <a:latin typeface="Comic Sans MS" panose="030F0702030302020204" pitchFamily="66" charset="0"/>
                          <a:ea typeface="+mn-ea"/>
                          <a:cs typeface="+mn-cs"/>
                        </a:rPr>
                        <a:t>2</a:t>
                      </a:r>
                      <a:r>
                        <a:rPr lang="it-IT" sz="1600" baseline="0" dirty="0" smtClean="0">
                          <a:solidFill>
                            <a:schemeClr val="tx1"/>
                          </a:solidFill>
                          <a:effectLst/>
                          <a:latin typeface="Comic Sans MS" panose="030F0702030302020204" pitchFamily="66" charset="0"/>
                          <a:ea typeface="+mn-ea"/>
                          <a:cs typeface="+mn-cs"/>
                        </a:rPr>
                        <a:t>. </a:t>
                      </a:r>
                      <a:r>
                        <a:rPr lang="es-ES" sz="1600" baseline="0" dirty="0" smtClean="0">
                          <a:solidFill>
                            <a:schemeClr val="tx1"/>
                          </a:solidFill>
                          <a:effectLst/>
                          <a:latin typeface="Comic Sans MS" panose="030F0702030302020204" pitchFamily="66" charset="0"/>
                          <a:ea typeface="+mn-ea"/>
                          <a:cs typeface="+mn-cs"/>
                        </a:rPr>
                        <a:t>La composizione </a:t>
                      </a:r>
                      <a:r>
                        <a:rPr lang="it-IT" sz="1600" baseline="0" dirty="0" smtClean="0">
                          <a:solidFill>
                            <a:schemeClr val="tx1"/>
                          </a:solidFill>
                          <a:effectLst/>
                          <a:latin typeface="Comic Sans MS" panose="030F0702030302020204" pitchFamily="66" charset="0"/>
                          <a:ea typeface="+mn-ea"/>
                          <a:cs typeface="+mn-cs"/>
                        </a:rPr>
                        <a:t>negoziata va avviata non solo in presenza dello </a:t>
                      </a:r>
                      <a:r>
                        <a:rPr lang="it-IT" sz="1600" i="1" baseline="0" dirty="0" smtClean="0">
                          <a:solidFill>
                            <a:schemeClr val="tx1"/>
                          </a:solidFill>
                          <a:effectLst/>
                          <a:latin typeface="Comic Sans MS" panose="030F0702030302020204" pitchFamily="66" charset="0"/>
                          <a:ea typeface="+mn-ea"/>
                          <a:cs typeface="+mn-cs"/>
                        </a:rPr>
                        <a:t>“stato di crisi” </a:t>
                      </a:r>
                      <a:r>
                        <a:rPr lang="it-IT" sz="1600" baseline="0" dirty="0" smtClean="0">
                          <a:solidFill>
                            <a:schemeClr val="tx1"/>
                          </a:solidFill>
                          <a:effectLst/>
                          <a:latin typeface="Comic Sans MS" panose="030F0702030302020204" pitchFamily="66" charset="0"/>
                          <a:ea typeface="+mn-ea"/>
                          <a:cs typeface="+mn-cs"/>
                        </a:rPr>
                        <a:t>- quale presupposto per l’adozione del concordato preventivo ex art. 160 L.F. o dell’accordo di ristrutturazione ex art. 182 bis L.F. - ma anche anteriormente, ossia quando insorgano </a:t>
                      </a:r>
                      <a:r>
                        <a:rPr lang="it-IT" sz="1600" i="1" baseline="0" dirty="0" smtClean="0">
                          <a:solidFill>
                            <a:schemeClr val="tx1"/>
                          </a:solidFill>
                          <a:effectLst/>
                          <a:latin typeface="Comic Sans MS" panose="030F0702030302020204" pitchFamily="66" charset="0"/>
                          <a:ea typeface="+mn-ea"/>
                          <a:cs typeface="+mn-cs"/>
                        </a:rPr>
                        <a:t>“condizioni di squilibrio patrimoniale o economico-finanziario che ne rendono probabile la crisi o l’insolvenza”</a:t>
                      </a:r>
                      <a:endParaRPr lang="it-IT" sz="1600" baseline="0" dirty="0">
                        <a:solidFill>
                          <a:schemeClr val="tx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4225536312"/>
                  </a:ext>
                </a:extLst>
              </a:tr>
              <a:tr h="1064448">
                <a:tc>
                  <a:txBody>
                    <a:bodyPr/>
                    <a:lstStyle/>
                    <a:p>
                      <a:pPr marL="0" marR="0" indent="0" algn="just"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600" b="0" baseline="0" dirty="0" smtClean="0">
                          <a:solidFill>
                            <a:schemeClr val="tx1"/>
                          </a:solidFill>
                          <a:effectLst/>
                          <a:latin typeface="Comic Sans MS" panose="030F0702030302020204" pitchFamily="66" charset="0"/>
                          <a:ea typeface="+mn-ea"/>
                          <a:cs typeface="+mn-cs"/>
                        </a:rPr>
                        <a:t>3</a:t>
                      </a:r>
                      <a:r>
                        <a:rPr lang="it-IT" sz="1600" baseline="0" dirty="0" smtClean="0">
                          <a:solidFill>
                            <a:schemeClr val="tx1"/>
                          </a:solidFill>
                          <a:effectLst/>
                          <a:latin typeface="Comic Sans MS" panose="030F0702030302020204" pitchFamily="66" charset="0"/>
                          <a:ea typeface="+mn-ea"/>
                          <a:cs typeface="+mn-cs"/>
                        </a:rPr>
                        <a:t>. Il Trust in funzione liquidatoria è ammissibile come alternativa alla procedura liquidatoria quando l’imprenditore la attiva prima di trovarsi all’interno della crisi.</a:t>
                      </a:r>
                      <a:endParaRPr lang="es-ES" sz="1600" baseline="0" dirty="0" smtClean="0">
                        <a:solidFill>
                          <a:schemeClr val="tx1"/>
                        </a:solidFill>
                        <a:effectLst/>
                        <a:latin typeface="Comic Sans MS" panose="030F0702030302020204" pitchFamily="66" charset="0"/>
                        <a:ea typeface="+mn-ea"/>
                        <a:cs typeface="+mn-cs"/>
                      </a:endParaRPr>
                    </a:p>
                  </a:txBody>
                  <a:tcPr/>
                </a:tc>
                <a:extLst>
                  <a:ext uri="{0D108BD9-81ED-4DB2-BD59-A6C34878D82A}">
                    <a16:rowId xmlns:a16="http://schemas.microsoft.com/office/drawing/2014/main" val="3622904525"/>
                  </a:ext>
                </a:extLst>
              </a:tr>
            </a:tbl>
          </a:graphicData>
        </a:graphic>
      </p:graphicFrame>
      <p:sp>
        <p:nvSpPr>
          <p:cNvPr id="8" name="Rettangolo arrotondato 7"/>
          <p:cNvSpPr/>
          <p:nvPr/>
        </p:nvSpPr>
        <p:spPr>
          <a:xfrm>
            <a:off x="1665077" y="4754881"/>
            <a:ext cx="7917718" cy="145576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t-IT" sz="1867" b="1" dirty="0" smtClean="0">
                <a:effectLst>
                  <a:outerShdw blurRad="38100" dist="38100" dir="2700000" algn="tl">
                    <a:srgbClr val="000000">
                      <a:alpha val="43137"/>
                    </a:srgbClr>
                  </a:outerShdw>
                </a:effectLst>
                <a:latin typeface="Comic Sans MS" panose="030F0702030302020204" pitchFamily="66" charset="0"/>
              </a:rPr>
              <a:t>Il Trust liquidatorio e la risoluzione della crisi possono essere due strumenti complementari di risoluzione della crisi d’impresa.</a:t>
            </a:r>
            <a:endParaRPr lang="es-ES" sz="1867" b="1"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45989288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550475" y="7020080"/>
            <a:ext cx="1199799" cy="131574"/>
          </a:xfrm>
          <a:prstGeom prst="rect">
            <a:avLst/>
          </a:prstGeom>
        </p:spPr>
        <p:txBody>
          <a:bodyPr vert="horz" wrap="square" lIns="0" tIns="0" rIns="0" bIns="0" rtlCol="0">
            <a:spAutoFit/>
          </a:bodyPr>
          <a:lstStyle/>
          <a:p>
            <a:pPr marL="10861" defTabSz="987039"/>
            <a:r>
              <a:rPr lang="it-IT" sz="855" dirty="0">
                <a:solidFill>
                  <a:srgbClr val="1F497D">
                    <a:lumMod val="60000"/>
                    <a:lumOff val="40000"/>
                  </a:srgbClr>
                </a:solidFill>
                <a:latin typeface="Arial"/>
                <a:cs typeface="Arial"/>
              </a:rPr>
              <a:t>guelfilex@gmail.com</a:t>
            </a:r>
            <a:endParaRPr sz="855" dirty="0">
              <a:solidFill>
                <a:srgbClr val="1F497D">
                  <a:lumMod val="60000"/>
                  <a:lumOff val="40000"/>
                </a:srgbClr>
              </a:solidFill>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1719" defTabSz="987039"/>
            <a:r>
              <a:rPr spc="-4" dirty="0"/>
              <a:t>1</a:t>
            </a:r>
          </a:p>
        </p:txBody>
      </p:sp>
      <p:sp>
        <p:nvSpPr>
          <p:cNvPr id="9" name="AutoShape 2" descr="Amministrative/ Alla fine rimarrà un solo grande punto interrogativo -  Informamolise"/>
          <p:cNvSpPr>
            <a:spLocks noChangeAspect="1" noChangeArrowheads="1"/>
          </p:cNvSpPr>
          <p:nvPr/>
        </p:nvSpPr>
        <p:spPr bwMode="auto">
          <a:xfrm>
            <a:off x="1665077" y="-1602835"/>
            <a:ext cx="1554711" cy="1554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17" tIns="41459" rIns="82917" bIns="41459" numCol="1" anchor="t" anchorCtr="0" compatLnSpc="1">
            <a:prstTxWarp prst="textNoShape">
              <a:avLst/>
            </a:prstTxWarp>
          </a:bodyPr>
          <a:lstStyle/>
          <a:p>
            <a:pPr defTabSz="987039"/>
            <a:endParaRPr lang="es-ES" sz="1321">
              <a:solidFill>
                <a:prstClr val="black"/>
              </a:solidFill>
              <a:latin typeface="Calibri"/>
            </a:endParaRPr>
          </a:p>
        </p:txBody>
      </p:sp>
      <p:pic>
        <p:nvPicPr>
          <p:cNvPr id="11" name="Immagine 10">
            <a:extLst>
              <a:ext uri="{FF2B5EF4-FFF2-40B4-BE49-F238E27FC236}">
                <a16:creationId xmlns:a16="http://schemas.microsoft.com/office/drawing/2014/main" id="{C0DE9CA4-24D6-41FB-BB6E-610E89DA77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336" y="514740"/>
            <a:ext cx="574075" cy="573033"/>
          </a:xfrm>
          <a:prstGeom prst="rect">
            <a:avLst/>
          </a:prstGeom>
        </p:spPr>
      </p:pic>
      <p:graphicFrame>
        <p:nvGraphicFramePr>
          <p:cNvPr id="2" name="Diagramma 1"/>
          <p:cNvGraphicFramePr/>
          <p:nvPr>
            <p:extLst>
              <p:ext uri="{D42A27DB-BD31-4B8C-83A1-F6EECF244321}">
                <p14:modId xmlns:p14="http://schemas.microsoft.com/office/powerpoint/2010/main" val="2591576424"/>
              </p:ext>
            </p:extLst>
          </p:nvPr>
        </p:nvGraphicFramePr>
        <p:xfrm>
          <a:off x="1227029" y="514740"/>
          <a:ext cx="9001188" cy="3012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ttangolo arrotondato 11"/>
          <p:cNvSpPr/>
          <p:nvPr/>
        </p:nvSpPr>
        <p:spPr>
          <a:xfrm>
            <a:off x="3676568" y="4293500"/>
            <a:ext cx="7170548" cy="153253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t-IT" sz="1867" b="1" dirty="0" smtClean="0">
                <a:effectLst>
                  <a:outerShdw blurRad="38100" dist="38100" dir="2700000" algn="tl">
                    <a:srgbClr val="000000">
                      <a:alpha val="43137"/>
                    </a:srgbClr>
                  </a:outerShdw>
                </a:effectLst>
                <a:latin typeface="Comic Sans MS" panose="030F0702030302020204" pitchFamily="66" charset="0"/>
              </a:rPr>
              <a:t>Occorre individuare lo </a:t>
            </a:r>
            <a:r>
              <a:rPr lang="it-IT" sz="1867" b="1" i="1" dirty="0" smtClean="0">
                <a:effectLst>
                  <a:outerShdw blurRad="38100" dist="38100" dir="2700000" algn="tl">
                    <a:srgbClr val="000000">
                      <a:alpha val="43137"/>
                    </a:srgbClr>
                  </a:outerShdw>
                </a:effectLst>
                <a:latin typeface="Comic Sans MS" panose="030F0702030302020204" pitchFamily="66" charset="0"/>
              </a:rPr>
              <a:t>sintesi degli interessi </a:t>
            </a:r>
            <a:r>
              <a:rPr lang="it-IT" sz="1867" b="1" dirty="0" smtClean="0">
                <a:effectLst>
                  <a:outerShdw blurRad="38100" dist="38100" dir="2700000" algn="tl">
                    <a:srgbClr val="000000">
                      <a:alpha val="43137"/>
                    </a:srgbClr>
                  </a:outerShdw>
                </a:effectLst>
                <a:latin typeface="Comic Sans MS" panose="030F0702030302020204" pitchFamily="66" charset="0"/>
              </a:rPr>
              <a:t>che lo stesso è concretamente disposto a realizzare quale funzione individuale della singola specifica negoziazione.</a:t>
            </a:r>
            <a:endParaRPr lang="es-ES" sz="1867" b="1" dirty="0">
              <a:effectLst>
                <a:outerShdw blurRad="38100" dist="38100" dir="2700000" algn="tl">
                  <a:srgbClr val="000000">
                    <a:alpha val="43137"/>
                  </a:srgbClr>
                </a:outerShdw>
              </a:effectLst>
              <a:latin typeface="Comic Sans MS" panose="030F0702030302020204" pitchFamily="66" charset="0"/>
            </a:endParaRPr>
          </a:p>
        </p:txBody>
      </p:sp>
      <p:sp>
        <p:nvSpPr>
          <p:cNvPr id="6" name="AutoShape 2" descr="Sintesi additiva e sintesi sottrattiva - Creare Creatività"/>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Immagine 6"/>
          <p:cNvPicPr>
            <a:picLocks noChangeAspect="1"/>
          </p:cNvPicPr>
          <p:nvPr/>
        </p:nvPicPr>
        <p:blipFill>
          <a:blip r:embed="rId8"/>
          <a:stretch>
            <a:fillRect/>
          </a:stretch>
        </p:blipFill>
        <p:spPr>
          <a:xfrm>
            <a:off x="1756518" y="4721015"/>
            <a:ext cx="885398" cy="75113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578327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8427</TotalTime>
  <Words>1493</Words>
  <Application>Microsoft Office PowerPoint</Application>
  <PresentationFormat>Widescreen</PresentationFormat>
  <Paragraphs>145</Paragraphs>
  <Slides>14</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14</vt:i4>
      </vt:variant>
    </vt:vector>
  </HeadingPairs>
  <TitlesOfParts>
    <vt:vector size="21" baseType="lpstr">
      <vt:lpstr>Arial</vt:lpstr>
      <vt:lpstr>Bookman Old Style</vt:lpstr>
      <vt:lpstr>Calibri</vt:lpstr>
      <vt:lpstr>Californian FB</vt:lpstr>
      <vt:lpstr>Comic Sans MS</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RUOLO DEL REVISORE. </vt:lpstr>
      <vt:lpstr>IL RUOLO DEL REVISORE. </vt:lpstr>
      <vt:lpstr>IL RUOLO DEL REVISORE. </vt:lpstr>
      <vt:lpstr>Presentazione standard di PowerPoint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Cristina Guelfi</dc:creator>
  <cp:lastModifiedBy>Cristina Guelfi</cp:lastModifiedBy>
  <cp:revision>625</cp:revision>
  <cp:lastPrinted>2021-03-03T18:24:16Z</cp:lastPrinted>
  <dcterms:created xsi:type="dcterms:W3CDTF">2021-02-24T11:35:44Z</dcterms:created>
  <dcterms:modified xsi:type="dcterms:W3CDTF">2022-09-16T10:15:52Z</dcterms:modified>
</cp:coreProperties>
</file>